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0" r:id="rId9"/>
    <p:sldId id="264" r:id="rId10"/>
    <p:sldId id="267" r:id="rId11"/>
    <p:sldId id="276" r:id="rId12"/>
    <p:sldId id="265" r:id="rId13"/>
    <p:sldId id="266" r:id="rId14"/>
    <p:sldId id="279" r:id="rId15"/>
    <p:sldId id="278" r:id="rId16"/>
    <p:sldId id="277" r:id="rId17"/>
    <p:sldId id="257" r:id="rId18"/>
    <p:sldId id="268" r:id="rId19"/>
    <p:sldId id="259" r:id="rId20"/>
    <p:sldId id="273" r:id="rId21"/>
    <p:sldId id="274" r:id="rId22"/>
    <p:sldId id="260" r:id="rId23"/>
    <p:sldId id="269" r:id="rId24"/>
    <p:sldId id="270" r:id="rId25"/>
    <p:sldId id="261" r:id="rId26"/>
    <p:sldId id="26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66" autoAdjust="0"/>
    <p:restoredTop sz="94660"/>
  </p:normalViewPr>
  <p:slideViewPr>
    <p:cSldViewPr>
      <p:cViewPr varScale="1">
        <p:scale>
          <a:sx n="45" d="100"/>
          <a:sy n="45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981AE-4C7B-482B-BEB8-28B9931681CC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0905-688A-407F-BB90-1D4E4276A08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su.cas.cz/svetelne-znecisten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nazeleno.cz/energie/osvetleni-domacnosti-usporne-a-dostatecne-svetlo-pro-kazdeho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zb-info.cz/1303-umele-osvetleni-vnitrniho-prostredi" TargetMode="External"/><Relationship Id="rId3" Type="http://schemas.openxmlformats.org/officeDocument/2006/relationships/hyperlink" Target="http://www.asu.cas.cz/svetelne-znecisteni" TargetMode="External"/><Relationship Id="rId7" Type="http://schemas.openxmlformats.org/officeDocument/2006/relationships/hyperlink" Target="http://www.nabito.net/vyznam-barev/" TargetMode="External"/><Relationship Id="rId2" Type="http://schemas.openxmlformats.org/officeDocument/2006/relationships/hyperlink" Target="http://www.usporne-led-zarovky.cz/zajimavosti/vyvoj-v-osvetleni-aneb-konec-klasickych-zarove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sobenibarevnacloveka.estranky.cz/" TargetMode="External"/><Relationship Id="rId5" Type="http://schemas.openxmlformats.org/officeDocument/2006/relationships/hyperlink" Target="http://www.fotoradce.cz/blog/svetlo-a-barva-ve-fotografii-idc227" TargetMode="External"/><Relationship Id="rId4" Type="http://schemas.openxmlformats.org/officeDocument/2006/relationships/hyperlink" Target="http://cs.wikipedia.org/wiki/Psychologie_bare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d-colorsmo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-2143172" y="571504"/>
            <a:ext cx="6858048" cy="57150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43174" y="2130425"/>
            <a:ext cx="5815026" cy="1470025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>Fyziologie vidění</a:t>
            </a:r>
            <a:r>
              <a:rPr lang="cs-CZ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/>
            </a:r>
            <a:br>
              <a:rPr lang="cs-CZ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</a:br>
            <a:r>
              <a:rPr lang="cs-CZ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>ve vztahu k tvorbě optimálních světelných podmínek v pracovním prostředí.</a:t>
            </a:r>
            <a:r>
              <a:rPr lang="cs-CZ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/>
            </a:r>
            <a:br>
              <a:rPr lang="cs-CZ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</a:br>
            <a:r>
              <a:rPr lang="cs-CZ" sz="1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/>
            </a:r>
            <a:br>
              <a:rPr lang="cs-CZ" sz="1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</a:br>
            <a:r>
              <a:rPr lang="cs-CZ" sz="1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/>
            </a:r>
            <a:br>
              <a:rPr lang="cs-CZ" sz="1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</a:br>
            <a:r>
              <a:rPr lang="cs-CZ" sz="1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/>
            </a:r>
            <a:br>
              <a:rPr lang="cs-CZ" sz="1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</a:br>
            <a:r>
              <a:rPr lang="cs-CZ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>Fyziologický význam barev</a:t>
            </a:r>
            <a:endParaRPr lang="cs-CZ" sz="4000" b="1" dirty="0">
              <a:solidFill>
                <a:schemeClr val="accent2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57422" y="5357826"/>
            <a:ext cx="6400800" cy="1109658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 smtClean="0">
                <a:latin typeface="Segoe Print" pitchFamily="2" charset="0"/>
              </a:rPr>
              <a:t>Lenka Grmelová</a:t>
            </a:r>
          </a:p>
          <a:p>
            <a:pPr algn="r"/>
            <a:r>
              <a:rPr lang="cs-CZ" dirty="0" smtClean="0">
                <a:latin typeface="Segoe Print" pitchFamily="2" charset="0"/>
              </a:rPr>
              <a:t>Pavla Jelínková </a:t>
            </a:r>
            <a:endParaRPr lang="cs-CZ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Světelné znečištění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Segoe Print" pitchFamily="2" charset="0"/>
              </a:rPr>
              <a:t>důsledek nehospodárného nakládání se světlem </a:t>
            </a:r>
          </a:p>
          <a:p>
            <a:r>
              <a:rPr lang="cs-CZ" sz="2400" dirty="0" smtClean="0">
                <a:latin typeface="Segoe Print" pitchFamily="2" charset="0"/>
              </a:rPr>
              <a:t>ruší přirozenou noční tmu a biorytmy všech živých organismů (včetně člověka)</a:t>
            </a:r>
          </a:p>
          <a:p>
            <a:endParaRPr lang="cs-CZ" sz="2400" dirty="0" smtClean="0">
              <a:latin typeface="Segoe Print" pitchFamily="2" charset="0"/>
            </a:endParaRPr>
          </a:p>
          <a:p>
            <a:endParaRPr lang="cs-CZ" dirty="0" smtClean="0">
              <a:latin typeface="Segoe Print" pitchFamily="2" charset="0"/>
            </a:endParaRPr>
          </a:p>
          <a:p>
            <a:endParaRPr lang="cs-CZ" dirty="0" smtClean="0">
              <a:latin typeface="Segoe Print" pitchFamily="2" charset="0"/>
            </a:endParaRPr>
          </a:p>
          <a:p>
            <a:endParaRPr lang="cs-CZ" dirty="0" smtClean="0">
              <a:latin typeface="Segoe Print" pitchFamily="2" charset="0"/>
            </a:endParaRPr>
          </a:p>
          <a:p>
            <a:endParaRPr lang="cs-CZ" dirty="0" smtClean="0">
              <a:latin typeface="Segoe Print" pitchFamily="2" charset="0"/>
            </a:endParaRPr>
          </a:p>
          <a:p>
            <a:endParaRPr lang="cs-CZ" dirty="0" smtClean="0">
              <a:latin typeface="Segoe Print" pitchFamily="2" charset="0"/>
            </a:endParaRPr>
          </a:p>
          <a:p>
            <a:endParaRPr lang="cs-CZ" dirty="0" smtClean="0">
              <a:latin typeface="Segoe Print" pitchFamily="2" charset="0"/>
            </a:endParaRPr>
          </a:p>
          <a:p>
            <a:r>
              <a:rPr lang="cs-CZ" sz="2000" dirty="0" smtClean="0">
                <a:latin typeface="Segoe Print" pitchFamily="2" charset="0"/>
              </a:rPr>
              <a:t>Pro zajímavost: </a:t>
            </a:r>
            <a:r>
              <a:rPr lang="cs-CZ" sz="2000" dirty="0" smtClean="0">
                <a:latin typeface="Segoe Print" pitchFamily="2" charset="0"/>
                <a:hlinkClick r:id="rId2"/>
              </a:rPr>
              <a:t>http://www.</a:t>
            </a:r>
            <a:r>
              <a:rPr lang="cs-CZ" sz="2000" dirty="0" err="1" smtClean="0">
                <a:latin typeface="Segoe Print" pitchFamily="2" charset="0"/>
                <a:hlinkClick r:id="rId2"/>
              </a:rPr>
              <a:t>asu.cas.cz</a:t>
            </a:r>
            <a:r>
              <a:rPr lang="cs-CZ" sz="2000" dirty="0" smtClean="0">
                <a:latin typeface="Segoe Print" pitchFamily="2" charset="0"/>
                <a:hlinkClick r:id="rId2"/>
              </a:rPr>
              <a:t>/</a:t>
            </a:r>
            <a:r>
              <a:rPr lang="cs-CZ" sz="2000" dirty="0" err="1" smtClean="0">
                <a:latin typeface="Segoe Print" pitchFamily="2" charset="0"/>
                <a:hlinkClick r:id="rId2"/>
              </a:rPr>
              <a:t>svetelne</a:t>
            </a:r>
            <a:r>
              <a:rPr lang="cs-CZ" sz="2000" dirty="0" smtClean="0">
                <a:latin typeface="Segoe Print" pitchFamily="2" charset="0"/>
                <a:hlinkClick r:id="rId2"/>
              </a:rPr>
              <a:t>-</a:t>
            </a:r>
            <a:r>
              <a:rPr lang="cs-CZ" sz="2000" dirty="0" err="1" smtClean="0">
                <a:latin typeface="Segoe Print" pitchFamily="2" charset="0"/>
                <a:hlinkClick r:id="rId2"/>
              </a:rPr>
              <a:t>znecisteni</a:t>
            </a:r>
            <a:endParaRPr lang="cs-CZ" sz="2000" dirty="0">
              <a:latin typeface="Segoe Print" pitchFamily="2" charset="0"/>
            </a:endParaRPr>
          </a:p>
        </p:txBody>
      </p:sp>
      <p:pic>
        <p:nvPicPr>
          <p:cNvPr id="5" name="Obrázek 4" descr="mapa_sv_zn_12367689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864" y="2428868"/>
            <a:ext cx="6795508" cy="4181851"/>
          </a:xfrm>
          <a:prstGeom prst="rect">
            <a:avLst/>
          </a:prstGeom>
        </p:spPr>
      </p:pic>
      <p:pic>
        <p:nvPicPr>
          <p:cNvPr id="4" name="Obrázek 3" descr="ob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2000240"/>
            <a:ext cx="1929214" cy="1923986"/>
          </a:xfrm>
          <a:prstGeom prst="rect">
            <a:avLst/>
          </a:prstGeom>
        </p:spPr>
      </p:pic>
      <p:pic>
        <p:nvPicPr>
          <p:cNvPr id="7" name="Obrázek 6" descr="mapa_sv_zn_123676890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111" t="18641" r="4750" b="74371"/>
          <a:stretch>
            <a:fillRect/>
          </a:stretch>
        </p:blipFill>
        <p:spPr>
          <a:xfrm>
            <a:off x="0" y="5786454"/>
            <a:ext cx="4009496" cy="714380"/>
          </a:xfrm>
          <a:prstGeom prst="rect">
            <a:avLst/>
          </a:prstGeom>
        </p:spPr>
      </p:pic>
      <p:pic>
        <p:nvPicPr>
          <p:cNvPr id="6" name="Obrázek 5" descr="mapa_sv_zn_123676890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111" t="1868" r="13406" b="84155"/>
          <a:stretch>
            <a:fillRect/>
          </a:stretch>
        </p:blipFill>
        <p:spPr>
          <a:xfrm>
            <a:off x="500034" y="4643446"/>
            <a:ext cx="2357422" cy="1309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Druhy osvětlení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latin typeface="Segoe Print" pitchFamily="2" charset="0"/>
              </a:rPr>
              <a:t>Přirozené</a:t>
            </a:r>
            <a:r>
              <a:rPr lang="cs-CZ" dirty="0" smtClean="0">
                <a:latin typeface="Segoe Print" pitchFamily="2" charset="0"/>
              </a:rPr>
              <a:t> = denní sluneční světlo</a:t>
            </a:r>
          </a:p>
          <a:p>
            <a:r>
              <a:rPr lang="cs-CZ" b="1" dirty="0" smtClean="0">
                <a:latin typeface="Segoe Print" pitchFamily="2" charset="0"/>
              </a:rPr>
              <a:t>Umělé</a:t>
            </a:r>
            <a:r>
              <a:rPr lang="cs-CZ" dirty="0" smtClean="0">
                <a:latin typeface="Segoe Print" pitchFamily="2" charset="0"/>
              </a:rPr>
              <a:t> - slouží k vytvoření světelného klimatu v době, kdy denní osvětlení není dostatečné </a:t>
            </a:r>
          </a:p>
          <a:p>
            <a:pPr lvl="1"/>
            <a:r>
              <a:rPr lang="cs-CZ" dirty="0" smtClean="0">
                <a:latin typeface="Segoe Print" pitchFamily="2" charset="0"/>
              </a:rPr>
              <a:t>Má vytvořit podmínky pro zrakovou pohodu, která ve značné míře ovlivňuje pracovní výkon.</a:t>
            </a:r>
          </a:p>
          <a:p>
            <a:pPr lvl="1"/>
            <a:r>
              <a:rPr lang="cs-CZ" dirty="0" smtClean="0">
                <a:latin typeface="Segoe Print" pitchFamily="2" charset="0"/>
              </a:rPr>
              <a:t> je odlišné spektrálního složení od denního světla </a:t>
            </a:r>
            <a:r>
              <a:rPr lang="cs-CZ" dirty="0" smtClean="0">
                <a:latin typeface="Segoe Print" pitchFamily="2" charset="0"/>
                <a:sym typeface="Wingdings" pitchFamily="2" charset="2"/>
              </a:rPr>
              <a:t></a:t>
            </a:r>
            <a:r>
              <a:rPr lang="cs-CZ" dirty="0" smtClean="0">
                <a:latin typeface="Segoe Print" pitchFamily="2" charset="0"/>
              </a:rPr>
              <a:t> vliv na vnímání barev</a:t>
            </a:r>
          </a:p>
          <a:p>
            <a:r>
              <a:rPr lang="cs-CZ" b="1" dirty="0" smtClean="0">
                <a:latin typeface="Segoe Print" pitchFamily="2" charset="0"/>
              </a:rPr>
              <a:t>Smíšené</a:t>
            </a:r>
            <a:r>
              <a:rPr lang="cs-CZ" dirty="0" smtClean="0">
                <a:latin typeface="Segoe Print" pitchFamily="2" charset="0"/>
              </a:rPr>
              <a:t> = kombinace přirozeného a umělého světla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Segoe Print" pitchFamily="2" charset="0"/>
              </a:rPr>
              <a:t>Čím svítit?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85000" lnSpcReduction="20000"/>
          </a:bodyPr>
          <a:lstStyle/>
          <a:p>
            <a:r>
              <a:rPr lang="cs-CZ" b="1" smtClean="0">
                <a:latin typeface="Segoe Print" pitchFamily="2" charset="0"/>
              </a:rPr>
              <a:t>Klasická žárovky</a:t>
            </a:r>
          </a:p>
          <a:p>
            <a:pPr lvl="1">
              <a:buFont typeface="Arial" pitchFamily="34" charset="0"/>
              <a:buChar char="•"/>
            </a:pPr>
            <a:r>
              <a:rPr lang="cs-CZ" smtClean="0">
                <a:latin typeface="Segoe Print" pitchFamily="2" charset="0"/>
              </a:rPr>
              <a:t>T. A. Edison 1879</a:t>
            </a:r>
          </a:p>
          <a:p>
            <a:pPr lvl="1">
              <a:buFont typeface="Arial" pitchFamily="34" charset="0"/>
              <a:buChar char="•"/>
            </a:pPr>
            <a:r>
              <a:rPr lang="cs-CZ" smtClean="0">
                <a:latin typeface="Segoe Print" pitchFamily="2" charset="0"/>
              </a:rPr>
              <a:t>1. 9. 2012: zákaz prodeje čirých </a:t>
            </a:r>
          </a:p>
          <a:p>
            <a:pPr lvl="1">
              <a:buNone/>
            </a:pPr>
            <a:r>
              <a:rPr lang="cs-CZ" smtClean="0">
                <a:latin typeface="Segoe Print" pitchFamily="2" charset="0"/>
              </a:rPr>
              <a:t>   žárovek s příkonem ≥ 10 W</a:t>
            </a:r>
          </a:p>
          <a:p>
            <a:pPr lvl="1">
              <a:buNone/>
            </a:pPr>
            <a:r>
              <a:rPr lang="cs-CZ" b="1" smtClean="0">
                <a:latin typeface="Segoe Print" pitchFamily="2" charset="0"/>
              </a:rPr>
              <a:t>+</a:t>
            </a:r>
            <a:r>
              <a:rPr lang="cs-CZ" smtClean="0">
                <a:latin typeface="Segoe Print" pitchFamily="2" charset="0"/>
              </a:rPr>
              <a:t> Rychlý start; levné; snadno zlikvidujeme</a:t>
            </a:r>
          </a:p>
          <a:p>
            <a:pPr lvl="1"/>
            <a:r>
              <a:rPr lang="cs-CZ" smtClean="0">
                <a:latin typeface="Segoe Print" pitchFamily="2" charset="0"/>
              </a:rPr>
              <a:t>Velká spotřeba el. energie; malá životnost</a:t>
            </a:r>
          </a:p>
          <a:p>
            <a:r>
              <a:rPr lang="cs-CZ" b="1" smtClean="0">
                <a:latin typeface="Segoe Print" pitchFamily="2" charset="0"/>
              </a:rPr>
              <a:t>Kompaktní („úsporné“) žárovky</a:t>
            </a:r>
          </a:p>
          <a:p>
            <a:pPr lvl="1">
              <a:buNone/>
              <a:tabLst>
                <a:tab pos="6191250" algn="l"/>
              </a:tabLst>
            </a:pPr>
            <a:r>
              <a:rPr lang="cs-CZ" b="1" smtClean="0">
                <a:latin typeface="Segoe Print" pitchFamily="2" charset="0"/>
              </a:rPr>
              <a:t>+</a:t>
            </a:r>
            <a:r>
              <a:rPr lang="cs-CZ" smtClean="0">
                <a:latin typeface="Segoe Print" pitchFamily="2" charset="0"/>
              </a:rPr>
              <a:t> 4× vyšší svítivost při stejném výkonu oproti  klasickým žárovkám; delší životnost</a:t>
            </a:r>
          </a:p>
          <a:p>
            <a:pPr lvl="1"/>
            <a:r>
              <a:rPr lang="cs-CZ" smtClean="0">
                <a:latin typeface="Segoe Print" pitchFamily="2" charset="0"/>
              </a:rPr>
              <a:t>Nemají rády časté „blikání“</a:t>
            </a:r>
            <a:r>
              <a:rPr lang="cs-CZ" smtClean="0">
                <a:latin typeface="Segoe Print" pitchFamily="2" charset="0"/>
                <a:sym typeface="Wingdings" pitchFamily="2" charset="2"/>
              </a:rPr>
              <a:t> snižuje životnost </a:t>
            </a:r>
            <a:r>
              <a:rPr lang="cs-CZ" smtClean="0">
                <a:latin typeface="Segoe Print" pitchFamily="2" charset="0"/>
              </a:rPr>
              <a:t>(zapnout min na 3 hodiny!); nebezpečný odpad (rtuť)</a:t>
            </a:r>
          </a:p>
          <a:p>
            <a:r>
              <a:rPr lang="cs-CZ" b="1" smtClean="0">
                <a:latin typeface="Segoe Print" pitchFamily="2" charset="0"/>
              </a:rPr>
              <a:t>LED žárovky</a:t>
            </a:r>
          </a:p>
          <a:p>
            <a:pPr lvl="1">
              <a:buNone/>
            </a:pPr>
            <a:r>
              <a:rPr lang="cs-CZ" b="1" smtClean="0">
                <a:latin typeface="Segoe Print" pitchFamily="2" charset="0"/>
              </a:rPr>
              <a:t>+</a:t>
            </a:r>
            <a:r>
              <a:rPr lang="cs-CZ" smtClean="0">
                <a:latin typeface="Segoe Print" pitchFamily="2" charset="0"/>
              </a:rPr>
              <a:t>  dlouhá životnost a malá spotřeba</a:t>
            </a:r>
          </a:p>
          <a:p>
            <a:pPr lvl="1"/>
            <a:r>
              <a:rPr lang="cs-CZ" smtClean="0">
                <a:latin typeface="Segoe Print" pitchFamily="2" charset="0"/>
              </a:rPr>
              <a:t>Vysoká cena </a:t>
            </a:r>
          </a:p>
          <a:p>
            <a:endParaRPr lang="cs-CZ" dirty="0"/>
          </a:p>
        </p:txBody>
      </p:sp>
      <p:pic>
        <p:nvPicPr>
          <p:cNvPr id="4" name="Obrázek 3" descr="3_20-_20zarovka_20cir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28604"/>
            <a:ext cx="1319413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led-zarovka-jdr-e14-60l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5072074"/>
            <a:ext cx="2205038" cy="1575027"/>
          </a:xfrm>
          <a:prstGeom prst="rect">
            <a:avLst/>
          </a:prstGeom>
        </p:spPr>
      </p:pic>
      <p:pic>
        <p:nvPicPr>
          <p:cNvPr id="6" name="Obrázek 5" descr="0000016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000240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Pracovní místo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Segoe Print" pitchFamily="2" charset="0"/>
              </a:rPr>
              <a:t>Světlo by na pracovní mělo dopadat: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latin typeface="Segoe Print" pitchFamily="2" charset="0"/>
              </a:rPr>
              <a:t>přímo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latin typeface="Segoe Print" pitchFamily="2" charset="0"/>
              </a:rPr>
              <a:t>pravákovi zleva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latin typeface="Segoe Print" pitchFamily="2" charset="0"/>
              </a:rPr>
              <a:t>levákovi zprava</a:t>
            </a:r>
          </a:p>
          <a:p>
            <a:endParaRPr lang="cs-CZ" dirty="0"/>
          </a:p>
        </p:txBody>
      </p:sp>
      <p:pic>
        <p:nvPicPr>
          <p:cNvPr id="4" name="Obrázek 3" descr="syriusz pracovní stůl velk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786058"/>
            <a:ext cx="4286280" cy="3012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Správné sezení u PC</a:t>
            </a:r>
            <a:endParaRPr lang="cs-CZ" b="1" dirty="0">
              <a:latin typeface="Segoe Print" pitchFamily="2" charset="0"/>
            </a:endParaRPr>
          </a:p>
        </p:txBody>
      </p:sp>
      <p:pic>
        <p:nvPicPr>
          <p:cNvPr id="4" name="Zástupný symbol pro obsah 3" descr="spravne_sezeni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204227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Osvětlení v domácnosti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12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latin typeface="Segoe Print" pitchFamily="2" charset="0"/>
              </a:rPr>
              <a:t>Obývací pokoj	    Kuchyně</a:t>
            </a:r>
          </a:p>
          <a:p>
            <a:pPr>
              <a:buNone/>
            </a:pPr>
            <a:endParaRPr lang="cs-CZ" dirty="0" smtClean="0">
              <a:latin typeface="Segoe Print" pitchFamily="2" charset="0"/>
            </a:endParaRPr>
          </a:p>
          <a:p>
            <a:endParaRPr lang="cs-CZ" dirty="0" smtClean="0">
              <a:latin typeface="Segoe Print" pitchFamily="2" charset="0"/>
            </a:endParaRPr>
          </a:p>
          <a:p>
            <a:endParaRPr lang="cs-CZ" dirty="0" smtClean="0">
              <a:latin typeface="Segoe Print" pitchFamily="2" charset="0"/>
            </a:endParaRPr>
          </a:p>
          <a:p>
            <a:endParaRPr lang="cs-CZ" dirty="0" smtClean="0">
              <a:latin typeface="Segoe Print" pitchFamily="2" charset="0"/>
            </a:endParaRPr>
          </a:p>
          <a:p>
            <a:endParaRPr lang="cs-CZ" sz="1800" dirty="0" smtClean="0">
              <a:latin typeface="Segoe Print" pitchFamily="2" charset="0"/>
            </a:endParaRPr>
          </a:p>
          <a:p>
            <a:endParaRPr lang="cs-CZ" sz="1800" dirty="0" smtClean="0">
              <a:latin typeface="Segoe Print" pitchFamily="2" charset="0"/>
            </a:endParaRPr>
          </a:p>
          <a:p>
            <a:endParaRPr lang="cs-CZ" sz="1800" dirty="0" smtClean="0">
              <a:latin typeface="Segoe Print" pitchFamily="2" charset="0"/>
            </a:endParaRPr>
          </a:p>
          <a:p>
            <a:r>
              <a:rPr lang="cs-CZ" sz="1800" dirty="0" smtClean="0">
                <a:latin typeface="Segoe Print" pitchFamily="2" charset="0"/>
              </a:rPr>
              <a:t>Více informací na </a:t>
            </a:r>
            <a:r>
              <a:rPr lang="cs-CZ" sz="1800" dirty="0" smtClean="0">
                <a:latin typeface="Segoe Print" pitchFamily="2" charset="0"/>
                <a:hlinkClick r:id="rId2"/>
              </a:rPr>
              <a:t>http://www.nazeleno.</a:t>
            </a:r>
            <a:r>
              <a:rPr lang="cs-CZ" sz="1800" dirty="0" err="1" smtClean="0">
                <a:latin typeface="Segoe Print" pitchFamily="2" charset="0"/>
                <a:hlinkClick r:id="rId2"/>
              </a:rPr>
              <a:t>cz</a:t>
            </a:r>
            <a:r>
              <a:rPr lang="cs-CZ" sz="1800" dirty="0" smtClean="0">
                <a:latin typeface="Segoe Print" pitchFamily="2" charset="0"/>
                <a:hlinkClick r:id="rId2"/>
              </a:rPr>
              <a:t>/energie/</a:t>
            </a:r>
            <a:r>
              <a:rPr lang="cs-CZ" sz="1800" dirty="0" err="1" smtClean="0">
                <a:latin typeface="Segoe Print" pitchFamily="2" charset="0"/>
                <a:hlinkClick r:id="rId2"/>
              </a:rPr>
              <a:t>osvetleni</a:t>
            </a:r>
            <a:r>
              <a:rPr lang="cs-CZ" sz="1800" dirty="0" smtClean="0">
                <a:latin typeface="Segoe Print" pitchFamily="2" charset="0"/>
                <a:hlinkClick r:id="rId2"/>
              </a:rPr>
              <a:t>-</a:t>
            </a:r>
            <a:r>
              <a:rPr lang="cs-CZ" sz="1800" dirty="0" err="1" smtClean="0">
                <a:latin typeface="Segoe Print" pitchFamily="2" charset="0"/>
                <a:hlinkClick r:id="rId2"/>
              </a:rPr>
              <a:t>domacnosti</a:t>
            </a:r>
            <a:r>
              <a:rPr lang="cs-CZ" sz="1800" dirty="0" smtClean="0">
                <a:latin typeface="Segoe Print" pitchFamily="2" charset="0"/>
                <a:hlinkClick r:id="rId2"/>
              </a:rPr>
              <a:t>-</a:t>
            </a:r>
            <a:r>
              <a:rPr lang="cs-CZ" sz="1800" dirty="0" err="1" smtClean="0">
                <a:latin typeface="Segoe Print" pitchFamily="2" charset="0"/>
                <a:hlinkClick r:id="rId2"/>
              </a:rPr>
              <a:t>usporne</a:t>
            </a:r>
            <a:r>
              <a:rPr lang="cs-CZ" sz="1800" dirty="0" smtClean="0">
                <a:latin typeface="Segoe Print" pitchFamily="2" charset="0"/>
                <a:hlinkClick r:id="rId2"/>
              </a:rPr>
              <a:t>-a-</a:t>
            </a:r>
            <a:r>
              <a:rPr lang="cs-CZ" sz="1800" dirty="0" err="1" smtClean="0">
                <a:latin typeface="Segoe Print" pitchFamily="2" charset="0"/>
                <a:hlinkClick r:id="rId2"/>
              </a:rPr>
              <a:t>dostatecne</a:t>
            </a:r>
            <a:r>
              <a:rPr lang="cs-CZ" sz="1800" dirty="0" smtClean="0">
                <a:latin typeface="Segoe Print" pitchFamily="2" charset="0"/>
                <a:hlinkClick r:id="rId2"/>
              </a:rPr>
              <a:t>-</a:t>
            </a:r>
            <a:r>
              <a:rPr lang="cs-CZ" sz="1800" dirty="0" err="1" smtClean="0">
                <a:latin typeface="Segoe Print" pitchFamily="2" charset="0"/>
                <a:hlinkClick r:id="rId2"/>
              </a:rPr>
              <a:t>svetlo</a:t>
            </a:r>
            <a:r>
              <a:rPr lang="cs-CZ" sz="1800" dirty="0" smtClean="0">
                <a:latin typeface="Segoe Print" pitchFamily="2" charset="0"/>
                <a:hlinkClick r:id="rId2"/>
              </a:rPr>
              <a:t>-pro-</a:t>
            </a:r>
            <a:r>
              <a:rPr lang="cs-CZ" sz="1800" dirty="0" err="1" smtClean="0">
                <a:latin typeface="Segoe Print" pitchFamily="2" charset="0"/>
                <a:hlinkClick r:id="rId2"/>
              </a:rPr>
              <a:t>kazdeho.aspx</a:t>
            </a:r>
            <a:endParaRPr lang="cs-CZ" sz="1800" dirty="0">
              <a:latin typeface="Segoe Print" pitchFamily="2" charset="0"/>
            </a:endParaRPr>
          </a:p>
        </p:txBody>
      </p:sp>
      <p:pic>
        <p:nvPicPr>
          <p:cNvPr id="4" name="Obrázek 3" descr="pokoj_spat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214554"/>
            <a:ext cx="1857388" cy="1857388"/>
          </a:xfrm>
          <a:prstGeom prst="rect">
            <a:avLst/>
          </a:prstGeom>
        </p:spPr>
      </p:pic>
      <p:pic>
        <p:nvPicPr>
          <p:cNvPr id="5" name="Obrázek 4" descr="pokoj_sprav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214554"/>
            <a:ext cx="1857388" cy="1857388"/>
          </a:xfrm>
          <a:prstGeom prst="rect">
            <a:avLst/>
          </a:prstGeom>
        </p:spPr>
      </p:pic>
      <p:pic>
        <p:nvPicPr>
          <p:cNvPr id="6" name="Obrázek 5" descr="kuchyne_sprav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143116"/>
            <a:ext cx="1857388" cy="1864818"/>
          </a:xfrm>
          <a:prstGeom prst="rect">
            <a:avLst/>
          </a:prstGeom>
        </p:spPr>
      </p:pic>
      <p:pic>
        <p:nvPicPr>
          <p:cNvPr id="7" name="Obrázek 6" descr="kuchyne_spat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2143116"/>
            <a:ext cx="1857388" cy="186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Segoe Print" pitchFamily="2" charset="0"/>
              </a:rPr>
              <a:t>Negativní důsledky </a:t>
            </a:r>
            <a:br>
              <a:rPr lang="cs-CZ" b="1" dirty="0" smtClean="0">
                <a:latin typeface="Segoe Print" pitchFamily="2" charset="0"/>
              </a:rPr>
            </a:br>
            <a:r>
              <a:rPr lang="cs-CZ" b="1" dirty="0" smtClean="0">
                <a:latin typeface="Segoe Print" pitchFamily="2" charset="0"/>
              </a:rPr>
              <a:t>špatného osvětlení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Segoe Print" pitchFamily="2" charset="0"/>
              </a:rPr>
              <a:t>zvýšená zraková únava</a:t>
            </a:r>
          </a:p>
          <a:p>
            <a:r>
              <a:rPr lang="cs-CZ" dirty="0" smtClean="0">
                <a:latin typeface="Segoe Print" pitchFamily="2" charset="0"/>
              </a:rPr>
              <a:t>bolest očí a hlavy</a:t>
            </a:r>
          </a:p>
          <a:p>
            <a:r>
              <a:rPr lang="cs-CZ" dirty="0" smtClean="0">
                <a:latin typeface="Segoe Print" pitchFamily="2" charset="0"/>
              </a:rPr>
              <a:t>časté záněty spojivek</a:t>
            </a:r>
          </a:p>
          <a:p>
            <a:r>
              <a:rPr lang="cs-CZ" dirty="0" smtClean="0">
                <a:latin typeface="Segoe Print" pitchFamily="2" charset="0"/>
              </a:rPr>
              <a:t>zvyšování nitroočního tlaku</a:t>
            </a:r>
          </a:p>
          <a:p>
            <a:r>
              <a:rPr lang="cs-CZ" dirty="0" smtClean="0">
                <a:latin typeface="Segoe Print" pitchFamily="2" charset="0"/>
              </a:rPr>
              <a:t>snížení rozlišovací schopnosti</a:t>
            </a:r>
            <a:endParaRPr lang="cs-CZ" dirty="0">
              <a:latin typeface="Segoe Print" pitchFamily="2" charset="0"/>
            </a:endParaRPr>
          </a:p>
        </p:txBody>
      </p:sp>
      <p:pic>
        <p:nvPicPr>
          <p:cNvPr id="5" name="Obrázek 4" descr="sezeni_u_PC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500570"/>
            <a:ext cx="2946788" cy="2357430"/>
          </a:xfrm>
          <a:prstGeom prst="rect">
            <a:avLst/>
          </a:prstGeom>
        </p:spPr>
      </p:pic>
      <p:pic>
        <p:nvPicPr>
          <p:cNvPr id="6" name="Obrázek 5" descr="zanet_spojivk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507690"/>
            <a:ext cx="3357586" cy="235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Fyziologický význam barev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Segoe Print" pitchFamily="2" charset="0"/>
              </a:rPr>
              <a:t>Barevné vidění světa je výsledkem elektromagnetického vlnění s různou vlnovou délkou </a:t>
            </a:r>
            <a:r>
              <a:rPr lang="pl-PL" sz="2800" dirty="0" smtClean="0">
                <a:latin typeface="Segoe Print" pitchFamily="2" charset="0"/>
              </a:rPr>
              <a:t>v rozmezí 397- 723 nm</a:t>
            </a:r>
            <a:endParaRPr lang="cs-CZ" sz="2800" dirty="0" smtClean="0">
              <a:latin typeface="Segoe Print" pitchFamily="2" charset="0"/>
            </a:endParaRPr>
          </a:p>
          <a:p>
            <a:r>
              <a:rPr lang="cs-CZ" sz="2800" dirty="0" smtClean="0">
                <a:latin typeface="Segoe Print" pitchFamily="2" charset="0"/>
              </a:rPr>
              <a:t>Barva v nás probouzí emoce, ovlivňuje tělesné a duševní funkce</a:t>
            </a:r>
          </a:p>
          <a:p>
            <a:endParaRPr lang="cs-CZ" sz="2800" dirty="0" smtClean="0">
              <a:latin typeface="Segoe Print" pitchFamily="2" charset="0"/>
            </a:endParaRPr>
          </a:p>
        </p:txBody>
      </p:sp>
      <p:pic>
        <p:nvPicPr>
          <p:cNvPr id="5" name="Obrázek 4" descr="mspektru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929066"/>
            <a:ext cx="6578823" cy="273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Vnímaní barev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3429024" cy="4525963"/>
          </a:xfrm>
        </p:spPr>
        <p:txBody>
          <a:bodyPr/>
          <a:lstStyle/>
          <a:p>
            <a:r>
              <a:rPr lang="cs-CZ" sz="2800" dirty="0" smtClean="0">
                <a:latin typeface="Segoe Print" pitchFamily="2" charset="0"/>
              </a:rPr>
              <a:t>Závisí na kvalitě zraku, okolním světle, kulturním prostředí, věku, pohlaví,…</a:t>
            </a:r>
          </a:p>
          <a:p>
            <a:r>
              <a:rPr lang="cs-CZ" sz="2800" dirty="0" smtClean="0">
                <a:latin typeface="Segoe Print" pitchFamily="2" charset="0"/>
              </a:rPr>
              <a:t>Muži rozlišují barvy jinak, než ženy  </a:t>
            </a:r>
          </a:p>
          <a:p>
            <a:endParaRPr lang="cs-CZ" dirty="0"/>
          </a:p>
        </p:txBody>
      </p:sp>
      <p:pic>
        <p:nvPicPr>
          <p:cNvPr id="5" name="Obrázek 4" descr="barvy.png"/>
          <p:cNvPicPr>
            <a:picLocks noChangeAspect="1"/>
          </p:cNvPicPr>
          <p:nvPr/>
        </p:nvPicPr>
        <p:blipFill>
          <a:blip r:embed="rId2"/>
          <a:srcRect t="22916" b="6250"/>
          <a:stretch>
            <a:fillRect/>
          </a:stretch>
        </p:blipFill>
        <p:spPr>
          <a:xfrm>
            <a:off x="3786182" y="1428736"/>
            <a:ext cx="5569716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Teplé barevné odstíny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Segoe Print" pitchFamily="2" charset="0"/>
              </a:rPr>
              <a:t>Vyvolávají dojem tepla, působí živě, povzbuzují až vzrušují</a:t>
            </a:r>
          </a:p>
          <a:p>
            <a:r>
              <a:rPr lang="cs-CZ" dirty="0" smtClean="0">
                <a:latin typeface="Segoe Print" pitchFamily="2" charset="0"/>
              </a:rPr>
              <a:t>Podněcují zvýšenou činnost vegetativního svalstva</a:t>
            </a:r>
          </a:p>
          <a:p>
            <a:r>
              <a:rPr lang="cs-CZ" dirty="0" smtClean="0">
                <a:latin typeface="Segoe Print" pitchFamily="2" charset="0"/>
              </a:rPr>
              <a:t>Zrychlují tep a zvyšují krevní tlak </a:t>
            </a:r>
          </a:p>
          <a:p>
            <a:r>
              <a:rPr lang="cs-CZ" dirty="0" smtClean="0">
                <a:latin typeface="Segoe Print" pitchFamily="2" charset="0"/>
              </a:rPr>
              <a:t>Povzbuzují roste chuť k jídlu 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teple-barv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60472"/>
          </a:xfrm>
        </p:spPr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Zrakový orgán</a:t>
            </a:r>
            <a:endParaRPr lang="cs-CZ" b="1" dirty="0">
              <a:latin typeface="Segoe Print" pitchFamily="2" charset="0"/>
            </a:endParaRPr>
          </a:p>
        </p:txBody>
      </p:sp>
      <p:pic>
        <p:nvPicPr>
          <p:cNvPr id="8" name="Zástupný symbol pro obsah 7" descr="iperc_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3929058" cy="296704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413388"/>
            <a:ext cx="5429255" cy="344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4143340" y="1643050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Segoe Print" pitchFamily="2" charset="0"/>
              </a:rPr>
              <a:t>Zrakem získáváme téměř 80% okolních </a:t>
            </a:r>
            <a:r>
              <a:rPr lang="cs-CZ" sz="2800" dirty="0" smtClean="0">
                <a:latin typeface="Segoe Print" pitchFamily="2" charset="0"/>
              </a:rPr>
              <a:t>i</a:t>
            </a:r>
            <a:r>
              <a:rPr lang="cs-CZ" sz="2800" dirty="0" smtClean="0">
                <a:latin typeface="Segoe Print" pitchFamily="2" charset="0"/>
              </a:rPr>
              <a:t>nformací</a:t>
            </a:r>
            <a:endParaRPr lang="cs-CZ" sz="2800" dirty="0">
              <a:latin typeface="Segoe Print" pitchFamily="2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5720" y="4429132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Segoe Print" pitchFamily="2" charset="0"/>
              </a:rPr>
              <a:t>Oči se vyvíjí od 4. týdne těhotenství </a:t>
            </a:r>
            <a:endParaRPr lang="cs-CZ" sz="2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Segoe Print" pitchFamily="2" charset="0"/>
              </a:rPr>
              <a:t>Červená</a:t>
            </a:r>
            <a:endParaRPr lang="cs-CZ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Segoe Print" pitchFamily="2" charset="0"/>
              </a:rPr>
              <a:t>Vzbuzuje silné a intenzivní emoce</a:t>
            </a:r>
          </a:p>
          <a:p>
            <a:r>
              <a:rPr lang="cs-CZ" dirty="0" smtClean="0">
                <a:solidFill>
                  <a:srgbClr val="FF0000"/>
                </a:solidFill>
                <a:latin typeface="Segoe Print" pitchFamily="2" charset="0"/>
              </a:rPr>
              <a:t>Je to barva vášně a lásky</a:t>
            </a:r>
          </a:p>
          <a:p>
            <a:r>
              <a:rPr lang="cs-CZ" dirty="0" smtClean="0">
                <a:solidFill>
                  <a:srgbClr val="FF0000"/>
                </a:solidFill>
                <a:latin typeface="Segoe Print" pitchFamily="2" charset="0"/>
              </a:rPr>
              <a:t>Snižuje soustředěnost a zhoršuje výkonnost ve stresových situacích, například zkouškách.</a:t>
            </a:r>
          </a:p>
          <a:p>
            <a:r>
              <a:rPr lang="cs-CZ" dirty="0" smtClean="0">
                <a:solidFill>
                  <a:srgbClr val="FF0000"/>
                </a:solidFill>
                <a:latin typeface="Segoe Print" pitchFamily="2" charset="0"/>
              </a:rPr>
              <a:t>Stimuluje apetit </a:t>
            </a: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ruz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8" y="4071942"/>
            <a:ext cx="4952992" cy="2786058"/>
          </a:xfrm>
          <a:prstGeom prst="rect">
            <a:avLst/>
          </a:prstGeom>
        </p:spPr>
      </p:pic>
      <p:pic>
        <p:nvPicPr>
          <p:cNvPr id="5" name="Obrázek 4" descr="185208-mcdonalds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572008"/>
            <a:ext cx="2714644" cy="202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Žlutá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Segoe Print" pitchFamily="2" charset="0"/>
              </a:rPr>
              <a:t>Veselá a hřejivá, přináší s sebou energii</a:t>
            </a:r>
          </a:p>
          <a:p>
            <a:r>
              <a:rPr lang="cs-CZ" sz="2800" dirty="0" smtClean="0">
                <a:latin typeface="Segoe Print" pitchFamily="2" charset="0"/>
              </a:rPr>
              <a:t>Přitahuje pozornost (květy, reklama)</a:t>
            </a:r>
          </a:p>
          <a:p>
            <a:r>
              <a:rPr lang="cs-CZ" sz="2800" dirty="0" smtClean="0">
                <a:latin typeface="Segoe Print" pitchFamily="2" charset="0"/>
              </a:rPr>
              <a:t>„Varuje pře nebezpečím“ </a:t>
            </a:r>
          </a:p>
          <a:p>
            <a:r>
              <a:rPr lang="cs-CZ" sz="2800" dirty="0" smtClean="0">
                <a:latin typeface="Segoe Print" pitchFamily="2" charset="0"/>
              </a:rPr>
              <a:t>nejvíc zatěžuje oko a unavuje ho</a:t>
            </a:r>
          </a:p>
          <a:p>
            <a:pPr>
              <a:buNone/>
            </a:pPr>
            <a:endParaRPr lang="cs-CZ" sz="2800" dirty="0"/>
          </a:p>
        </p:txBody>
      </p:sp>
      <p:pic>
        <p:nvPicPr>
          <p:cNvPr id="4" name="Obrázek 3" descr="p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929066"/>
            <a:ext cx="3730633" cy="2686056"/>
          </a:xfrm>
          <a:prstGeom prst="rect">
            <a:avLst/>
          </a:prstGeom>
        </p:spPr>
      </p:pic>
      <p:pic>
        <p:nvPicPr>
          <p:cNvPr id="5" name="Obrázek 4" descr="vo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929066"/>
            <a:ext cx="3571900" cy="2675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Studené barevné odstíny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latin typeface="Segoe Print" pitchFamily="2" charset="0"/>
              </a:rPr>
              <a:t> působí klidně</a:t>
            </a:r>
          </a:p>
          <a:p>
            <a:pPr>
              <a:buFontTx/>
              <a:buChar char="-"/>
            </a:pPr>
            <a:r>
              <a:rPr lang="cs-CZ" dirty="0" smtClean="0">
                <a:latin typeface="Segoe Print" pitchFamily="2" charset="0"/>
              </a:rPr>
              <a:t> utlumují tělesné funkce</a:t>
            </a:r>
          </a:p>
          <a:p>
            <a:pPr>
              <a:buFontTx/>
              <a:buChar char="-"/>
            </a:pPr>
            <a:r>
              <a:rPr lang="cs-CZ" dirty="0" smtClean="0">
                <a:latin typeface="Segoe Print" pitchFamily="2" charset="0"/>
              </a:rPr>
              <a:t>vyvolávají dojem chladu</a:t>
            </a:r>
          </a:p>
          <a:p>
            <a:pPr>
              <a:buFontTx/>
              <a:buChar char="-"/>
            </a:pPr>
            <a:r>
              <a:rPr lang="cs-CZ" dirty="0" smtClean="0">
                <a:latin typeface="Segoe Print" pitchFamily="2" charset="0"/>
              </a:rPr>
              <a:t>poskytují úlevu zraku</a:t>
            </a:r>
          </a:p>
          <a:p>
            <a:pPr>
              <a:buFontTx/>
              <a:buChar char="-"/>
            </a:pPr>
            <a:r>
              <a:rPr lang="cs-CZ" dirty="0" smtClean="0">
                <a:latin typeface="Segoe Print" pitchFamily="2" charset="0"/>
              </a:rPr>
              <a:t>jsou pasivní a podporují duševní soustředění a udržení stálého výkonu</a:t>
            </a:r>
          </a:p>
          <a:p>
            <a:endParaRPr lang="cs-CZ" dirty="0"/>
          </a:p>
        </p:txBody>
      </p:sp>
      <p:pic>
        <p:nvPicPr>
          <p:cNvPr id="4" name="Obrázek 3" descr="studene-barv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1"/>
            <a:ext cx="914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Zelená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Pojí se zdravím a přírodou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Vzbuzuje pocit vnitřního klidu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Barva spojená s plodností 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Obrázek 3" descr="louka-pod-les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3143248"/>
            <a:ext cx="10127382" cy="407194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ne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Modrá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Vyjadřuje vnitřní klid a mír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Zlepšuje schopnost se soustředit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Přináší inspiraci 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Zmírňuje chuť k jídlu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Test barvocitu</a:t>
            </a:r>
            <a:endParaRPr lang="cs-CZ" dirty="0"/>
          </a:p>
        </p:txBody>
      </p:sp>
      <p:pic>
        <p:nvPicPr>
          <p:cNvPr id="8" name="Zástupný symbol pro obsah 7" descr="2714552_1_baz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75" y="1285860"/>
            <a:ext cx="857256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err="1" smtClean="0"/>
              <a:t>Dylevský</a:t>
            </a:r>
            <a:r>
              <a:rPr lang="cs-CZ" b="1" dirty="0" smtClean="0"/>
              <a:t>, Ivan a Trojan, Stanislav. 2000.</a:t>
            </a:r>
            <a:r>
              <a:rPr lang="cs-CZ" dirty="0" smtClean="0"/>
              <a:t> </a:t>
            </a:r>
            <a:r>
              <a:rPr lang="cs-CZ" i="1" dirty="0" smtClean="0"/>
              <a:t>Somatologie I. Učebnice pro zdravotnické školy. </a:t>
            </a:r>
            <a:r>
              <a:rPr lang="cs-CZ" dirty="0" smtClean="0"/>
              <a:t>Olomouc : </a:t>
            </a:r>
            <a:r>
              <a:rPr lang="cs-CZ" dirty="0" err="1" smtClean="0"/>
              <a:t>Epava</a:t>
            </a:r>
            <a:r>
              <a:rPr lang="cs-CZ" dirty="0" smtClean="0"/>
              <a:t>, 2000. ISBN 8086297055</a:t>
            </a:r>
            <a:r>
              <a:rPr lang="cs-CZ" dirty="0" smtClean="0"/>
              <a:t>.</a:t>
            </a:r>
          </a:p>
          <a:p>
            <a:r>
              <a:rPr lang="cs-CZ" dirty="0" smtClean="0"/>
              <a:t>HAMADOVÁ, Petra, Lea KVĚTOŇOVÁ-ŠVECOVÁ a Zita NOVÁKOVÁ. </a:t>
            </a:r>
            <a:r>
              <a:rPr lang="cs-CZ" i="1" dirty="0" err="1" smtClean="0"/>
              <a:t>Oftalmopedie</a:t>
            </a:r>
            <a:r>
              <a:rPr lang="cs-CZ" i="1" dirty="0" smtClean="0"/>
              <a:t>: texty k distančnímu vzdělávání</a:t>
            </a:r>
            <a:r>
              <a:rPr lang="cs-CZ" dirty="0" smtClean="0"/>
              <a:t>. 2. </a:t>
            </a:r>
            <a:r>
              <a:rPr lang="cs-CZ" dirty="0" err="1" smtClean="0"/>
              <a:t>vyd</a:t>
            </a:r>
            <a:r>
              <a:rPr lang="cs-CZ" dirty="0" smtClean="0"/>
              <a:t>. Brno: </a:t>
            </a:r>
            <a:r>
              <a:rPr lang="cs-CZ" dirty="0" err="1" smtClean="0"/>
              <a:t>Paido</a:t>
            </a:r>
            <a:r>
              <a:rPr lang="cs-CZ" dirty="0" smtClean="0"/>
              <a:t>, 2007, 125 s. ISBN </a:t>
            </a:r>
            <a:r>
              <a:rPr lang="cs-CZ" dirty="0" smtClean="0"/>
              <a:t>9788073151591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://www.</a:t>
            </a:r>
            <a:r>
              <a:rPr lang="cs-CZ" dirty="0" err="1" smtClean="0">
                <a:hlinkClick r:id="rId2"/>
              </a:rPr>
              <a:t>usporne</a:t>
            </a:r>
            <a:r>
              <a:rPr lang="cs-CZ" dirty="0" smtClean="0">
                <a:hlinkClick r:id="rId2"/>
              </a:rPr>
              <a:t>-led-</a:t>
            </a:r>
            <a:r>
              <a:rPr lang="cs-CZ" dirty="0" err="1" smtClean="0">
                <a:hlinkClick r:id="rId2"/>
              </a:rPr>
              <a:t>zarovky.cz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zajimavosti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vyvoj</a:t>
            </a:r>
            <a:r>
              <a:rPr lang="cs-CZ" dirty="0" smtClean="0">
                <a:hlinkClick r:id="rId2"/>
              </a:rPr>
              <a:t>-v-</a:t>
            </a:r>
            <a:r>
              <a:rPr lang="cs-CZ" dirty="0" err="1" smtClean="0">
                <a:hlinkClick r:id="rId2"/>
              </a:rPr>
              <a:t>osvetleni</a:t>
            </a:r>
            <a:r>
              <a:rPr lang="cs-CZ" dirty="0" smtClean="0">
                <a:hlinkClick r:id="rId2"/>
              </a:rPr>
              <a:t>-aneb-konec-</a:t>
            </a:r>
            <a:r>
              <a:rPr lang="cs-CZ" dirty="0" err="1" smtClean="0">
                <a:hlinkClick r:id="rId2"/>
              </a:rPr>
              <a:t>klasickych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zarovek.html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asu.cas.cz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svetelne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znecisteni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http://cs.wikipedia.org/wiki/Psychologie_barev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fotoradce.cz</a:t>
            </a:r>
            <a:r>
              <a:rPr lang="cs-CZ" dirty="0" smtClean="0">
                <a:hlinkClick r:id="rId5"/>
              </a:rPr>
              <a:t>/blog/</a:t>
            </a:r>
            <a:r>
              <a:rPr lang="cs-CZ" dirty="0" err="1" smtClean="0">
                <a:hlinkClick r:id="rId5"/>
              </a:rPr>
              <a:t>svetlo</a:t>
            </a:r>
            <a:r>
              <a:rPr lang="cs-CZ" dirty="0" smtClean="0">
                <a:hlinkClick r:id="rId5"/>
              </a:rPr>
              <a:t>-a-barva-ve-fotografii-idc227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pusobenibarevnacloveka.estranky.cz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http://www.nabito.</a:t>
            </a:r>
            <a:r>
              <a:rPr lang="cs-CZ" dirty="0" err="1" smtClean="0">
                <a:hlinkClick r:id="rId7"/>
              </a:rPr>
              <a:t>net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vyznam</a:t>
            </a:r>
            <a:r>
              <a:rPr lang="cs-CZ" dirty="0" smtClean="0">
                <a:hlinkClick r:id="rId7"/>
              </a:rPr>
              <a:t>-barev/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tzb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info.cz</a:t>
            </a:r>
            <a:r>
              <a:rPr lang="cs-CZ" dirty="0" smtClean="0">
                <a:hlinkClick r:id="rId8"/>
              </a:rPr>
              <a:t>/1303-umele-</a:t>
            </a:r>
            <a:r>
              <a:rPr lang="cs-CZ" dirty="0" err="1" smtClean="0">
                <a:hlinkClick r:id="rId8"/>
              </a:rPr>
              <a:t>osvetleni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vnitrniho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prostredi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Fyziologický vývoj vidění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357274"/>
            <a:ext cx="8858280" cy="5500726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Po porodu </a:t>
            </a:r>
            <a:r>
              <a:rPr lang="cs-CZ" dirty="0" smtClean="0"/>
              <a:t>– černobílé vidění</a:t>
            </a:r>
          </a:p>
          <a:p>
            <a:pPr>
              <a:buNone/>
            </a:pPr>
            <a:r>
              <a:rPr lang="cs-CZ" b="1" dirty="0" smtClean="0"/>
              <a:t>2. týden </a:t>
            </a:r>
            <a:r>
              <a:rPr lang="cs-CZ" dirty="0" smtClean="0"/>
              <a:t>– postupné dozrávání čípků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měs. </a:t>
            </a:r>
            <a:r>
              <a:rPr lang="cs-CZ" dirty="0" smtClean="0"/>
              <a:t>– počátek monokulární fixace</a:t>
            </a:r>
          </a:p>
          <a:p>
            <a:pPr marL="514350" indent="-514350">
              <a:buNone/>
            </a:pPr>
            <a:r>
              <a:rPr lang="cs-CZ" b="1" dirty="0" smtClean="0"/>
              <a:t>2. měs</a:t>
            </a:r>
            <a:r>
              <a:rPr lang="cs-CZ" dirty="0" smtClean="0"/>
              <a:t>. – počátek binokulární fixace</a:t>
            </a:r>
          </a:p>
          <a:p>
            <a:pPr marL="514350" indent="-514350">
              <a:buNone/>
            </a:pPr>
            <a:r>
              <a:rPr lang="cs-CZ" b="1" dirty="0" smtClean="0"/>
              <a:t>3. měs</a:t>
            </a:r>
            <a:r>
              <a:rPr lang="cs-CZ" dirty="0" smtClean="0"/>
              <a:t>. – počátek </a:t>
            </a:r>
            <a:br>
              <a:rPr lang="cs-CZ" dirty="0" smtClean="0"/>
            </a:br>
            <a:r>
              <a:rPr lang="cs-CZ" dirty="0" smtClean="0"/>
              <a:t>centrální fixace</a:t>
            </a:r>
          </a:p>
          <a:p>
            <a:pPr marL="514350" indent="-514350">
              <a:buNone/>
            </a:pPr>
            <a:r>
              <a:rPr lang="cs-CZ" b="1" dirty="0" smtClean="0"/>
              <a:t>4. měs. </a:t>
            </a:r>
            <a:r>
              <a:rPr lang="cs-CZ" dirty="0" smtClean="0"/>
              <a:t>– počátek rozvoje akomodace</a:t>
            </a:r>
          </a:p>
          <a:p>
            <a:pPr marL="514350" indent="-514350">
              <a:buNone/>
            </a:pPr>
            <a:r>
              <a:rPr lang="cs-CZ" b="1" dirty="0" smtClean="0"/>
              <a:t>5. měs</a:t>
            </a:r>
            <a:r>
              <a:rPr lang="cs-CZ" dirty="0" smtClean="0"/>
              <a:t>. – trvalá centrální fixace</a:t>
            </a:r>
          </a:p>
          <a:p>
            <a:pPr marL="514350" indent="-514350">
              <a:buNone/>
            </a:pPr>
            <a:r>
              <a:rPr lang="cs-CZ" b="1" dirty="0" smtClean="0"/>
              <a:t>6. měs. </a:t>
            </a:r>
            <a:r>
              <a:rPr lang="cs-CZ" dirty="0" smtClean="0"/>
              <a:t>– dokončený vývoj makuly</a:t>
            </a:r>
          </a:p>
          <a:p>
            <a:pPr marL="514350" indent="-514350">
              <a:buNone/>
            </a:pPr>
            <a:r>
              <a:rPr lang="cs-CZ" b="1" dirty="0" smtClean="0"/>
              <a:t>9 – 12 měs.</a:t>
            </a:r>
            <a:r>
              <a:rPr lang="cs-CZ" dirty="0" smtClean="0"/>
              <a:t> – upevňování binokulárních reflexů</a:t>
            </a:r>
          </a:p>
          <a:p>
            <a:pPr marL="514350" indent="-514350">
              <a:buNone/>
            </a:pPr>
            <a:r>
              <a:rPr lang="cs-CZ" b="1" dirty="0" smtClean="0"/>
              <a:t>3. rok </a:t>
            </a:r>
            <a:r>
              <a:rPr lang="cs-CZ" dirty="0" smtClean="0"/>
              <a:t>– dokončení reflexů a fcí. pro prostorové a ostré vidění </a:t>
            </a:r>
          </a:p>
          <a:p>
            <a:pPr marL="514350" indent="-514350">
              <a:buNone/>
            </a:pPr>
            <a:r>
              <a:rPr lang="cs-CZ" b="1" dirty="0" smtClean="0"/>
              <a:t>5. -6. rok </a:t>
            </a:r>
            <a:r>
              <a:rPr lang="cs-CZ" dirty="0" smtClean="0"/>
              <a:t>– stabilizace reflexů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Fyziologie vidění</a:t>
            </a:r>
            <a:endParaRPr lang="cs-CZ" b="1" dirty="0">
              <a:latin typeface="Segoe Print" pitchFamily="2" charset="0"/>
            </a:endParaRPr>
          </a:p>
        </p:txBody>
      </p:sp>
      <p:pic>
        <p:nvPicPr>
          <p:cNvPr id="4" name="Zástupný symbol pro obsah 3" descr="zrak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141" y="1571612"/>
            <a:ext cx="8013678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Fyziologie vidění</a:t>
            </a:r>
            <a:endParaRPr lang="cs-CZ" b="1" dirty="0">
              <a:latin typeface="Segoe Print" pitchFamily="2" charset="0"/>
            </a:endParaRPr>
          </a:p>
        </p:txBody>
      </p:sp>
      <p:pic>
        <p:nvPicPr>
          <p:cNvPr id="4" name="Zástupný symbol pro obsah 3" descr="pmh_moz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178" y="1428736"/>
            <a:ext cx="3879822" cy="4500594"/>
          </a:xfrm>
        </p:spPr>
      </p:pic>
      <p:pic>
        <p:nvPicPr>
          <p:cNvPr id="5" name="Obrázek 4" descr="Obr 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5214942" cy="374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Segoe Print" pitchFamily="2" charset="0"/>
              </a:rPr>
              <a:t>Typy zrakových vad</a:t>
            </a:r>
            <a:endParaRPr lang="cs-CZ" b="1" dirty="0"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7758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Segoe Print" pitchFamily="2" charset="0"/>
              </a:rPr>
              <a:t>Z</a:t>
            </a:r>
            <a:r>
              <a:rPr lang="cs-CZ" dirty="0" smtClean="0">
                <a:latin typeface="Segoe Print" pitchFamily="2" charset="0"/>
              </a:rPr>
              <a:t>tráta zrakové ostrosti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Segoe Print" pitchFamily="2" charset="0"/>
              </a:rPr>
              <a:t>Postižení zrakového pole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Segoe Print" pitchFamily="2" charset="0"/>
              </a:rPr>
              <a:t>Okulomotorické poruchy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Segoe Print" pitchFamily="2" charset="0"/>
              </a:rPr>
              <a:t>Problémy se zpracováním zrakových podnětů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Segoe Print" pitchFamily="2" charset="0"/>
              </a:rPr>
              <a:t>Poruchy barvocitu</a:t>
            </a:r>
            <a:endParaRPr lang="cs-CZ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677659" cy="3929066"/>
          </a:xfrm>
        </p:spPr>
      </p:pic>
      <p:pic>
        <p:nvPicPr>
          <p:cNvPr id="5" name="Obrázek 4" descr="teilerblindung_sko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955680"/>
            <a:ext cx="4000496" cy="2902320"/>
          </a:xfrm>
          <a:prstGeom prst="rect">
            <a:avLst/>
          </a:prstGeom>
        </p:spPr>
      </p:pic>
      <p:pic>
        <p:nvPicPr>
          <p:cNvPr id="6" name="Obrázek 5" descr="Katarakt Siva Mrena Lječenje Čajevi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-1"/>
            <a:ext cx="3428992" cy="2228845"/>
          </a:xfrm>
          <a:prstGeom prst="rect">
            <a:avLst/>
          </a:prstGeom>
        </p:spPr>
      </p:pic>
      <p:pic>
        <p:nvPicPr>
          <p:cNvPr id="7" name="Obrázek 6" descr="retinoblasto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428868"/>
            <a:ext cx="2717529" cy="4071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357250"/>
            <a:ext cx="8372476" cy="550075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Segoe Print" pitchFamily="2" charset="0"/>
              </a:rPr>
              <a:t>Světlo je základem života, pohody a zdraví</a:t>
            </a:r>
          </a:p>
          <a:p>
            <a:r>
              <a:rPr lang="cs-CZ" sz="2400" dirty="0" smtClean="0">
                <a:latin typeface="Segoe Print" pitchFamily="2" charset="0"/>
              </a:rPr>
              <a:t>Dostatečné světlo motivuje člověka k činnosti, k práci, povzbuzuje náladu a vytváří příjemnou atmosféru</a:t>
            </a:r>
          </a:p>
          <a:p>
            <a:r>
              <a:rPr lang="cs-CZ" sz="2400" dirty="0" smtClean="0">
                <a:latin typeface="Segoe Print" pitchFamily="2" charset="0"/>
              </a:rPr>
              <a:t>Nedostatek světla naopak utlumuje, snižuje pracovní výkonnost a bezpečnost - zvyšuje riziko chyb v práci a pracovních úrazů</a:t>
            </a:r>
            <a:endParaRPr lang="cs-CZ" sz="2400" b="1" dirty="0" smtClean="0">
              <a:latin typeface="Segoe Print" pitchFamily="2" charset="0"/>
            </a:endParaRPr>
          </a:p>
          <a:p>
            <a:endParaRPr lang="cs-CZ" sz="2400" b="1" dirty="0" smtClean="0">
              <a:latin typeface="Segoe Print" pitchFamily="2" charset="0"/>
            </a:endParaRPr>
          </a:p>
          <a:p>
            <a:r>
              <a:rPr lang="cs-CZ" sz="2400" b="1" dirty="0" smtClean="0">
                <a:latin typeface="Segoe Print" pitchFamily="2" charset="0"/>
              </a:rPr>
              <a:t>Zraková pohoda =</a:t>
            </a:r>
            <a:r>
              <a:rPr lang="cs-CZ" sz="2400" dirty="0" smtClean="0">
                <a:latin typeface="Segoe Print" pitchFamily="2" charset="0"/>
              </a:rPr>
              <a:t> příjemný a příznivý psychofyziologický stav organismu, vyvolaný optickou situací vnějšího prostředí, který odpovídá potřebám člověka při práci i při odpočinku.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85984" y="357166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Segoe Print" pitchFamily="2" charset="0"/>
              </a:rPr>
              <a:t>Význam světla</a:t>
            </a:r>
            <a:endParaRPr lang="cs-CZ" sz="40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Segoe Print" pitchFamily="2" charset="0"/>
              </a:rPr>
              <a:t>Historie osvětlování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Segoe Print" pitchFamily="2" charset="0"/>
              </a:rPr>
              <a:t>Oheň v jeskyni</a:t>
            </a:r>
          </a:p>
          <a:p>
            <a:r>
              <a:rPr lang="cs-CZ" dirty="0" smtClean="0">
                <a:latin typeface="Segoe Print" pitchFamily="2" charset="0"/>
              </a:rPr>
              <a:t>Louče a pochodně</a:t>
            </a:r>
          </a:p>
          <a:p>
            <a:r>
              <a:rPr lang="cs-CZ" dirty="0" smtClean="0">
                <a:latin typeface="Segoe Print" pitchFamily="2" charset="0"/>
              </a:rPr>
              <a:t>Svícny</a:t>
            </a:r>
          </a:p>
          <a:p>
            <a:r>
              <a:rPr lang="cs-CZ" dirty="0" smtClean="0">
                <a:latin typeface="Segoe Print" pitchFamily="2" charset="0"/>
              </a:rPr>
              <a:t>Olejová svítidla</a:t>
            </a:r>
          </a:p>
          <a:p>
            <a:r>
              <a:rPr lang="cs-CZ" dirty="0" smtClean="0">
                <a:latin typeface="Segoe Print" pitchFamily="2" charset="0"/>
              </a:rPr>
              <a:t>Plynové osvětlení</a:t>
            </a:r>
          </a:p>
          <a:p>
            <a:r>
              <a:rPr lang="cs-CZ" dirty="0" smtClean="0">
                <a:latin typeface="Segoe Print" pitchFamily="2" charset="0"/>
              </a:rPr>
              <a:t>Petrolejové lampy</a:t>
            </a:r>
          </a:p>
          <a:p>
            <a:r>
              <a:rPr lang="cs-CZ" dirty="0" smtClean="0">
                <a:latin typeface="Segoe Print" pitchFamily="2" charset="0"/>
              </a:rPr>
              <a:t>Lihová svítidla</a:t>
            </a:r>
          </a:p>
          <a:p>
            <a:r>
              <a:rPr lang="cs-CZ" dirty="0" smtClean="0">
                <a:latin typeface="Segoe Print" pitchFamily="2" charset="0"/>
              </a:rPr>
              <a:t>Elektrické osvětlení</a:t>
            </a:r>
            <a:endParaRPr lang="cs-CZ" dirty="0">
              <a:latin typeface="Segoe Print" pitchFamily="2" charset="0"/>
            </a:endParaRPr>
          </a:p>
        </p:txBody>
      </p:sp>
      <p:pic>
        <p:nvPicPr>
          <p:cNvPr id="4" name="Obrázek 3" descr="mesto-v-noci-w-4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135624"/>
            <a:ext cx="3643338" cy="2422820"/>
          </a:xfrm>
          <a:prstGeom prst="rect">
            <a:avLst/>
          </a:prstGeom>
        </p:spPr>
      </p:pic>
      <p:pic>
        <p:nvPicPr>
          <p:cNvPr id="5" name="Obrázek 4" descr="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357298"/>
            <a:ext cx="3643338" cy="262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579</Words>
  <Application>Microsoft Office PowerPoint</Application>
  <PresentationFormat>Předvádění na obrazovce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Fyziologie vidění ve vztahu k tvorbě optimálních světelných podmínek v pracovním prostředí.    Fyziologický význam barev</vt:lpstr>
      <vt:lpstr>Zrakový orgán</vt:lpstr>
      <vt:lpstr>Fyziologický vývoj vidění</vt:lpstr>
      <vt:lpstr>Fyziologie vidění</vt:lpstr>
      <vt:lpstr>Fyziologie vidění</vt:lpstr>
      <vt:lpstr>Typy zrakových vad</vt:lpstr>
      <vt:lpstr>Snímek 7</vt:lpstr>
      <vt:lpstr>Snímek 8</vt:lpstr>
      <vt:lpstr>Historie osvětlování </vt:lpstr>
      <vt:lpstr>Světelné znečištění</vt:lpstr>
      <vt:lpstr>Druhy osvětlení</vt:lpstr>
      <vt:lpstr>Čím svítit?</vt:lpstr>
      <vt:lpstr>Pracovní místo</vt:lpstr>
      <vt:lpstr>Správné sezení u PC</vt:lpstr>
      <vt:lpstr>Osvětlení v domácnosti</vt:lpstr>
      <vt:lpstr>Negativní důsledky  špatného osvětlení</vt:lpstr>
      <vt:lpstr>Fyziologický význam barev</vt:lpstr>
      <vt:lpstr>Vnímaní barev</vt:lpstr>
      <vt:lpstr>Teplé barevné odstíny</vt:lpstr>
      <vt:lpstr>Červená</vt:lpstr>
      <vt:lpstr>Žlutá</vt:lpstr>
      <vt:lpstr>Studené barevné odstíny</vt:lpstr>
      <vt:lpstr>Zelená</vt:lpstr>
      <vt:lpstr>Modrá</vt:lpstr>
      <vt:lpstr>Test barvocitu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vidění ve vztahu k tvorbě optimálních světelných podmínek v pracovním prostředí,  fyziologický význam barev</dc:title>
  <dc:creator>Lenullika</dc:creator>
  <cp:lastModifiedBy>Pavla</cp:lastModifiedBy>
  <cp:revision>84</cp:revision>
  <dcterms:created xsi:type="dcterms:W3CDTF">2012-10-01T14:10:50Z</dcterms:created>
  <dcterms:modified xsi:type="dcterms:W3CDTF">2012-10-18T20:05:40Z</dcterms:modified>
</cp:coreProperties>
</file>