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80" r:id="rId25"/>
    <p:sldId id="279" r:id="rId2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52" d="100"/>
          <a:sy n="52" d="100"/>
        </p:scale>
        <p:origin x="-168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053AE767-D00C-44B1-8348-F92A1FE6D6C7}" type="datetimeFigureOut">
              <a:rPr lang="cs-CZ" smtClean="0"/>
              <a:pPr/>
              <a:t>6.11.2012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C5933CE-1665-4610-B26B-B2D3E07C515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AE767-D00C-44B1-8348-F92A1FE6D6C7}" type="datetimeFigureOut">
              <a:rPr lang="cs-CZ" smtClean="0"/>
              <a:pPr/>
              <a:t>6.11.2012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933CE-1665-4610-B26B-B2D3E07C515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053AE767-D00C-44B1-8348-F92A1FE6D6C7}" type="datetimeFigureOut">
              <a:rPr lang="cs-CZ" smtClean="0"/>
              <a:pPr/>
              <a:t>6.11.2012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7" name="Obdélník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3C5933CE-1665-4610-B26B-B2D3E07C515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AE767-D00C-44B1-8348-F92A1FE6D6C7}" type="datetimeFigureOut">
              <a:rPr lang="cs-CZ" smtClean="0"/>
              <a:pPr/>
              <a:t>6.11.2012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C5933CE-1665-4610-B26B-B2D3E07C515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7" name="Obdélník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2" name="Zástupný symbol pro datum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AE767-D00C-44B1-8348-F92A1FE6D6C7}" type="datetimeFigureOut">
              <a:rPr lang="cs-CZ" smtClean="0"/>
              <a:pPr/>
              <a:t>6.11.2012</a:t>
            </a:fld>
            <a:endParaRPr lang="cs-CZ"/>
          </a:p>
        </p:txBody>
      </p:sp>
      <p:sp>
        <p:nvSpPr>
          <p:cNvPr id="13" name="Zástupný symbol pro číslo snímku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3C5933CE-1665-4610-B26B-B2D3E07C515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4" name="Zástupný symbol pro zápatí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8" name="Zástupný symbol pro datum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053AE767-D00C-44B1-8348-F92A1FE6D6C7}" type="datetimeFigureOut">
              <a:rPr lang="cs-CZ" smtClean="0"/>
              <a:pPr/>
              <a:t>6.11.2012</a:t>
            </a:fld>
            <a:endParaRPr lang="cs-CZ"/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3C5933CE-1665-4610-B26B-B2D3E07C515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2" name="Zástupný symbol pro zápatí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053AE767-D00C-44B1-8348-F92A1FE6D6C7}" type="datetimeFigureOut">
              <a:rPr lang="cs-CZ" smtClean="0"/>
              <a:pPr/>
              <a:t>6.11.2012</a:t>
            </a:fld>
            <a:endParaRPr lang="cs-CZ"/>
          </a:p>
        </p:txBody>
      </p:sp>
      <p:sp>
        <p:nvSpPr>
          <p:cNvPr id="12" name="Zástupný symbol pro číslo snímku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3C5933CE-1665-4610-B26B-B2D3E07C515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4" name="Zástupný symbol pro zápatí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cs-CZ"/>
          </a:p>
        </p:txBody>
      </p:sp>
      <p:sp>
        <p:nvSpPr>
          <p:cNvPr id="16" name="Zástupný symbol pro text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5" name="Zástupný symbol pro text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AE767-D00C-44B1-8348-F92A1FE6D6C7}" type="datetimeFigureOut">
              <a:rPr lang="cs-CZ" smtClean="0"/>
              <a:pPr/>
              <a:t>6.11.2012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C5933CE-1665-4610-B26B-B2D3E07C515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AE767-D00C-44B1-8348-F92A1FE6D6C7}" type="datetimeFigureOut">
              <a:rPr lang="cs-CZ" smtClean="0"/>
              <a:pPr/>
              <a:t>6.11.2012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C5933CE-1665-4610-B26B-B2D3E07C515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AE767-D00C-44B1-8348-F92A1FE6D6C7}" type="datetimeFigureOut">
              <a:rPr lang="cs-CZ" smtClean="0"/>
              <a:pPr/>
              <a:t>6.11.2012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C5933CE-1665-4610-B26B-B2D3E07C515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Obdélník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1" name="Obdélník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Zástupný symbol pro datum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053AE767-D00C-44B1-8348-F92A1FE6D6C7}" type="datetimeFigureOut">
              <a:rPr lang="cs-CZ" smtClean="0"/>
              <a:pPr/>
              <a:t>6.11.2012</a:t>
            </a:fld>
            <a:endParaRPr lang="cs-CZ"/>
          </a:p>
        </p:txBody>
      </p:sp>
      <p:sp>
        <p:nvSpPr>
          <p:cNvPr id="13" name="Zástupný symbol pro číslo snímku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3C5933CE-1665-4610-B26B-B2D3E07C515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4" name="Zástupný symbol pro zápatí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53AE767-D00C-44B1-8348-F92A1FE6D6C7}" type="datetimeFigureOut">
              <a:rPr lang="cs-CZ" smtClean="0"/>
              <a:pPr/>
              <a:t>6.11.2012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Obdélník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3C5933CE-1665-4610-B26B-B2D3E07C515E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4GJHmfU2TJk" TargetMode="External"/><Relationship Id="rId2" Type="http://schemas.openxmlformats.org/officeDocument/2006/relationships/hyperlink" Target="http://www.ceskatelevize.cz/ivysilani/10095523948-prizma/209411058100020/obsah/78701-alergie/" TargetMode="Externa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bez-alergie.cz/alergicka-reakce" TargetMode="Externa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857488" y="2928934"/>
            <a:ext cx="3567122" cy="1828800"/>
          </a:xfrm>
        </p:spPr>
        <p:txBody>
          <a:bodyPr/>
          <a:lstStyle/>
          <a:p>
            <a:r>
              <a:rPr lang="cs-CZ" dirty="0" smtClean="0"/>
              <a:t>Alergeny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Vypracoval: Liška Jan (371 882)</a:t>
            </a:r>
            <a:endParaRPr lang="cs-CZ" dirty="0"/>
          </a:p>
        </p:txBody>
      </p:sp>
      <p:pic>
        <p:nvPicPr>
          <p:cNvPr id="21506" name="Picture 2" descr="http://i.iinfo.cz/images/334/alergi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71736" y="857232"/>
            <a:ext cx="3667125" cy="248602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Plísně: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320040" lvl="1" indent="-320040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</a:pPr>
            <a:r>
              <a:rPr lang="cs-CZ" sz="2900" dirty="0" smtClean="0"/>
              <a:t>Dalším zdrojem mohou být i </a:t>
            </a:r>
            <a:r>
              <a:rPr lang="cs-CZ" sz="2900" dirty="0" smtClean="0">
                <a:solidFill>
                  <a:srgbClr val="FF0000"/>
                </a:solidFill>
              </a:rPr>
              <a:t>klimatizace:</a:t>
            </a:r>
          </a:p>
          <a:p>
            <a:pPr marL="320040" lvl="1" indent="-320040">
              <a:spcBef>
                <a:spcPts val="700"/>
              </a:spcBef>
              <a:buClr>
                <a:schemeClr val="accent2"/>
              </a:buClr>
              <a:buSzPct val="60000"/>
              <a:buNone/>
            </a:pPr>
            <a:r>
              <a:rPr lang="cs-CZ" sz="2900" dirty="0" smtClean="0"/>
              <a:t>	</a:t>
            </a:r>
            <a:r>
              <a:rPr lang="cs-CZ" sz="2400" dirty="0" smtClean="0"/>
              <a:t>-</a:t>
            </a:r>
            <a:r>
              <a:rPr lang="cs-CZ" sz="2400" dirty="0" err="1" smtClean="0"/>
              <a:t>Actinomyces</a:t>
            </a:r>
            <a:r>
              <a:rPr lang="cs-CZ" sz="2400" dirty="0" smtClean="0"/>
              <a:t>, prvoci, plísně způsobují tzv. </a:t>
            </a:r>
            <a:r>
              <a:rPr lang="cs-CZ" sz="2400" dirty="0" smtClean="0">
                <a:solidFill>
                  <a:srgbClr val="FF0000"/>
                </a:solidFill>
              </a:rPr>
              <a:t>chorobu z klimatizace</a:t>
            </a:r>
          </a:p>
          <a:p>
            <a:endParaRPr lang="cs-CZ" dirty="0" smtClean="0">
              <a:solidFill>
                <a:srgbClr val="FF0000"/>
              </a:solidFill>
            </a:endParaRPr>
          </a:p>
          <a:p>
            <a:r>
              <a:rPr lang="cs-CZ" dirty="0" smtClean="0">
                <a:solidFill>
                  <a:srgbClr val="FF0000"/>
                </a:solidFill>
              </a:rPr>
              <a:t>Farmářské plíce</a:t>
            </a:r>
            <a:r>
              <a:rPr lang="cs-CZ" dirty="0" smtClean="0"/>
              <a:t> 	– profesionální poškození</a:t>
            </a:r>
          </a:p>
          <a:p>
            <a:pPr>
              <a:buNone/>
            </a:pPr>
            <a:r>
              <a:rPr lang="cs-CZ" dirty="0" smtClean="0">
                <a:solidFill>
                  <a:srgbClr val="FF0000"/>
                </a:solidFill>
              </a:rPr>
              <a:t>					</a:t>
            </a:r>
            <a:r>
              <a:rPr lang="cs-CZ" dirty="0" smtClean="0"/>
              <a:t>- termofilní aktinomycety</a:t>
            </a:r>
            <a:endParaRPr lang="cs-CZ" dirty="0">
              <a:solidFill>
                <a:srgbClr val="FF0000"/>
              </a:solidFill>
            </a:endParaRPr>
          </a:p>
        </p:txBody>
      </p:sp>
      <p:pic>
        <p:nvPicPr>
          <p:cNvPr id="33794" name="Picture 2" descr="http://www.alternativni-medicina.eu/soubory/plise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10" y="4071942"/>
            <a:ext cx="3360626" cy="250030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Potraviny: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- problematická </a:t>
            </a:r>
            <a:r>
              <a:rPr lang="cs-CZ" dirty="0" smtClean="0">
                <a:solidFill>
                  <a:srgbClr val="FF0000"/>
                </a:solidFill>
              </a:rPr>
              <a:t>diagnostika</a:t>
            </a:r>
            <a:r>
              <a:rPr lang="cs-CZ" dirty="0" smtClean="0"/>
              <a:t> alergenu</a:t>
            </a:r>
          </a:p>
          <a:p>
            <a:endParaRPr lang="cs-CZ" dirty="0" smtClean="0"/>
          </a:p>
          <a:p>
            <a:r>
              <a:rPr lang="cs-CZ" dirty="0" smtClean="0"/>
              <a:t>Nejčastěji </a:t>
            </a:r>
            <a:r>
              <a:rPr lang="cs-CZ" dirty="0" smtClean="0">
                <a:solidFill>
                  <a:srgbClr val="FF0000"/>
                </a:solidFill>
              </a:rPr>
              <a:t>způsobují alergie </a:t>
            </a:r>
            <a:r>
              <a:rPr lang="cs-CZ" dirty="0" smtClean="0"/>
              <a:t>– vejce, ryby, lískové oříšky, mléko, celer, ovoce, zelenina, mouka, maso, brambory, kakao, </a:t>
            </a:r>
            <a:r>
              <a:rPr lang="cs-CZ" dirty="0" err="1" smtClean="0"/>
              <a:t>atd</a:t>
            </a:r>
            <a:r>
              <a:rPr lang="cs-CZ" dirty="0" smtClean="0"/>
              <a:t>…</a:t>
            </a:r>
          </a:p>
          <a:p>
            <a:endParaRPr lang="cs-CZ" dirty="0" smtClean="0"/>
          </a:p>
          <a:p>
            <a:r>
              <a:rPr lang="cs-CZ" dirty="0" smtClean="0"/>
              <a:t>- alergeny jsou většinou </a:t>
            </a:r>
            <a:r>
              <a:rPr lang="cs-CZ" dirty="0" smtClean="0">
                <a:solidFill>
                  <a:srgbClr val="FF0000"/>
                </a:solidFill>
              </a:rPr>
              <a:t>glykoproteinové </a:t>
            </a:r>
            <a:r>
              <a:rPr lang="cs-CZ" dirty="0" smtClean="0"/>
              <a:t>povahy</a:t>
            </a:r>
          </a:p>
          <a:p>
            <a:endParaRPr lang="cs-CZ" dirty="0"/>
          </a:p>
        </p:txBody>
      </p:sp>
      <p:pic>
        <p:nvPicPr>
          <p:cNvPr id="32770" name="Picture 2" descr="http://upload.wikimedia.org/wikipedia/commons/thumb/4/40/Verschimmeltes_Brot_2008-12-07.JPG/250px-Verschimmeltes_Brot_2008-12-07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14810" y="5143512"/>
            <a:ext cx="2214578" cy="147933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Kravské mléko: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0000"/>
                </a:solidFill>
              </a:rPr>
              <a:t>termostabilní alergeny </a:t>
            </a:r>
            <a:r>
              <a:rPr lang="cs-CZ" dirty="0" smtClean="0"/>
              <a:t>- kasein, </a:t>
            </a:r>
            <a:r>
              <a:rPr lang="el-GR" dirty="0" smtClean="0"/>
              <a:t>β-</a:t>
            </a:r>
            <a:r>
              <a:rPr lang="cs-CZ" dirty="0" err="1" smtClean="0"/>
              <a:t>aktoglobulin</a:t>
            </a:r>
            <a:r>
              <a:rPr lang="cs-CZ" dirty="0" smtClean="0"/>
              <a:t>, sérový albumin, </a:t>
            </a:r>
            <a:r>
              <a:rPr lang="el-GR" dirty="0" smtClean="0"/>
              <a:t>α-</a:t>
            </a:r>
            <a:r>
              <a:rPr lang="cs-CZ" dirty="0" smtClean="0"/>
              <a:t>laktalbumin</a:t>
            </a:r>
          </a:p>
          <a:p>
            <a:pPr>
              <a:buNone/>
            </a:pPr>
            <a:endParaRPr lang="cs-CZ" dirty="0" smtClean="0"/>
          </a:p>
          <a:p>
            <a:pPr>
              <a:buFont typeface="Wingdings" pitchFamily="2" charset="2"/>
              <a:buChar char="q"/>
            </a:pPr>
            <a:r>
              <a:rPr lang="cs-CZ" dirty="0" smtClean="0"/>
              <a:t>většinou u dětí</a:t>
            </a:r>
          </a:p>
          <a:p>
            <a:pPr>
              <a:buFont typeface="Wingdings" pitchFamily="2" charset="2"/>
              <a:buChar char="q"/>
            </a:pPr>
            <a:endParaRPr lang="cs-CZ" dirty="0" smtClean="0"/>
          </a:p>
          <a:p>
            <a:pPr>
              <a:buFont typeface="Wingdings" pitchFamily="2" charset="2"/>
              <a:buChar char="q"/>
            </a:pPr>
            <a:r>
              <a:rPr lang="cs-CZ" dirty="0" err="1" smtClean="0"/>
              <a:t>hypoalergenní</a:t>
            </a:r>
            <a:r>
              <a:rPr lang="cs-CZ" dirty="0" smtClean="0"/>
              <a:t> mléko</a:t>
            </a:r>
          </a:p>
          <a:p>
            <a:pPr>
              <a:buFont typeface="Wingdings" pitchFamily="2" charset="2"/>
              <a:buChar char="q"/>
            </a:pPr>
            <a:endParaRPr lang="cs-CZ" dirty="0"/>
          </a:p>
        </p:txBody>
      </p:sp>
      <p:pic>
        <p:nvPicPr>
          <p:cNvPr id="31746" name="Picture 2" descr="http://sranda.kdecoje.cz/obrazek/krava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929190" y="3214686"/>
            <a:ext cx="3333750" cy="248602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Vejce: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0000"/>
                </a:solidFill>
              </a:rPr>
              <a:t>Bílek </a:t>
            </a:r>
            <a:r>
              <a:rPr lang="cs-CZ" dirty="0" smtClean="0"/>
              <a:t>– </a:t>
            </a:r>
            <a:r>
              <a:rPr lang="cs-CZ" dirty="0" err="1" smtClean="0"/>
              <a:t>ovalbumin</a:t>
            </a:r>
            <a:r>
              <a:rPr lang="cs-CZ" dirty="0" smtClean="0"/>
              <a:t> (termolabilní alergen), </a:t>
            </a:r>
            <a:r>
              <a:rPr lang="cs-CZ" dirty="0" err="1" smtClean="0"/>
              <a:t>konalbumin</a:t>
            </a:r>
            <a:r>
              <a:rPr lang="cs-CZ" dirty="0" smtClean="0"/>
              <a:t>, </a:t>
            </a:r>
            <a:r>
              <a:rPr lang="cs-CZ" dirty="0" err="1" smtClean="0"/>
              <a:t>ovomukoid</a:t>
            </a:r>
            <a:r>
              <a:rPr lang="cs-CZ" dirty="0" smtClean="0"/>
              <a:t>, </a:t>
            </a:r>
            <a:r>
              <a:rPr lang="cs-CZ" dirty="0" err="1" smtClean="0"/>
              <a:t>ovoglobulin</a:t>
            </a:r>
            <a:r>
              <a:rPr lang="cs-CZ" dirty="0" smtClean="0"/>
              <a:t>, </a:t>
            </a:r>
            <a:r>
              <a:rPr lang="cs-CZ" dirty="0" err="1" smtClean="0"/>
              <a:t>ovomucin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smtClean="0">
                <a:solidFill>
                  <a:srgbClr val="FF0000"/>
                </a:solidFill>
              </a:rPr>
              <a:t>Žloutek</a:t>
            </a:r>
            <a:r>
              <a:rPr lang="cs-CZ" dirty="0" smtClean="0"/>
              <a:t> 	– </a:t>
            </a:r>
            <a:r>
              <a:rPr lang="cs-CZ" dirty="0" err="1" smtClean="0"/>
              <a:t>livetin</a:t>
            </a:r>
            <a:endParaRPr lang="cs-CZ" dirty="0" smtClean="0"/>
          </a:p>
          <a:p>
            <a:pPr lvl="1">
              <a:buNone/>
            </a:pPr>
            <a:r>
              <a:rPr lang="cs-CZ" dirty="0" smtClean="0">
                <a:solidFill>
                  <a:srgbClr val="FF0000"/>
                </a:solidFill>
              </a:rPr>
              <a:t>			</a:t>
            </a:r>
            <a:r>
              <a:rPr lang="cs-CZ" dirty="0" smtClean="0"/>
              <a:t>- často dochází ke zkřížené reaktivitě s alergeny bílku a peří, vajíčky a drůbežím masem</a:t>
            </a:r>
          </a:p>
          <a:p>
            <a:pPr lvl="1" algn="ctr">
              <a:buNone/>
            </a:pPr>
            <a:endParaRPr lang="cs-CZ" dirty="0" smtClean="0"/>
          </a:p>
          <a:p>
            <a:pPr lvl="1" algn="ctr">
              <a:buNone/>
            </a:pPr>
            <a:r>
              <a:rPr lang="cs-CZ" dirty="0" smtClean="0">
                <a:solidFill>
                  <a:srgbClr val="FF0000"/>
                </a:solidFill>
              </a:rPr>
              <a:t>Bílek </a:t>
            </a:r>
            <a:r>
              <a:rPr lang="cs-CZ" dirty="0" smtClean="0"/>
              <a:t>alergizuje nejčastěji (nejvíce alergenů)</a:t>
            </a:r>
          </a:p>
          <a:p>
            <a:pPr lvl="1">
              <a:buNone/>
            </a:pPr>
            <a:endParaRPr lang="cs-CZ" dirty="0" smtClean="0"/>
          </a:p>
        </p:txBody>
      </p:sp>
      <p:pic>
        <p:nvPicPr>
          <p:cNvPr id="30722" name="Picture 2" descr="http://bedlo.ic.cz/wp-content/uploads/slepic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215206" y="2357430"/>
            <a:ext cx="1652253" cy="164307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Ryby, maso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0000"/>
                </a:solidFill>
              </a:rPr>
              <a:t>Ryby </a:t>
            </a:r>
            <a:r>
              <a:rPr lang="cs-CZ" dirty="0" smtClean="0"/>
              <a:t>	– sarkoplazma rybího svalu,</a:t>
            </a:r>
          </a:p>
          <a:p>
            <a:pPr>
              <a:buNone/>
            </a:pPr>
            <a:r>
              <a:rPr lang="cs-CZ" dirty="0" smtClean="0"/>
              <a:t>			</a:t>
            </a:r>
            <a:r>
              <a:rPr lang="cs-CZ" dirty="0" err="1" smtClean="0"/>
              <a:t>histaminoleberátory</a:t>
            </a:r>
            <a:r>
              <a:rPr lang="cs-CZ" dirty="0" smtClean="0"/>
              <a:t> (tuňák)</a:t>
            </a:r>
          </a:p>
          <a:p>
            <a:pPr>
              <a:buNone/>
            </a:pPr>
            <a:endParaRPr lang="cs-CZ" dirty="0" smtClean="0"/>
          </a:p>
          <a:p>
            <a:pPr>
              <a:buFont typeface="Wingdings" pitchFamily="2" charset="2"/>
              <a:buChar char="q"/>
            </a:pPr>
            <a:r>
              <a:rPr lang="cs-CZ" dirty="0" smtClean="0">
                <a:solidFill>
                  <a:srgbClr val="FF0000"/>
                </a:solidFill>
              </a:rPr>
              <a:t>Maso</a:t>
            </a:r>
            <a:r>
              <a:rPr lang="cs-CZ" dirty="0" smtClean="0"/>
              <a:t>	- nejvíce alergenní je vepřové maso</a:t>
            </a:r>
          </a:p>
          <a:p>
            <a:pPr lvl="4">
              <a:buFont typeface="Wingdings" pitchFamily="2" charset="2"/>
              <a:buChar char="q"/>
            </a:pPr>
            <a:r>
              <a:rPr lang="cs-CZ" sz="2900" dirty="0" smtClean="0"/>
              <a:t>- osoby přecitlivělé na vejce mohou reagovat i na drůbeží maso</a:t>
            </a:r>
          </a:p>
        </p:txBody>
      </p:sp>
      <p:pic>
        <p:nvPicPr>
          <p:cNvPr id="29698" name="Picture 2" descr="http://www.iprima.cz/sites/default/files/image_crops/image_620x349/7/128835_hleda-se-nemo_image_620x349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71802" y="4857760"/>
            <a:ext cx="3071834" cy="172419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Obilniny: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- albuminy, </a:t>
            </a:r>
            <a:r>
              <a:rPr lang="cs-CZ" dirty="0" err="1" smtClean="0">
                <a:solidFill>
                  <a:srgbClr val="FF0000"/>
                </a:solidFill>
              </a:rPr>
              <a:t>gloubuliny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smtClean="0"/>
              <a:t>v mouce</a:t>
            </a:r>
          </a:p>
          <a:p>
            <a:r>
              <a:rPr lang="cs-CZ" dirty="0" smtClean="0"/>
              <a:t>- často se můžeme setkat se zkříženou reakcí obilnin s burskými oříšky</a:t>
            </a:r>
          </a:p>
          <a:p>
            <a:endParaRPr lang="cs-CZ" dirty="0" smtClean="0"/>
          </a:p>
          <a:p>
            <a:r>
              <a:rPr lang="cs-CZ" dirty="0" smtClean="0">
                <a:solidFill>
                  <a:srgbClr val="FF0000"/>
                </a:solidFill>
              </a:rPr>
              <a:t>další alergeny</a:t>
            </a:r>
            <a:r>
              <a:rPr lang="cs-CZ" dirty="0" smtClean="0"/>
              <a:t>: gliadin, prolin, disulfidické vazby, gluten, škroby z kukuřice a obilí</a:t>
            </a:r>
            <a:endParaRPr lang="cs-CZ" dirty="0"/>
          </a:p>
        </p:txBody>
      </p:sp>
      <p:pic>
        <p:nvPicPr>
          <p:cNvPr id="28674" name="Picture 2" descr="http://www.ekoworld.cz/Files/Obiloviny%20a%20obilniny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71802" y="4643446"/>
            <a:ext cx="3028943" cy="202645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Zelenina a ovoce: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900634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burské oříšky, </a:t>
            </a:r>
            <a:r>
              <a:rPr lang="cs-CZ" dirty="0" err="1" smtClean="0"/>
              <a:t>soja</a:t>
            </a:r>
            <a:r>
              <a:rPr lang="cs-CZ" dirty="0" smtClean="0"/>
              <a:t>, hrášek, fazole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brukvovitá zelenina</a:t>
            </a:r>
            <a:r>
              <a:rPr lang="cs-CZ" dirty="0" smtClean="0"/>
              <a:t> – křen, hořčice, ředkvičky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mrkvovitá zelenina </a:t>
            </a:r>
            <a:r>
              <a:rPr lang="cs-CZ" dirty="0" smtClean="0"/>
              <a:t>– celer, mrkev – vyvolávají kopřivku, rýmu , slzení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lilkovitá zelenina </a:t>
            </a:r>
            <a:r>
              <a:rPr lang="cs-CZ" dirty="0" smtClean="0"/>
              <a:t>– rajče X paprika, lilek , brambory -&gt; kopřivka, ekzém, afty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ovoce</a:t>
            </a:r>
            <a:r>
              <a:rPr lang="cs-CZ" dirty="0" smtClean="0"/>
              <a:t> – jablko, lískový oříšek X s pyly stromů, jahody (kopřivka u dětí)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kakao a čokoláda </a:t>
            </a:r>
            <a:r>
              <a:rPr lang="cs-CZ" dirty="0" smtClean="0"/>
              <a:t>– bolesti hlavy – při nadměrné konzumaci</a:t>
            </a:r>
            <a:endParaRPr lang="cs-CZ" dirty="0"/>
          </a:p>
        </p:txBody>
      </p:sp>
      <p:pic>
        <p:nvPicPr>
          <p:cNvPr id="27650" name="Picture 2" descr="http://genwxyz.com/uploads/thumbs/ugkwijsi3uz2yvdf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643702" y="285728"/>
            <a:ext cx="2286015" cy="171451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Potravinářská aditiva: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Barviva – </a:t>
            </a:r>
            <a:r>
              <a:rPr lang="cs-CZ" dirty="0" err="1" smtClean="0">
                <a:solidFill>
                  <a:srgbClr val="FF0000"/>
                </a:solidFill>
              </a:rPr>
              <a:t>azotová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smtClean="0"/>
              <a:t>-&gt; kožní a respirační projevy -&gt; anafylaktický šok</a:t>
            </a:r>
          </a:p>
          <a:p>
            <a:r>
              <a:rPr lang="cs-CZ" dirty="0" smtClean="0"/>
              <a:t>Konzervační látky – </a:t>
            </a:r>
            <a:r>
              <a:rPr lang="cs-CZ" dirty="0" smtClean="0">
                <a:solidFill>
                  <a:srgbClr val="FF0000"/>
                </a:solidFill>
              </a:rPr>
              <a:t>sulfity</a:t>
            </a:r>
            <a:r>
              <a:rPr lang="cs-CZ" dirty="0" smtClean="0"/>
              <a:t>, kyselina benzoová, chinin, bifenyly</a:t>
            </a:r>
          </a:p>
          <a:p>
            <a:r>
              <a:rPr lang="cs-CZ" dirty="0" smtClean="0"/>
              <a:t>Alergie na želatinu – </a:t>
            </a:r>
            <a:r>
              <a:rPr lang="cs-CZ" dirty="0" err="1" smtClean="0"/>
              <a:t>glutamát</a:t>
            </a:r>
            <a:r>
              <a:rPr lang="cs-CZ" dirty="0" smtClean="0"/>
              <a:t> sodný, </a:t>
            </a:r>
            <a:r>
              <a:rPr lang="cs-CZ" dirty="0" err="1" smtClean="0"/>
              <a:t>aspoartam</a:t>
            </a:r>
            <a:r>
              <a:rPr lang="cs-CZ" dirty="0" smtClean="0"/>
              <a:t>, papain</a:t>
            </a:r>
          </a:p>
          <a:p>
            <a:r>
              <a:rPr lang="cs-CZ" dirty="0" smtClean="0"/>
              <a:t>Znečišťující látky v potravě – pesticidy, insekticidy, fungicidy, nikl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Hypersenzitivita</a:t>
            </a:r>
            <a:r>
              <a:rPr lang="cs-CZ" dirty="0" smtClean="0"/>
              <a:t> – alergie na pivo, plísňové sýry, marmelády</a:t>
            </a:r>
            <a:endParaRPr lang="cs-CZ" dirty="0"/>
          </a:p>
        </p:txBody>
      </p:sp>
      <p:pic>
        <p:nvPicPr>
          <p:cNvPr id="26626" name="Picture 2" descr="http://www.rozumnehubnuti.cz/wp-content/uploads/2008/01/aditiva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643702" y="214290"/>
            <a:ext cx="2000232" cy="133348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Domácí a hospodářská zvířata: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0000"/>
                </a:solidFill>
              </a:rPr>
              <a:t>5 % osob</a:t>
            </a:r>
          </a:p>
          <a:p>
            <a:endParaRPr lang="cs-CZ" dirty="0" smtClean="0"/>
          </a:p>
          <a:p>
            <a:r>
              <a:rPr lang="cs-CZ" dirty="0" smtClean="0"/>
              <a:t>alergie na </a:t>
            </a:r>
            <a:r>
              <a:rPr lang="cs-CZ" dirty="0" smtClean="0">
                <a:solidFill>
                  <a:srgbClr val="FF0000"/>
                </a:solidFill>
              </a:rPr>
              <a:t>psy</a:t>
            </a:r>
            <a:r>
              <a:rPr lang="cs-CZ" dirty="0" smtClean="0"/>
              <a:t> a </a:t>
            </a:r>
            <a:r>
              <a:rPr lang="cs-CZ" dirty="0" smtClean="0">
                <a:solidFill>
                  <a:srgbClr val="FF0000"/>
                </a:solidFill>
              </a:rPr>
              <a:t>kočky</a:t>
            </a:r>
            <a:r>
              <a:rPr lang="cs-CZ" dirty="0" smtClean="0"/>
              <a:t> (nejčastěji)</a:t>
            </a:r>
          </a:p>
          <a:p>
            <a:r>
              <a:rPr lang="cs-CZ" dirty="0" smtClean="0"/>
              <a:t>dále: králíci, koně, křečci, ptáci, </a:t>
            </a:r>
            <a:r>
              <a:rPr lang="cs-CZ" dirty="0" err="1" smtClean="0"/>
              <a:t>atd</a:t>
            </a:r>
            <a:r>
              <a:rPr lang="cs-CZ" dirty="0" smtClean="0"/>
              <a:t>…</a:t>
            </a:r>
          </a:p>
          <a:p>
            <a:endParaRPr lang="cs-CZ" dirty="0" smtClean="0"/>
          </a:p>
          <a:p>
            <a:r>
              <a:rPr lang="cs-CZ" dirty="0" smtClean="0"/>
              <a:t>alergologicky významné: kůže, srst, výkaly, moč nebo </a:t>
            </a:r>
            <a:r>
              <a:rPr lang="cs-CZ" dirty="0" smtClean="0">
                <a:solidFill>
                  <a:srgbClr val="FF0000"/>
                </a:solidFill>
              </a:rPr>
              <a:t>sliny (kočky)</a:t>
            </a:r>
          </a:p>
        </p:txBody>
      </p:sp>
      <p:pic>
        <p:nvPicPr>
          <p:cNvPr id="25602" name="Picture 2" descr="http://4.bp.blogspot.com/-5pLWiULKAlg/UAYPosgChgI/AAAAAAAAAYE/Ct0ps-VA2lY/s1600/7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72264" y="1071546"/>
            <a:ext cx="2295596" cy="178597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Domácí a hospodářská zvířata: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0000"/>
                </a:solidFill>
              </a:rPr>
              <a:t>Kočičí alergeny:</a:t>
            </a:r>
          </a:p>
          <a:p>
            <a:r>
              <a:rPr lang="cs-CZ" dirty="0" err="1" smtClean="0"/>
              <a:t>kočíčí</a:t>
            </a:r>
            <a:r>
              <a:rPr lang="cs-CZ" dirty="0" smtClean="0"/>
              <a:t> sérový albumin, alergeny z </a:t>
            </a:r>
            <a:r>
              <a:rPr lang="cs-CZ" dirty="0" err="1" smtClean="0"/>
              <a:t>epitelií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smtClean="0">
                <a:solidFill>
                  <a:srgbClr val="FF0000"/>
                </a:solidFill>
              </a:rPr>
              <a:t>Psí alergeny:</a:t>
            </a:r>
          </a:p>
          <a:p>
            <a:r>
              <a:rPr lang="cs-CZ" dirty="0" err="1" smtClean="0"/>
              <a:t>epitelie</a:t>
            </a:r>
            <a:r>
              <a:rPr lang="cs-CZ" dirty="0" smtClean="0"/>
              <a:t>, moč, sérový albumin</a:t>
            </a:r>
          </a:p>
          <a:p>
            <a:endParaRPr lang="cs-CZ" dirty="0" smtClean="0"/>
          </a:p>
          <a:p>
            <a:r>
              <a:rPr lang="cs-CZ" dirty="0" smtClean="0">
                <a:solidFill>
                  <a:srgbClr val="FF0000"/>
                </a:solidFill>
              </a:rPr>
              <a:t>Koňské alergeny:</a:t>
            </a:r>
          </a:p>
          <a:p>
            <a:r>
              <a:rPr lang="cs-CZ" dirty="0" smtClean="0"/>
              <a:t>sérový </a:t>
            </a:r>
            <a:r>
              <a:rPr lang="cs-CZ" dirty="0" err="1" smtClean="0"/>
              <a:t>albuminm</a:t>
            </a:r>
            <a:r>
              <a:rPr lang="cs-CZ" dirty="0" smtClean="0"/>
              <a:t> alergeny v kůži, srst</a:t>
            </a:r>
            <a:endParaRPr lang="cs-CZ" dirty="0"/>
          </a:p>
        </p:txBody>
      </p:sp>
      <p:pic>
        <p:nvPicPr>
          <p:cNvPr id="24578" name="Picture 2" descr="http://cdn.funnycorner.net/funny-pictures/6177/funny-cat-and-computer-mous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86512" y="3000372"/>
            <a:ext cx="2454312" cy="224312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Alergeny: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chemické látky</a:t>
            </a:r>
          </a:p>
          <a:p>
            <a:r>
              <a:rPr lang="cs-CZ" dirty="0" smtClean="0"/>
              <a:t>vyvolávají alergické reakce organismu</a:t>
            </a:r>
          </a:p>
          <a:p>
            <a:r>
              <a:rPr lang="cs-CZ" dirty="0" smtClean="0"/>
              <a:t>většinou velká molekula </a:t>
            </a:r>
            <a:r>
              <a:rPr lang="cs-CZ" dirty="0" smtClean="0">
                <a:solidFill>
                  <a:srgbClr val="FF0000"/>
                </a:solidFill>
              </a:rPr>
              <a:t>(bílkovina)</a:t>
            </a:r>
          </a:p>
          <a:p>
            <a:endParaRPr lang="cs-CZ" dirty="0" smtClean="0"/>
          </a:p>
          <a:p>
            <a:r>
              <a:rPr lang="cs-CZ" dirty="0" smtClean="0"/>
              <a:t>příklad alergenů: potraviny, pylová zrna, roztoči, spory plísní, zvířecí srst, sliny, částečky kůže, léky, </a:t>
            </a:r>
            <a:r>
              <a:rPr lang="cs-CZ" dirty="0" err="1" smtClean="0"/>
              <a:t>atd</a:t>
            </a:r>
            <a:r>
              <a:rPr lang="cs-CZ" dirty="0" smtClean="0"/>
              <a:t>…</a:t>
            </a:r>
          </a:p>
          <a:p>
            <a:pPr>
              <a:buNone/>
            </a:pPr>
            <a:endParaRPr lang="cs-CZ" dirty="0" smtClean="0"/>
          </a:p>
          <a:p>
            <a:pPr algn="ctr">
              <a:buNone/>
            </a:pPr>
            <a:r>
              <a:rPr lang="cs-CZ" sz="1900" b="1" dirty="0" smtClean="0"/>
              <a:t>Definice:</a:t>
            </a:r>
          </a:p>
          <a:p>
            <a:pPr algn="ctr">
              <a:buNone/>
            </a:pPr>
            <a:r>
              <a:rPr lang="cs-CZ" sz="1900" b="1" dirty="0" smtClean="0">
                <a:solidFill>
                  <a:srgbClr val="FF0000"/>
                </a:solidFill>
              </a:rPr>
              <a:t>Alergen</a:t>
            </a:r>
            <a:r>
              <a:rPr lang="cs-CZ" sz="1900" dirty="0" smtClean="0"/>
              <a:t> je </a:t>
            </a:r>
            <a:r>
              <a:rPr lang="cs-CZ" sz="1900" b="1" dirty="0" smtClean="0">
                <a:solidFill>
                  <a:srgbClr val="FF0000"/>
                </a:solidFill>
              </a:rPr>
              <a:t>exogenní antigen</a:t>
            </a:r>
            <a:r>
              <a:rPr lang="cs-CZ" sz="1900" dirty="0" smtClean="0"/>
              <a:t>, který je u vnímavého jedince schopen vyvolat patologickou (alergickou) imunitní reakci. </a:t>
            </a:r>
            <a:endParaRPr lang="cs-CZ" sz="1900" dirty="0"/>
          </a:p>
        </p:txBody>
      </p:sp>
      <p:pic>
        <p:nvPicPr>
          <p:cNvPr id="20482" name="Picture 2" descr="https://encrypted-tbn3.gstatic.com/images?q=tbn:ANd9GcQyj6EjTHww_HcANbIWPaSvpf4yxJBMT7AVxwQ8UTcKUrrzhSN7QQ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768" y="571480"/>
            <a:ext cx="1571642" cy="157164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Včely a vosy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829196"/>
          </a:xfrm>
        </p:spPr>
        <p:txBody>
          <a:bodyPr>
            <a:normAutofit fontScale="85000" lnSpcReduction="20000"/>
          </a:bodyPr>
          <a:lstStyle/>
          <a:p>
            <a:r>
              <a:rPr lang="cs-CZ" dirty="0" smtClean="0"/>
              <a:t>blanokřídlý hmyz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Včely </a:t>
            </a:r>
            <a:r>
              <a:rPr lang="cs-CZ" dirty="0" smtClean="0"/>
              <a:t>– </a:t>
            </a:r>
            <a:r>
              <a:rPr lang="cs-CZ" dirty="0" err="1" smtClean="0"/>
              <a:t>fosfolipáza</a:t>
            </a:r>
            <a:r>
              <a:rPr lang="cs-CZ" dirty="0" smtClean="0"/>
              <a:t> A2, </a:t>
            </a:r>
            <a:r>
              <a:rPr lang="cs-CZ" dirty="0" err="1" smtClean="0"/>
              <a:t>hyaluronidáza</a:t>
            </a:r>
            <a:r>
              <a:rPr lang="cs-CZ" dirty="0" smtClean="0"/>
              <a:t>, kyselá fosfatáza, </a:t>
            </a:r>
            <a:r>
              <a:rPr lang="cs-CZ" dirty="0" err="1" smtClean="0"/>
              <a:t>melitin</a:t>
            </a:r>
            <a:r>
              <a:rPr lang="cs-CZ" dirty="0" smtClean="0"/>
              <a:t> </a:t>
            </a:r>
          </a:p>
          <a:p>
            <a:endParaRPr lang="cs-CZ" dirty="0" smtClean="0"/>
          </a:p>
          <a:p>
            <a:r>
              <a:rPr lang="cs-CZ" dirty="0" err="1" smtClean="0">
                <a:solidFill>
                  <a:srgbClr val="FF0000"/>
                </a:solidFill>
              </a:rPr>
              <a:t>Melatin</a:t>
            </a:r>
            <a:r>
              <a:rPr lang="cs-CZ" dirty="0" smtClean="0"/>
              <a:t> – 50 % obsahuj žihadla, </a:t>
            </a:r>
            <a:r>
              <a:rPr lang="cs-CZ" dirty="0" err="1" smtClean="0"/>
              <a:t>lyzuje</a:t>
            </a:r>
            <a:r>
              <a:rPr lang="cs-CZ" dirty="0" smtClean="0"/>
              <a:t> erytrocyty, ovlivňuje činnost myokardu a krevního oběhu, má </a:t>
            </a:r>
            <a:r>
              <a:rPr lang="cs-CZ" dirty="0" err="1" smtClean="0"/>
              <a:t>kurarizační</a:t>
            </a:r>
            <a:r>
              <a:rPr lang="cs-CZ" dirty="0" smtClean="0"/>
              <a:t> efekt.</a:t>
            </a:r>
          </a:p>
          <a:p>
            <a:endParaRPr lang="cs-CZ" dirty="0" smtClean="0"/>
          </a:p>
          <a:p>
            <a:r>
              <a:rPr lang="cs-CZ" dirty="0" smtClean="0">
                <a:solidFill>
                  <a:srgbClr val="FF0000"/>
                </a:solidFill>
              </a:rPr>
              <a:t>Vosy, sršni </a:t>
            </a:r>
            <a:r>
              <a:rPr lang="cs-CZ" dirty="0" smtClean="0"/>
              <a:t>– </a:t>
            </a:r>
            <a:r>
              <a:rPr lang="cs-CZ" dirty="0" err="1" smtClean="0"/>
              <a:t>fosfolipáza</a:t>
            </a:r>
            <a:r>
              <a:rPr lang="cs-CZ" dirty="0" smtClean="0"/>
              <a:t> A, B, </a:t>
            </a:r>
            <a:r>
              <a:rPr lang="cs-CZ" dirty="0" err="1" smtClean="0"/>
              <a:t>hyaluronidáza</a:t>
            </a:r>
            <a:r>
              <a:rPr lang="cs-CZ" dirty="0" smtClean="0"/>
              <a:t> a antigen 5</a:t>
            </a:r>
          </a:p>
          <a:p>
            <a:endParaRPr lang="cs-CZ" dirty="0" smtClean="0"/>
          </a:p>
          <a:p>
            <a:r>
              <a:rPr lang="cs-CZ" dirty="0" smtClean="0"/>
              <a:t>Rozdíl mezi antigeny sršně a vosy je velký. </a:t>
            </a:r>
            <a:r>
              <a:rPr lang="cs-CZ" dirty="0" smtClean="0">
                <a:solidFill>
                  <a:srgbClr val="FF0000"/>
                </a:solidFill>
              </a:rPr>
              <a:t>(</a:t>
            </a:r>
            <a:r>
              <a:rPr lang="cs-CZ" dirty="0" err="1" smtClean="0">
                <a:solidFill>
                  <a:srgbClr val="FF0000"/>
                </a:solidFill>
              </a:rPr>
              <a:t>anafylaktoidní</a:t>
            </a:r>
            <a:r>
              <a:rPr lang="cs-CZ" dirty="0" smtClean="0">
                <a:solidFill>
                  <a:srgbClr val="FF0000"/>
                </a:solidFill>
              </a:rPr>
              <a:t> reakce)</a:t>
            </a:r>
          </a:p>
        </p:txBody>
      </p:sp>
      <p:pic>
        <p:nvPicPr>
          <p:cNvPr id="23554" name="Picture 2" descr="http://www.bilerico.com/2010/06/hornet431x30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72330" y="214290"/>
            <a:ext cx="1477889" cy="171448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Roztoči: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V domácnostech (prach)</a:t>
            </a:r>
          </a:p>
          <a:p>
            <a:r>
              <a:rPr lang="cs-CZ" dirty="0" smtClean="0"/>
              <a:t>rozmnožování – základ je vlhkost (optimální 70-80 % při 25 °C)</a:t>
            </a:r>
          </a:p>
          <a:p>
            <a:r>
              <a:rPr lang="cs-CZ" dirty="0" smtClean="0"/>
              <a:t>nejčastěji se množí v matracích, ložním prádle, čalouněném nábytku, v kobercích a závěsech.</a:t>
            </a:r>
          </a:p>
          <a:p>
            <a:r>
              <a:rPr lang="cs-CZ" dirty="0" smtClean="0"/>
              <a:t>roztoči se živí plísněmi</a:t>
            </a:r>
          </a:p>
          <a:p>
            <a:r>
              <a:rPr lang="cs-CZ" dirty="0" smtClean="0"/>
              <a:t>stanoví se počítáním pod mikroskopem (metoda ELISA)</a:t>
            </a:r>
            <a:endParaRPr lang="cs-CZ" dirty="0"/>
          </a:p>
        </p:txBody>
      </p:sp>
      <p:pic>
        <p:nvPicPr>
          <p:cNvPr id="22532" name="Picture 4" descr="http://files.ucivo.webnode.cz/system_preview_detail_200002968-9227c93490-public/Klep%C3%ADtkatci%20Pavoukovci%20Rozto%C4%8Di%20%C4%8Dmel%C3%ADk%20ku%C5%99%C3%AD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857884" y="285728"/>
            <a:ext cx="2430684" cy="178592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Prach: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všudypřítomný</a:t>
            </a:r>
          </a:p>
          <a:p>
            <a:r>
              <a:rPr lang="cs-CZ" dirty="0" smtClean="0"/>
              <a:t>složení: odpadlé částečky předmětů, látek, epitelu zvířat a lidí, vlasů a chlupů, mikroorganismů, výměšků, hmyzů, roztočů</a:t>
            </a:r>
          </a:p>
          <a:p>
            <a:endParaRPr lang="cs-CZ" dirty="0" smtClean="0"/>
          </a:p>
          <a:p>
            <a:r>
              <a:rPr lang="cs-CZ" dirty="0" smtClean="0"/>
              <a:t>V bytovém prachu najdeme i plísně:</a:t>
            </a:r>
          </a:p>
          <a:p>
            <a:r>
              <a:rPr lang="cs-CZ" dirty="0" smtClean="0"/>
              <a:t>plísně </a:t>
            </a:r>
            <a:r>
              <a:rPr lang="cs-CZ" dirty="0" err="1" smtClean="0"/>
              <a:t>Alternaria</a:t>
            </a:r>
            <a:r>
              <a:rPr lang="cs-CZ" dirty="0" smtClean="0"/>
              <a:t>, </a:t>
            </a:r>
            <a:r>
              <a:rPr lang="cs-CZ" dirty="0" err="1" smtClean="0"/>
              <a:t>Cladosporium</a:t>
            </a:r>
            <a:r>
              <a:rPr lang="cs-CZ" dirty="0" smtClean="0"/>
              <a:t>, </a:t>
            </a:r>
            <a:r>
              <a:rPr lang="cs-CZ" dirty="0" err="1" smtClean="0"/>
              <a:t>Aspergillus</a:t>
            </a:r>
            <a:r>
              <a:rPr lang="cs-CZ" dirty="0" smtClean="0"/>
              <a:t>, </a:t>
            </a:r>
            <a:r>
              <a:rPr lang="cs-CZ" dirty="0" err="1" smtClean="0"/>
              <a:t>Penicillium</a:t>
            </a:r>
            <a:r>
              <a:rPr lang="cs-CZ" dirty="0" smtClean="0"/>
              <a:t>, </a:t>
            </a:r>
            <a:r>
              <a:rPr lang="cs-CZ" dirty="0" err="1" smtClean="0"/>
              <a:t>Mucor</a:t>
            </a:r>
            <a:r>
              <a:rPr lang="cs-CZ" dirty="0" smtClean="0"/>
              <a:t>, </a:t>
            </a:r>
            <a:r>
              <a:rPr lang="cs-CZ" dirty="0" err="1" smtClean="0"/>
              <a:t>Rhizopus</a:t>
            </a:r>
            <a:endParaRPr lang="cs-CZ" dirty="0"/>
          </a:p>
        </p:txBody>
      </p:sp>
      <p:pic>
        <p:nvPicPr>
          <p:cNvPr id="34818" name="Picture 2" descr="http://upload.wikimedia.org/wikipedia/commons/thumb/1/1b/Dust_bunnies.jpg/220px-Dust_bunnie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857752" y="285728"/>
            <a:ext cx="2095500" cy="157162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Videa: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>
                <a:hlinkClick r:id="rId2"/>
              </a:rPr>
              <a:t>http://www.</a:t>
            </a:r>
            <a:r>
              <a:rPr lang="cs-CZ" dirty="0" err="1" smtClean="0">
                <a:hlinkClick r:id="rId2"/>
              </a:rPr>
              <a:t>ceskatelevize.cz</a:t>
            </a:r>
            <a:r>
              <a:rPr lang="cs-CZ" dirty="0" smtClean="0">
                <a:hlinkClick r:id="rId2"/>
              </a:rPr>
              <a:t>/</a:t>
            </a:r>
            <a:r>
              <a:rPr lang="cs-CZ" dirty="0" err="1" smtClean="0">
                <a:hlinkClick r:id="rId2"/>
              </a:rPr>
              <a:t>ivysilani</a:t>
            </a:r>
            <a:r>
              <a:rPr lang="cs-CZ" dirty="0" smtClean="0">
                <a:hlinkClick r:id="rId2"/>
              </a:rPr>
              <a:t>/10095523948-prizma/209411058100020/obsah/78701-alergie/</a:t>
            </a:r>
            <a:endParaRPr lang="cs-CZ" dirty="0" smtClean="0"/>
          </a:p>
          <a:p>
            <a:r>
              <a:rPr lang="cs-CZ" dirty="0" smtClean="0">
                <a:hlinkClick r:id="rId3"/>
              </a:rPr>
              <a:t>http://www.</a:t>
            </a:r>
            <a:r>
              <a:rPr lang="cs-CZ" dirty="0" err="1" smtClean="0">
                <a:hlinkClick r:id="rId3"/>
              </a:rPr>
              <a:t>youtube.com</a:t>
            </a:r>
            <a:r>
              <a:rPr lang="cs-CZ" dirty="0" smtClean="0">
                <a:hlinkClick r:id="rId3"/>
              </a:rPr>
              <a:t>/</a:t>
            </a:r>
            <a:r>
              <a:rPr lang="cs-CZ" dirty="0" err="1" smtClean="0">
                <a:hlinkClick r:id="rId3"/>
              </a:rPr>
              <a:t>watch</a:t>
            </a:r>
            <a:r>
              <a:rPr lang="cs-CZ" dirty="0" smtClean="0">
                <a:hlinkClick r:id="rId3"/>
              </a:rPr>
              <a:t>?v=4GJHmfU2TJk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Použitá literatura: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sz="1800" dirty="0" smtClean="0"/>
              <a:t>HOŘEJŠÍ, Václav a Jiřina BARTŮŇKOVÁ. </a:t>
            </a:r>
            <a:r>
              <a:rPr lang="cs-CZ" sz="1800" i="1" dirty="0" smtClean="0"/>
              <a:t>Základy imunologie. </a:t>
            </a:r>
            <a:r>
              <a:rPr lang="cs-CZ" sz="1800" dirty="0" smtClean="0"/>
              <a:t>3. vydání. Praha : Triton, 2008. 280 s. ISBN </a:t>
            </a:r>
            <a:r>
              <a:rPr lang="cs-CZ" sz="1800" dirty="0" smtClean="0"/>
              <a:t>80-7254-686-4</a:t>
            </a:r>
          </a:p>
          <a:p>
            <a:r>
              <a:rPr lang="cs-CZ" sz="1800" dirty="0" smtClean="0"/>
              <a:t>FERENČÍK, M; ROVENSKÝ, J; SHOENFELD, Y. </a:t>
            </a:r>
            <a:r>
              <a:rPr lang="cs-CZ" sz="1800" i="1" dirty="0" smtClean="0"/>
              <a:t>Imunitní systém; informace pro každého</a:t>
            </a:r>
            <a:r>
              <a:rPr lang="cs-CZ" sz="1800" dirty="0" smtClean="0"/>
              <a:t>. 1. české. </a:t>
            </a:r>
            <a:r>
              <a:rPr lang="cs-CZ" sz="1800" dirty="0" err="1" smtClean="0"/>
              <a:t>vyd</a:t>
            </a:r>
            <a:r>
              <a:rPr lang="cs-CZ" sz="1800" dirty="0" smtClean="0"/>
              <a:t>. Praha : </a:t>
            </a:r>
            <a:r>
              <a:rPr lang="cs-CZ" sz="1800" dirty="0" err="1" smtClean="0"/>
              <a:t>Grada</a:t>
            </a:r>
            <a:r>
              <a:rPr lang="cs-CZ" sz="1800" dirty="0" smtClean="0"/>
              <a:t> </a:t>
            </a:r>
            <a:r>
              <a:rPr lang="cs-CZ" sz="1800" dirty="0" err="1" smtClean="0"/>
              <a:t>Publishing</a:t>
            </a:r>
            <a:r>
              <a:rPr lang="cs-CZ" sz="1800" dirty="0" smtClean="0"/>
              <a:t>, 2005.  </a:t>
            </a:r>
            <a:endParaRPr lang="cs-CZ" sz="1800" dirty="0" smtClean="0"/>
          </a:p>
          <a:p>
            <a:r>
              <a:rPr lang="cs-CZ" sz="1800" dirty="0" smtClean="0"/>
              <a:t>STRUNECKÁ, Anna. - PATOČKA, Jiří. </a:t>
            </a:r>
            <a:r>
              <a:rPr lang="cs-CZ" sz="1800" i="1" dirty="0" smtClean="0"/>
              <a:t>Doba jedová.</a:t>
            </a:r>
            <a:r>
              <a:rPr lang="cs-CZ" sz="1800" dirty="0" smtClean="0"/>
              <a:t> </a:t>
            </a:r>
            <a:r>
              <a:rPr lang="cs-CZ" sz="1800" dirty="0" err="1" smtClean="0"/>
              <a:t>Vyd</a:t>
            </a:r>
            <a:r>
              <a:rPr lang="cs-CZ" sz="1800" dirty="0" smtClean="0"/>
              <a:t>. 1. Praha : Triton, 2011-2012 2 sv. (295, 367 s.) ISBN 978-80-7387-469-8</a:t>
            </a:r>
            <a:r>
              <a:rPr lang="cs-CZ" sz="1800" dirty="0" smtClean="0"/>
              <a:t>.</a:t>
            </a:r>
          </a:p>
          <a:p>
            <a:endParaRPr lang="cs-CZ" sz="1800" dirty="0" smtClean="0"/>
          </a:p>
          <a:p>
            <a:r>
              <a:rPr lang="cs-CZ" sz="1800" dirty="0" smtClean="0"/>
              <a:t>Internetový zdroj:</a:t>
            </a:r>
          </a:p>
          <a:p>
            <a:r>
              <a:rPr lang="cs-CZ" sz="1800" dirty="0" smtClean="0">
                <a:hlinkClick r:id="rId2"/>
              </a:rPr>
              <a:t>http://</a:t>
            </a:r>
            <a:r>
              <a:rPr lang="cs-CZ" sz="1800" dirty="0" smtClean="0">
                <a:hlinkClick r:id="rId2"/>
              </a:rPr>
              <a:t>www.bez-alergie.</a:t>
            </a:r>
            <a:r>
              <a:rPr lang="cs-CZ" sz="1800" dirty="0" err="1" smtClean="0">
                <a:hlinkClick r:id="rId2"/>
              </a:rPr>
              <a:t>cz</a:t>
            </a:r>
            <a:r>
              <a:rPr lang="cs-CZ" sz="1800" dirty="0" smtClean="0">
                <a:hlinkClick r:id="rId2"/>
              </a:rPr>
              <a:t>/</a:t>
            </a:r>
            <a:r>
              <a:rPr lang="cs-CZ" sz="1800" dirty="0" err="1" smtClean="0">
                <a:hlinkClick r:id="rId2"/>
              </a:rPr>
              <a:t>alergicka</a:t>
            </a:r>
            <a:r>
              <a:rPr lang="cs-CZ" sz="1800" smtClean="0">
                <a:hlinkClick r:id="rId2"/>
              </a:rPr>
              <a:t>-reakce</a:t>
            </a:r>
            <a:endParaRPr lang="cs-CZ" sz="1800" smtClean="0"/>
          </a:p>
          <a:p>
            <a:endParaRPr lang="cs-CZ" sz="1800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Děkuji za pozornost</a:t>
            </a:r>
            <a:endParaRPr lang="cs-CZ" dirty="0"/>
          </a:p>
        </p:txBody>
      </p:sp>
      <p:pic>
        <p:nvPicPr>
          <p:cNvPr id="35842" name="Picture 2" descr="http://www.mareximon.com/vtipy/standardnihumor/g2/alergicka%20tchyne%20barva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1428736"/>
            <a:ext cx="8429652" cy="502714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Alergeny: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02756" cy="4829196"/>
          </a:xfrm>
        </p:spPr>
        <p:txBody>
          <a:bodyPr>
            <a:norm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vzdušné </a:t>
            </a:r>
            <a:r>
              <a:rPr lang="cs-CZ" dirty="0" smtClean="0"/>
              <a:t>- pyly, prach, plísně, roztoči, srst, peří</a:t>
            </a:r>
          </a:p>
          <a:p>
            <a:endParaRPr lang="cs-CZ" dirty="0" smtClean="0">
              <a:solidFill>
                <a:srgbClr val="FF0000"/>
              </a:solidFill>
            </a:endParaRPr>
          </a:p>
          <a:p>
            <a:r>
              <a:rPr lang="cs-CZ" dirty="0" smtClean="0">
                <a:solidFill>
                  <a:srgbClr val="FF0000"/>
                </a:solidFill>
              </a:rPr>
              <a:t>potravinové </a:t>
            </a:r>
            <a:r>
              <a:rPr lang="cs-CZ" dirty="0" smtClean="0"/>
              <a:t>– mléko, vejce, obilný lepek, ryby, ořechy, sója, citrusové plody</a:t>
            </a:r>
          </a:p>
          <a:p>
            <a:endParaRPr lang="cs-CZ" dirty="0" smtClean="0">
              <a:solidFill>
                <a:srgbClr val="FF0000"/>
              </a:solidFill>
            </a:endParaRPr>
          </a:p>
          <a:p>
            <a:r>
              <a:rPr lang="cs-CZ" dirty="0" smtClean="0">
                <a:solidFill>
                  <a:srgbClr val="FF0000"/>
                </a:solidFill>
              </a:rPr>
              <a:t>kontaktní</a:t>
            </a:r>
            <a:r>
              <a:rPr lang="cs-CZ" dirty="0" smtClean="0"/>
              <a:t> – kovy, šperky, čistící prostředky, barvy, léky, hmyzí bodnutí</a:t>
            </a:r>
            <a:endParaRPr lang="cs-CZ" dirty="0"/>
          </a:p>
        </p:txBody>
      </p:sp>
      <p:pic>
        <p:nvPicPr>
          <p:cNvPr id="6146" name="Picture 2" descr="http://www.artmedicacentrum.cz/USoubory/rozto%C4%8D--resizecrop-c560xt48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43636" y="4714884"/>
            <a:ext cx="2286016" cy="195944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Alergická reakce: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přecitlivělost na určitou látku = </a:t>
            </a:r>
            <a:r>
              <a:rPr lang="cs-CZ" dirty="0" smtClean="0">
                <a:solidFill>
                  <a:srgbClr val="FF0000"/>
                </a:solidFill>
              </a:rPr>
              <a:t>alergen</a:t>
            </a:r>
          </a:p>
          <a:p>
            <a:pPr>
              <a:buNone/>
            </a:pPr>
            <a:endParaRPr lang="cs-CZ" dirty="0" smtClean="0">
              <a:solidFill>
                <a:srgbClr val="FF0000"/>
              </a:solidFill>
            </a:endParaRPr>
          </a:p>
          <a:p>
            <a:r>
              <a:rPr lang="cs-CZ" dirty="0" smtClean="0"/>
              <a:t>Projevy – zduření nosní sliznice, otoky a svědění očí, zúžení průdušnice a průdušek, bolest v uších, ekzém, vyrážka, </a:t>
            </a:r>
            <a:r>
              <a:rPr lang="cs-CZ" dirty="0" smtClean="0">
                <a:solidFill>
                  <a:srgbClr val="FF0000"/>
                </a:solidFill>
              </a:rPr>
              <a:t>astmatický záchvat</a:t>
            </a:r>
          </a:p>
          <a:p>
            <a:pPr algn="ctr">
              <a:buNone/>
            </a:pPr>
            <a:endParaRPr lang="cs-CZ" dirty="0" smtClean="0"/>
          </a:p>
          <a:p>
            <a:pPr algn="ctr">
              <a:buNone/>
            </a:pPr>
            <a:r>
              <a:rPr lang="cs-CZ" dirty="0" smtClean="0"/>
              <a:t>Definice: </a:t>
            </a:r>
          </a:p>
          <a:p>
            <a:pPr algn="ctr">
              <a:buNone/>
            </a:pPr>
            <a:r>
              <a:rPr lang="cs-CZ" sz="2000" dirty="0" smtClean="0"/>
              <a:t>Alergie je onemocnění imunitního systému charakterizované nepřiměřenou reakcí imunity na různorodé látky,které nazýváme alergeny.</a:t>
            </a:r>
          </a:p>
          <a:p>
            <a:endParaRPr lang="cs-CZ" dirty="0" smtClean="0">
              <a:solidFill>
                <a:srgbClr val="FF0000"/>
              </a:solidFill>
            </a:endParaRPr>
          </a:p>
          <a:p>
            <a:r>
              <a:rPr lang="cs-CZ" dirty="0" smtClean="0">
                <a:solidFill>
                  <a:srgbClr val="FF0000"/>
                </a:solidFill>
              </a:rPr>
              <a:t>Výskyt v ČR:</a:t>
            </a:r>
          </a:p>
          <a:p>
            <a:pPr lvl="2"/>
            <a:r>
              <a:rPr lang="cs-CZ" dirty="0" smtClean="0"/>
              <a:t>více než 20 % populace</a:t>
            </a:r>
          </a:p>
          <a:p>
            <a:pPr lvl="2"/>
            <a:r>
              <a:rPr lang="cs-CZ" dirty="0" smtClean="0"/>
              <a:t>v roce 2015 bude 50 % populace Evropy</a:t>
            </a:r>
          </a:p>
          <a:p>
            <a:pPr lvl="2">
              <a:buNone/>
            </a:pPr>
            <a:endParaRPr lang="cs-CZ" dirty="0" smtClean="0"/>
          </a:p>
          <a:p>
            <a:pPr lvl="2">
              <a:buNone/>
            </a:pPr>
            <a:endParaRPr lang="cs-CZ" dirty="0" smtClean="0"/>
          </a:p>
          <a:p>
            <a:pPr lvl="3">
              <a:buNone/>
            </a:pPr>
            <a:endParaRPr lang="cs-CZ" dirty="0" smtClean="0">
              <a:solidFill>
                <a:srgbClr val="FF0000"/>
              </a:solidFill>
            </a:endParaRPr>
          </a:p>
          <a:p>
            <a:endParaRPr lang="cs-CZ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cs-CZ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cs-CZ" dirty="0"/>
          </a:p>
        </p:txBody>
      </p:sp>
      <p:pic>
        <p:nvPicPr>
          <p:cNvPr id="7170" name="Picture 2" descr="http://www.ordinace-lekarny.cz/wimg/koprivka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72330" y="285728"/>
            <a:ext cx="1430476" cy="190539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Typy alergií: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Alergická rýma: </a:t>
            </a:r>
          </a:p>
          <a:p>
            <a:pPr lvl="2"/>
            <a:r>
              <a:rPr lang="cs-CZ" sz="2200" dirty="0" smtClean="0"/>
              <a:t>sezónní rýma – </a:t>
            </a:r>
            <a:r>
              <a:rPr lang="cs-CZ" sz="2200" dirty="0" smtClean="0">
                <a:solidFill>
                  <a:srgbClr val="FF0000"/>
                </a:solidFill>
              </a:rPr>
              <a:t>pylového původu </a:t>
            </a:r>
            <a:r>
              <a:rPr lang="cs-CZ" sz="2200" dirty="0" smtClean="0"/>
              <a:t>(vodnatá rýma, kašel, kýchání, pálení a slzení očí,…)</a:t>
            </a:r>
          </a:p>
          <a:p>
            <a:pPr lvl="2"/>
            <a:r>
              <a:rPr lang="cs-CZ" sz="2200" dirty="0" smtClean="0"/>
              <a:t>celoroční rýma – způsobují </a:t>
            </a:r>
            <a:r>
              <a:rPr lang="cs-CZ" sz="2200" dirty="0" smtClean="0">
                <a:solidFill>
                  <a:srgbClr val="FF0000"/>
                </a:solidFill>
              </a:rPr>
              <a:t>roztoči</a:t>
            </a:r>
            <a:r>
              <a:rPr lang="cs-CZ" sz="2200" dirty="0" smtClean="0"/>
              <a:t>, plísně, srst a peří, …</a:t>
            </a:r>
          </a:p>
          <a:p>
            <a:pPr lvl="4"/>
            <a:r>
              <a:rPr lang="cs-CZ" dirty="0" smtClean="0">
                <a:solidFill>
                  <a:srgbClr val="FF0000"/>
                </a:solidFill>
              </a:rPr>
              <a:t>oba typy často doprovázeny zánětem spojivek</a:t>
            </a:r>
          </a:p>
          <a:p>
            <a:r>
              <a:rPr lang="cs-CZ" dirty="0" smtClean="0"/>
              <a:t>Atopický ekzém:</a:t>
            </a:r>
          </a:p>
          <a:p>
            <a:pPr lvl="2"/>
            <a:r>
              <a:rPr lang="cs-CZ" dirty="0" smtClean="0"/>
              <a:t>Projevy na </a:t>
            </a:r>
            <a:r>
              <a:rPr lang="cs-CZ" dirty="0" smtClean="0">
                <a:solidFill>
                  <a:srgbClr val="FF0000"/>
                </a:solidFill>
              </a:rPr>
              <a:t>kůži</a:t>
            </a:r>
            <a:endParaRPr lang="cs-CZ" dirty="0" smtClean="0"/>
          </a:p>
          <a:p>
            <a:pPr lvl="2"/>
            <a:r>
              <a:rPr lang="cs-CZ" dirty="0" smtClean="0"/>
              <a:t>Ekzematická ložiska – zarudlá, suchá, šupí se, svědí</a:t>
            </a:r>
          </a:p>
          <a:p>
            <a:pPr lvl="2"/>
            <a:r>
              <a:rPr lang="cs-CZ" dirty="0" smtClean="0"/>
              <a:t>Psychické problémy – pacienti jsou úzkostní, depresivní a stresovaní</a:t>
            </a:r>
          </a:p>
          <a:p>
            <a:pPr lvl="2"/>
            <a:endParaRPr lang="cs-CZ" dirty="0" smtClean="0"/>
          </a:p>
          <a:p>
            <a:pPr>
              <a:buNone/>
            </a:pPr>
            <a:endParaRPr lang="cs-CZ" dirty="0" smtClean="0"/>
          </a:p>
          <a:p>
            <a:endParaRPr lang="cs-CZ" dirty="0" smtClean="0"/>
          </a:p>
        </p:txBody>
      </p:sp>
      <p:pic>
        <p:nvPicPr>
          <p:cNvPr id="5122" name="Picture 2" descr="http://www.symbinatur.com/obrazky/texty/61/alergie1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00760" y="285728"/>
            <a:ext cx="2109390" cy="17859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Léčba alergií: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antihistaminika – </a:t>
            </a:r>
            <a:r>
              <a:rPr lang="cs-CZ" dirty="0" smtClean="0">
                <a:solidFill>
                  <a:srgbClr val="FF0000"/>
                </a:solidFill>
              </a:rPr>
              <a:t>nejrozšířenější</a:t>
            </a:r>
            <a:r>
              <a:rPr lang="cs-CZ" dirty="0" smtClean="0"/>
              <a:t> (tablety, nosní a oční kapky, nebo spreje)</a:t>
            </a:r>
          </a:p>
          <a:p>
            <a:endParaRPr lang="cs-CZ" dirty="0" smtClean="0"/>
          </a:p>
          <a:p>
            <a:r>
              <a:rPr lang="cs-CZ" dirty="0" smtClean="0">
                <a:solidFill>
                  <a:srgbClr val="FF0000"/>
                </a:solidFill>
              </a:rPr>
              <a:t>kortikosteroidy</a:t>
            </a:r>
            <a:r>
              <a:rPr lang="cs-CZ" dirty="0" smtClean="0"/>
              <a:t> – hormonální báze (silný protizánětlivý účinek) – mnoho </a:t>
            </a:r>
            <a:r>
              <a:rPr lang="cs-CZ" dirty="0" smtClean="0">
                <a:solidFill>
                  <a:srgbClr val="FF0000"/>
                </a:solidFill>
              </a:rPr>
              <a:t>nežádoucích </a:t>
            </a:r>
            <a:r>
              <a:rPr lang="cs-CZ" dirty="0" smtClean="0"/>
              <a:t>účinků</a:t>
            </a:r>
          </a:p>
          <a:p>
            <a:endParaRPr lang="cs-CZ" dirty="0" smtClean="0"/>
          </a:p>
          <a:p>
            <a:r>
              <a:rPr lang="cs-CZ" dirty="0" err="1" smtClean="0"/>
              <a:t>antiastmatika</a:t>
            </a:r>
            <a:r>
              <a:rPr lang="cs-CZ" dirty="0" smtClean="0"/>
              <a:t> – k léčbě astmatických potíží</a:t>
            </a:r>
          </a:p>
          <a:p>
            <a:endParaRPr lang="cs-CZ" dirty="0" smtClean="0"/>
          </a:p>
          <a:p>
            <a:r>
              <a:rPr lang="cs-CZ" dirty="0" smtClean="0"/>
              <a:t>Desenzibilační léčba – dlouhodobé podávání nízkých dávek </a:t>
            </a:r>
            <a:r>
              <a:rPr lang="cs-CZ" dirty="0" smtClean="0">
                <a:solidFill>
                  <a:srgbClr val="FF0000"/>
                </a:solidFill>
              </a:rPr>
              <a:t>upraveného alergenu </a:t>
            </a:r>
            <a:r>
              <a:rPr lang="cs-CZ" dirty="0" smtClean="0"/>
              <a:t>(přivyknutí)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  <p:pic>
        <p:nvPicPr>
          <p:cNvPr id="4098" name="Picture 2" descr="http://www.symbinatur.com/obrazky/texty/809/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715272" y="3500438"/>
            <a:ext cx="1159024" cy="157163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Pylová zrna: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cs-CZ" dirty="0" smtClean="0"/>
              <a:t>obsahují samčí buňky (rostlinné spermie)</a:t>
            </a:r>
          </a:p>
          <a:p>
            <a:pPr>
              <a:buFontTx/>
              <a:buChar char="-"/>
            </a:pPr>
            <a:r>
              <a:rPr lang="cs-CZ" dirty="0" smtClean="0">
                <a:solidFill>
                  <a:srgbClr val="FF0000"/>
                </a:solidFill>
              </a:rPr>
              <a:t>větrosprašné rostliny </a:t>
            </a:r>
            <a:r>
              <a:rPr lang="cs-CZ" dirty="0" smtClean="0"/>
              <a:t>– 100 – 1000 km</a:t>
            </a:r>
          </a:p>
          <a:p>
            <a:pPr>
              <a:buFontTx/>
              <a:buChar char="-"/>
            </a:pPr>
            <a:r>
              <a:rPr lang="cs-CZ" dirty="0" err="1" smtClean="0"/>
              <a:t>hmyzosprašné</a:t>
            </a:r>
            <a:r>
              <a:rPr lang="cs-CZ" dirty="0" smtClean="0"/>
              <a:t> rostliny – alergie způsobují </a:t>
            </a:r>
            <a:r>
              <a:rPr lang="cs-CZ" dirty="0" err="1" smtClean="0"/>
              <a:t>vyjímečně</a:t>
            </a:r>
            <a:endParaRPr lang="cs-CZ" dirty="0" smtClean="0"/>
          </a:p>
          <a:p>
            <a:pPr>
              <a:buFontTx/>
              <a:buChar char="-"/>
            </a:pPr>
            <a:endParaRPr lang="cs-CZ" dirty="0" smtClean="0"/>
          </a:p>
          <a:p>
            <a:pPr>
              <a:buFontTx/>
              <a:buChar char="-"/>
            </a:pPr>
            <a:r>
              <a:rPr lang="cs-CZ" dirty="0" smtClean="0"/>
              <a:t>Dělení pylové alergie</a:t>
            </a:r>
          </a:p>
          <a:p>
            <a:pPr lvl="2">
              <a:buFontTx/>
              <a:buChar char="-"/>
            </a:pPr>
            <a:r>
              <a:rPr lang="cs-CZ" dirty="0" smtClean="0"/>
              <a:t>1. časná jarní - dřeviny</a:t>
            </a:r>
          </a:p>
          <a:p>
            <a:pPr lvl="2">
              <a:buFontTx/>
              <a:buChar char="-"/>
            </a:pPr>
            <a:r>
              <a:rPr lang="cs-CZ" dirty="0" smtClean="0"/>
              <a:t>2. jarní a letní – trávy a obiloviny</a:t>
            </a:r>
          </a:p>
          <a:p>
            <a:pPr lvl="2">
              <a:buFontTx/>
              <a:buChar char="-"/>
            </a:pPr>
            <a:r>
              <a:rPr lang="cs-CZ" dirty="0" smtClean="0"/>
              <a:t>3. letní a časný podzim - byliny</a:t>
            </a:r>
          </a:p>
        </p:txBody>
      </p:sp>
      <p:pic>
        <p:nvPicPr>
          <p:cNvPr id="3074" name="Picture 2" descr="http://www.wikiskripta.eu/images/thumb/a/a4/Misc_pollen.jpg/200px-Misc_polle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72198" y="3643314"/>
            <a:ext cx="2725922" cy="207170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Rostliny způsobující pylové alergie: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0000"/>
                </a:solidFill>
              </a:rPr>
              <a:t>Jaro </a:t>
            </a:r>
            <a:r>
              <a:rPr lang="cs-CZ" dirty="0" smtClean="0"/>
              <a:t>– bříza, líska, habr, olše, buk, dub, kaštan</a:t>
            </a:r>
          </a:p>
          <a:p>
            <a:endParaRPr lang="cs-CZ" dirty="0" smtClean="0"/>
          </a:p>
          <a:p>
            <a:r>
              <a:rPr lang="cs-CZ" dirty="0" smtClean="0">
                <a:solidFill>
                  <a:srgbClr val="FF0000"/>
                </a:solidFill>
              </a:rPr>
              <a:t>Léto </a:t>
            </a:r>
            <a:r>
              <a:rPr lang="cs-CZ" dirty="0" smtClean="0"/>
              <a:t>– lipnice luční, bojínek luční, jílek vytrvalý, srha, kostřava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>
                <a:solidFill>
                  <a:srgbClr val="FF0000"/>
                </a:solidFill>
              </a:rPr>
              <a:t>Léto a podzim </a:t>
            </a:r>
            <a:r>
              <a:rPr lang="cs-CZ" dirty="0" smtClean="0"/>
              <a:t>– pelyněk, ambrozie</a:t>
            </a:r>
            <a:endParaRPr lang="cs-CZ" dirty="0"/>
          </a:p>
        </p:txBody>
      </p:sp>
      <p:pic>
        <p:nvPicPr>
          <p:cNvPr id="2050" name="Picture 2" descr="http://upload.wikimedia.org/wikipedia/commons/thumb/5/5e/Betula_Pendula_at_Stockholm_University_2005-07-01.jpg/250px-Betula_Pendula_at_Stockholm_University_2005-07-0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86116" y="4857760"/>
            <a:ext cx="2381250" cy="178117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Plísně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317070" cy="4757758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- většinou vláknité plísně</a:t>
            </a:r>
          </a:p>
          <a:p>
            <a:r>
              <a:rPr lang="cs-CZ" dirty="0" smtClean="0"/>
              <a:t>- vlhké místnosti (obklady, tapety, vzduch)</a:t>
            </a:r>
          </a:p>
          <a:p>
            <a:r>
              <a:rPr lang="cs-CZ" dirty="0" smtClean="0"/>
              <a:t>- při nedostatečném větrání</a:t>
            </a:r>
          </a:p>
          <a:p>
            <a:pPr lvl="1">
              <a:buNone/>
            </a:pPr>
            <a:r>
              <a:rPr lang="cs-CZ" dirty="0" err="1" smtClean="0">
                <a:solidFill>
                  <a:srgbClr val="FF0000"/>
                </a:solidFill>
              </a:rPr>
              <a:t>Alternaria</a:t>
            </a:r>
            <a:r>
              <a:rPr lang="cs-CZ" dirty="0" smtClean="0">
                <a:solidFill>
                  <a:srgbClr val="FF0000"/>
                </a:solidFill>
              </a:rPr>
              <a:t>	</a:t>
            </a:r>
            <a:r>
              <a:rPr lang="cs-CZ" dirty="0" smtClean="0"/>
              <a:t>	- všudypřítomná</a:t>
            </a:r>
          </a:p>
          <a:p>
            <a:pPr lvl="1">
              <a:buNone/>
            </a:pPr>
            <a:r>
              <a:rPr lang="cs-CZ" dirty="0" smtClean="0"/>
              <a:t>				- rostliny a potraviny</a:t>
            </a:r>
          </a:p>
          <a:p>
            <a:pPr lvl="1">
              <a:buNone/>
            </a:pPr>
            <a:r>
              <a:rPr lang="cs-CZ" dirty="0" smtClean="0"/>
              <a:t>				- podzim, jaro</a:t>
            </a:r>
          </a:p>
          <a:p>
            <a:pPr lvl="1">
              <a:buNone/>
            </a:pPr>
            <a:r>
              <a:rPr lang="cs-CZ" dirty="0" err="1" smtClean="0">
                <a:solidFill>
                  <a:srgbClr val="FF0000"/>
                </a:solidFill>
              </a:rPr>
              <a:t>Aspergillus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smtClean="0"/>
              <a:t>	- obilí, zelenina, ovoce, kompost, 			mouka, kůže</a:t>
            </a:r>
          </a:p>
          <a:p>
            <a:pPr lvl="1">
              <a:buNone/>
            </a:pPr>
            <a:r>
              <a:rPr lang="cs-CZ" dirty="0" err="1" smtClean="0">
                <a:solidFill>
                  <a:srgbClr val="FF0000"/>
                </a:solidFill>
              </a:rPr>
              <a:t>Penicillium</a:t>
            </a:r>
            <a:r>
              <a:rPr lang="cs-CZ" dirty="0" smtClean="0"/>
              <a:t>	- všudypřítomná, celoroční</a:t>
            </a:r>
          </a:p>
          <a:p>
            <a:pPr lvl="1">
              <a:buNone/>
            </a:pPr>
            <a:r>
              <a:rPr lang="cs-CZ" dirty="0" smtClean="0"/>
              <a:t>				- vyšší vlhkost</a:t>
            </a:r>
          </a:p>
          <a:p>
            <a:pPr lvl="1">
              <a:buNone/>
            </a:pPr>
            <a:endParaRPr lang="cs-CZ" dirty="0" smtClean="0"/>
          </a:p>
          <a:p>
            <a:pPr lvl="1">
              <a:buNone/>
            </a:pPr>
            <a:endParaRPr lang="cs-CZ" dirty="0"/>
          </a:p>
        </p:txBody>
      </p:sp>
      <p:pic>
        <p:nvPicPr>
          <p:cNvPr id="1026" name="Picture 2" descr="http://www.wikiskripta.eu/images/thumb/9/9b/Aspergillus.gif/150px-Aspergillus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00826" y="428604"/>
            <a:ext cx="1428750" cy="141922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án">
  <a:themeElements>
    <a:clrScheme name="Mediá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á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á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246</TotalTime>
  <Words>930</Words>
  <Application>Microsoft Office PowerPoint</Application>
  <PresentationFormat>Předvádění na obrazovce (4:3)</PresentationFormat>
  <Paragraphs>173</Paragraphs>
  <Slides>25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25</vt:i4>
      </vt:variant>
    </vt:vector>
  </HeadingPairs>
  <TitlesOfParts>
    <vt:vector size="26" baseType="lpstr">
      <vt:lpstr>Medián</vt:lpstr>
      <vt:lpstr>Alergeny</vt:lpstr>
      <vt:lpstr>Alergeny:</vt:lpstr>
      <vt:lpstr>Alergeny:</vt:lpstr>
      <vt:lpstr>Alergická reakce:</vt:lpstr>
      <vt:lpstr>Typy alergií:</vt:lpstr>
      <vt:lpstr>Léčba alergií:</vt:lpstr>
      <vt:lpstr>Pylová zrna:</vt:lpstr>
      <vt:lpstr>Rostliny způsobující pylové alergie:</vt:lpstr>
      <vt:lpstr>Plísně</vt:lpstr>
      <vt:lpstr>Plísně:</vt:lpstr>
      <vt:lpstr>Potraviny:</vt:lpstr>
      <vt:lpstr>Kravské mléko:</vt:lpstr>
      <vt:lpstr>Vejce:</vt:lpstr>
      <vt:lpstr>Ryby, maso</vt:lpstr>
      <vt:lpstr>Obilniny:</vt:lpstr>
      <vt:lpstr>Zelenina a ovoce:</vt:lpstr>
      <vt:lpstr>Potravinářská aditiva:</vt:lpstr>
      <vt:lpstr>Domácí a hospodářská zvířata:</vt:lpstr>
      <vt:lpstr>Domácí a hospodářská zvířata:</vt:lpstr>
      <vt:lpstr>Včely a vosy</vt:lpstr>
      <vt:lpstr>Roztoči:</vt:lpstr>
      <vt:lpstr>Prach:</vt:lpstr>
      <vt:lpstr>Videa:</vt:lpstr>
      <vt:lpstr>Použitá literatura:</vt:lpstr>
      <vt:lpstr>Děkuji za pozornost</vt:lpstr>
    </vt:vector>
  </TitlesOfParts>
  <Company>doma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Alergeny</dc:title>
  <dc:creator>honza</dc:creator>
  <cp:lastModifiedBy>honza</cp:lastModifiedBy>
  <cp:revision>33</cp:revision>
  <dcterms:created xsi:type="dcterms:W3CDTF">2012-11-04T09:52:31Z</dcterms:created>
  <dcterms:modified xsi:type="dcterms:W3CDTF">2012-11-06T10:01:31Z</dcterms:modified>
</cp:coreProperties>
</file>