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3AE767-D00C-44B1-8348-F92A1FE6D6C7}" type="datetimeFigureOut">
              <a:rPr lang="cs-CZ" smtClean="0"/>
              <a:pPr/>
              <a:t>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5933CE-1665-4610-B26B-B2D3E07C51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GJHmfU2TJk" TargetMode="External"/><Relationship Id="rId2" Type="http://schemas.openxmlformats.org/officeDocument/2006/relationships/hyperlink" Target="http://www.ceskatelevize.cz/ivysilani/10095523948-prizma/209411058100020/obsah/78701-alergi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z-alergie.cz/alergicka-reakc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488" y="2928934"/>
            <a:ext cx="3567122" cy="1828800"/>
          </a:xfrm>
        </p:spPr>
        <p:txBody>
          <a:bodyPr/>
          <a:lstStyle/>
          <a:p>
            <a:r>
              <a:rPr lang="cs-CZ" dirty="0" smtClean="0"/>
              <a:t>Alergeny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Vypracoval: Liška Jan (371 882)</a:t>
            </a:r>
            <a:endParaRPr lang="cs-CZ" dirty="0"/>
          </a:p>
        </p:txBody>
      </p:sp>
      <p:pic>
        <p:nvPicPr>
          <p:cNvPr id="21506" name="Picture 2" descr="http://i.iinfo.cz/images/334/alerg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857232"/>
            <a:ext cx="3667125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Plísně: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900" dirty="0" smtClean="0"/>
              <a:t>Dalším zdrojem mohou být i </a:t>
            </a:r>
            <a:r>
              <a:rPr lang="cs-CZ" sz="2900" dirty="0" smtClean="0">
                <a:solidFill>
                  <a:srgbClr val="FF0000"/>
                </a:solidFill>
              </a:rPr>
              <a:t>klimatizace: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cs-CZ" sz="2900" dirty="0" smtClean="0"/>
              <a:t>	</a:t>
            </a:r>
            <a:r>
              <a:rPr lang="cs-CZ" sz="2400" dirty="0" smtClean="0"/>
              <a:t>-</a:t>
            </a:r>
            <a:r>
              <a:rPr lang="cs-CZ" sz="2400" dirty="0" err="1" smtClean="0"/>
              <a:t>Actinomyces</a:t>
            </a:r>
            <a:r>
              <a:rPr lang="cs-CZ" sz="2400" dirty="0" smtClean="0"/>
              <a:t>, prvoci, plísně způsobují tzv. </a:t>
            </a:r>
            <a:r>
              <a:rPr lang="cs-CZ" sz="2400" dirty="0" smtClean="0">
                <a:solidFill>
                  <a:srgbClr val="FF0000"/>
                </a:solidFill>
              </a:rPr>
              <a:t>chorobu z klimatizace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Farmářské plíce</a:t>
            </a:r>
            <a:r>
              <a:rPr lang="cs-CZ" dirty="0" smtClean="0"/>
              <a:t> 	– profesionální poškození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				</a:t>
            </a:r>
            <a:r>
              <a:rPr lang="cs-CZ" dirty="0" smtClean="0"/>
              <a:t>- termofilní aktinomycety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33794" name="Picture 2" descr="http://www.alternativni-medicina.eu/soubory/plis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71942"/>
            <a:ext cx="3360626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Potraviny: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- problematická </a:t>
            </a:r>
            <a:r>
              <a:rPr lang="cs-CZ" dirty="0" smtClean="0">
                <a:solidFill>
                  <a:srgbClr val="FF0000"/>
                </a:solidFill>
              </a:rPr>
              <a:t>diagnostika</a:t>
            </a:r>
            <a:r>
              <a:rPr lang="cs-CZ" dirty="0" smtClean="0"/>
              <a:t> alergenu</a:t>
            </a:r>
          </a:p>
          <a:p>
            <a:endParaRPr lang="cs-CZ" dirty="0" smtClean="0"/>
          </a:p>
          <a:p>
            <a:r>
              <a:rPr lang="cs-CZ" dirty="0" smtClean="0"/>
              <a:t>Nejčastěji </a:t>
            </a:r>
            <a:r>
              <a:rPr lang="cs-CZ" dirty="0" smtClean="0">
                <a:solidFill>
                  <a:srgbClr val="FF0000"/>
                </a:solidFill>
              </a:rPr>
              <a:t>způsobují alergie </a:t>
            </a:r>
            <a:r>
              <a:rPr lang="cs-CZ" dirty="0" smtClean="0"/>
              <a:t>– vejce, ryby, lískové oříšky, mléko, celer, ovoce, zelenina, mouka, maso, brambory, kakao,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endParaRPr lang="cs-CZ" dirty="0" smtClean="0"/>
          </a:p>
          <a:p>
            <a:r>
              <a:rPr lang="cs-CZ" dirty="0" smtClean="0"/>
              <a:t>- alergeny jsou většinou </a:t>
            </a:r>
            <a:r>
              <a:rPr lang="cs-CZ" dirty="0" smtClean="0">
                <a:solidFill>
                  <a:srgbClr val="FF0000"/>
                </a:solidFill>
              </a:rPr>
              <a:t>glykoproteinové </a:t>
            </a:r>
            <a:r>
              <a:rPr lang="cs-CZ" dirty="0" smtClean="0"/>
              <a:t>povahy</a:t>
            </a:r>
          </a:p>
          <a:p>
            <a:endParaRPr lang="cs-CZ" dirty="0"/>
          </a:p>
        </p:txBody>
      </p:sp>
      <p:pic>
        <p:nvPicPr>
          <p:cNvPr id="32770" name="Picture 2" descr="http://upload.wikimedia.org/wikipedia/commons/thumb/4/40/Verschimmeltes_Brot_2008-12-07.JPG/250px-Verschimmeltes_Brot_2008-12-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143512"/>
            <a:ext cx="2214578" cy="1479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Kravské mléko: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termostabilní alergeny </a:t>
            </a:r>
            <a:r>
              <a:rPr lang="cs-CZ" dirty="0" smtClean="0"/>
              <a:t>- kasein, </a:t>
            </a:r>
            <a:r>
              <a:rPr lang="el-GR" dirty="0" smtClean="0"/>
              <a:t>β-</a:t>
            </a:r>
            <a:r>
              <a:rPr lang="cs-CZ" dirty="0" err="1" smtClean="0"/>
              <a:t>aktoglobulin</a:t>
            </a:r>
            <a:r>
              <a:rPr lang="cs-CZ" dirty="0" smtClean="0"/>
              <a:t>, sérový albumin, </a:t>
            </a:r>
            <a:r>
              <a:rPr lang="el-GR" dirty="0" smtClean="0"/>
              <a:t>α-</a:t>
            </a:r>
            <a:r>
              <a:rPr lang="cs-CZ" dirty="0" smtClean="0"/>
              <a:t>laktalbumin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většinou u dětí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err="1" smtClean="0"/>
              <a:t>hypoalergenní</a:t>
            </a:r>
            <a:r>
              <a:rPr lang="cs-CZ" dirty="0" smtClean="0"/>
              <a:t> mléko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pic>
        <p:nvPicPr>
          <p:cNvPr id="31746" name="Picture 2" descr="http://sranda.kdecoje.cz/obrazek/kra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214686"/>
            <a:ext cx="3333750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Vejce: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Bílek </a:t>
            </a:r>
            <a:r>
              <a:rPr lang="cs-CZ" dirty="0" smtClean="0"/>
              <a:t>– </a:t>
            </a:r>
            <a:r>
              <a:rPr lang="cs-CZ" dirty="0" err="1" smtClean="0"/>
              <a:t>ovalbumin</a:t>
            </a:r>
            <a:r>
              <a:rPr lang="cs-CZ" dirty="0" smtClean="0"/>
              <a:t> (termolabilní alergen), </a:t>
            </a:r>
            <a:r>
              <a:rPr lang="cs-CZ" dirty="0" err="1" smtClean="0"/>
              <a:t>konalbumin</a:t>
            </a:r>
            <a:r>
              <a:rPr lang="cs-CZ" dirty="0" smtClean="0"/>
              <a:t>, </a:t>
            </a:r>
            <a:r>
              <a:rPr lang="cs-CZ" dirty="0" err="1" smtClean="0"/>
              <a:t>ovomukoid</a:t>
            </a:r>
            <a:r>
              <a:rPr lang="cs-CZ" dirty="0" smtClean="0"/>
              <a:t>, </a:t>
            </a:r>
            <a:r>
              <a:rPr lang="cs-CZ" dirty="0" err="1" smtClean="0"/>
              <a:t>ovoglobulin</a:t>
            </a:r>
            <a:r>
              <a:rPr lang="cs-CZ" dirty="0" smtClean="0"/>
              <a:t>, </a:t>
            </a:r>
            <a:r>
              <a:rPr lang="cs-CZ" dirty="0" err="1" smtClean="0"/>
              <a:t>ovomucin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Žloutek</a:t>
            </a:r>
            <a:r>
              <a:rPr lang="cs-CZ" dirty="0" smtClean="0"/>
              <a:t> 	– </a:t>
            </a:r>
            <a:r>
              <a:rPr lang="cs-CZ" dirty="0" err="1" smtClean="0"/>
              <a:t>livetin</a:t>
            </a:r>
            <a:endParaRPr lang="cs-CZ" dirty="0" smtClean="0"/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			</a:t>
            </a:r>
            <a:r>
              <a:rPr lang="cs-CZ" dirty="0" smtClean="0"/>
              <a:t>- často dochází ke zkřížené reaktivitě s alergeny bílku a peří, vajíčky a drůbežím masem</a:t>
            </a:r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Bílek </a:t>
            </a:r>
            <a:r>
              <a:rPr lang="cs-CZ" dirty="0" smtClean="0"/>
              <a:t>alergizuje nejčastěji (nejvíce alergenů)</a:t>
            </a:r>
          </a:p>
          <a:p>
            <a:pPr lvl="1">
              <a:buNone/>
            </a:pPr>
            <a:endParaRPr lang="cs-CZ" dirty="0" smtClean="0"/>
          </a:p>
        </p:txBody>
      </p:sp>
      <p:pic>
        <p:nvPicPr>
          <p:cNvPr id="30722" name="Picture 2" descr="http://bedlo.ic.cz/wp-content/uploads/slep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357430"/>
            <a:ext cx="1652253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Ryby, maso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Ryby </a:t>
            </a:r>
            <a:r>
              <a:rPr lang="cs-CZ" dirty="0" smtClean="0"/>
              <a:t>	– sarkoplazma rybího svalu,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dirty="0" err="1" smtClean="0"/>
              <a:t>histaminoleberátory</a:t>
            </a:r>
            <a:r>
              <a:rPr lang="cs-CZ" dirty="0" smtClean="0"/>
              <a:t> (tuňák)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rgbClr val="FF0000"/>
                </a:solidFill>
              </a:rPr>
              <a:t>Maso</a:t>
            </a:r>
            <a:r>
              <a:rPr lang="cs-CZ" dirty="0" smtClean="0"/>
              <a:t>	- nejvíce alergenní je vepřové maso</a:t>
            </a:r>
          </a:p>
          <a:p>
            <a:pPr lvl="4">
              <a:buFont typeface="Wingdings" pitchFamily="2" charset="2"/>
              <a:buChar char="q"/>
            </a:pPr>
            <a:r>
              <a:rPr lang="cs-CZ" sz="2900" dirty="0" smtClean="0"/>
              <a:t>- osoby přecitlivělé na vejce mohou reagovat i na drůbeží maso</a:t>
            </a:r>
          </a:p>
        </p:txBody>
      </p:sp>
      <p:pic>
        <p:nvPicPr>
          <p:cNvPr id="29698" name="Picture 2" descr="http://www.iprima.cz/sites/default/files/image_crops/image_620x349/7/128835_hleda-se-nemo_image_620x3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857760"/>
            <a:ext cx="3071834" cy="1724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Obilniny: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- albuminy, </a:t>
            </a:r>
            <a:r>
              <a:rPr lang="cs-CZ" dirty="0" err="1" smtClean="0">
                <a:solidFill>
                  <a:srgbClr val="FF0000"/>
                </a:solidFill>
              </a:rPr>
              <a:t>gloubuliny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v mouce</a:t>
            </a:r>
          </a:p>
          <a:p>
            <a:r>
              <a:rPr lang="cs-CZ" dirty="0" smtClean="0"/>
              <a:t>- často se můžeme setkat se zkříženou reakcí obilnin s burskými oříšky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další alergeny</a:t>
            </a:r>
            <a:r>
              <a:rPr lang="cs-CZ" dirty="0" smtClean="0"/>
              <a:t>: gliadin, prolin, disulfidické vazby, gluten, škroby z kukuřice a obilí</a:t>
            </a:r>
            <a:endParaRPr lang="cs-CZ" dirty="0"/>
          </a:p>
        </p:txBody>
      </p:sp>
      <p:pic>
        <p:nvPicPr>
          <p:cNvPr id="28674" name="Picture 2" descr="http://www.ekoworld.cz/Files/Obiloviny%20a%20obilni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643446"/>
            <a:ext cx="3028943" cy="2026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Zelenina a ovoce: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burské oříšky, </a:t>
            </a:r>
            <a:r>
              <a:rPr lang="cs-CZ" dirty="0" err="1" smtClean="0"/>
              <a:t>soja</a:t>
            </a:r>
            <a:r>
              <a:rPr lang="cs-CZ" dirty="0" smtClean="0"/>
              <a:t>, hrášek, fazole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brukvovitá zelenina</a:t>
            </a:r>
            <a:r>
              <a:rPr lang="cs-CZ" dirty="0" smtClean="0"/>
              <a:t> – křen, hořčice, ředkvičky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mrkvovitá zelenina </a:t>
            </a:r>
            <a:r>
              <a:rPr lang="cs-CZ" dirty="0" smtClean="0"/>
              <a:t>– celer, mrkev – vyvolávají kopřivku, rýmu , slzení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lilkovitá zelenina </a:t>
            </a:r>
            <a:r>
              <a:rPr lang="cs-CZ" dirty="0" smtClean="0"/>
              <a:t>– rajče X paprika, lilek , brambory -&gt; kopřivka, ekzém, afty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ovoce</a:t>
            </a:r>
            <a:r>
              <a:rPr lang="cs-CZ" dirty="0" smtClean="0"/>
              <a:t> – jablko, lískový oříšek X s pyly stromů, jahody (kopřivka u dětí)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kakao a čokoláda </a:t>
            </a:r>
            <a:r>
              <a:rPr lang="cs-CZ" dirty="0" smtClean="0"/>
              <a:t>– bolesti hlavy – při nadměrné konzumaci</a:t>
            </a:r>
            <a:endParaRPr lang="cs-CZ" dirty="0"/>
          </a:p>
        </p:txBody>
      </p:sp>
      <p:pic>
        <p:nvPicPr>
          <p:cNvPr id="27650" name="Picture 2" descr="http://genwxyz.com/uploads/thumbs/ugkwijsi3uz2yvd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85728"/>
            <a:ext cx="2286015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Potravinářská aditiva: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Barviva – </a:t>
            </a:r>
            <a:r>
              <a:rPr lang="cs-CZ" dirty="0" err="1" smtClean="0">
                <a:solidFill>
                  <a:srgbClr val="FF0000"/>
                </a:solidFill>
              </a:rPr>
              <a:t>azotová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-&gt; kožní a respirační projevy -&gt; anafylaktický šok</a:t>
            </a:r>
          </a:p>
          <a:p>
            <a:r>
              <a:rPr lang="cs-CZ" dirty="0" smtClean="0"/>
              <a:t>Konzervační látky – </a:t>
            </a:r>
            <a:r>
              <a:rPr lang="cs-CZ" dirty="0" smtClean="0">
                <a:solidFill>
                  <a:srgbClr val="FF0000"/>
                </a:solidFill>
              </a:rPr>
              <a:t>sulfity</a:t>
            </a:r>
            <a:r>
              <a:rPr lang="cs-CZ" dirty="0" smtClean="0"/>
              <a:t>, kyselina benzoová, chinin, bifenyly</a:t>
            </a:r>
          </a:p>
          <a:p>
            <a:r>
              <a:rPr lang="cs-CZ" dirty="0" smtClean="0"/>
              <a:t>Alergie na želatinu – </a:t>
            </a:r>
            <a:r>
              <a:rPr lang="cs-CZ" dirty="0" err="1" smtClean="0"/>
              <a:t>glutamát</a:t>
            </a:r>
            <a:r>
              <a:rPr lang="cs-CZ" dirty="0" smtClean="0"/>
              <a:t> sodný, </a:t>
            </a:r>
            <a:r>
              <a:rPr lang="cs-CZ" dirty="0" err="1" smtClean="0"/>
              <a:t>aspoartam</a:t>
            </a:r>
            <a:r>
              <a:rPr lang="cs-CZ" dirty="0" smtClean="0"/>
              <a:t>, papain</a:t>
            </a:r>
          </a:p>
          <a:p>
            <a:r>
              <a:rPr lang="cs-CZ" dirty="0" smtClean="0"/>
              <a:t>Znečišťující látky v potravě – pesticidy, insekticidy, fungicidy, nikl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Hypersenzitivita</a:t>
            </a:r>
            <a:r>
              <a:rPr lang="cs-CZ" dirty="0" smtClean="0"/>
              <a:t> – alergie na pivo, plísňové sýry, marmelády</a:t>
            </a:r>
            <a:endParaRPr lang="cs-CZ" dirty="0"/>
          </a:p>
        </p:txBody>
      </p:sp>
      <p:pic>
        <p:nvPicPr>
          <p:cNvPr id="26626" name="Picture 2" descr="http://www.rozumnehubnuti.cz/wp-content/uploads/2008/01/aditiv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000232" cy="1333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a hospodářská zvířata: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5 % osob</a:t>
            </a:r>
          </a:p>
          <a:p>
            <a:endParaRPr lang="cs-CZ" dirty="0" smtClean="0"/>
          </a:p>
          <a:p>
            <a:r>
              <a:rPr lang="cs-CZ" dirty="0" smtClean="0"/>
              <a:t>alergie na </a:t>
            </a:r>
            <a:r>
              <a:rPr lang="cs-CZ" dirty="0" smtClean="0">
                <a:solidFill>
                  <a:srgbClr val="FF0000"/>
                </a:solidFill>
              </a:rPr>
              <a:t>psy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kočky</a:t>
            </a:r>
            <a:r>
              <a:rPr lang="cs-CZ" dirty="0" smtClean="0"/>
              <a:t> (nejčastěji)</a:t>
            </a:r>
          </a:p>
          <a:p>
            <a:r>
              <a:rPr lang="cs-CZ" dirty="0" smtClean="0"/>
              <a:t>dále: králíci, koně, křečci, ptáci,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endParaRPr lang="cs-CZ" dirty="0" smtClean="0"/>
          </a:p>
          <a:p>
            <a:r>
              <a:rPr lang="cs-CZ" dirty="0" smtClean="0"/>
              <a:t>alergologicky významné: kůže, srst, výkaly, moč nebo </a:t>
            </a:r>
            <a:r>
              <a:rPr lang="cs-CZ" dirty="0" smtClean="0">
                <a:solidFill>
                  <a:srgbClr val="FF0000"/>
                </a:solidFill>
              </a:rPr>
              <a:t>sliny (kočky)</a:t>
            </a:r>
          </a:p>
        </p:txBody>
      </p:sp>
      <p:pic>
        <p:nvPicPr>
          <p:cNvPr id="25602" name="Picture 2" descr="http://4.bp.blogspot.com/-5pLWiULKAlg/UAYPosgChgI/AAAAAAAAAYE/Ct0ps-VA2lY/s1600/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071546"/>
            <a:ext cx="2295596" cy="1785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a hospodářská zvířata: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Kočičí alergeny:</a:t>
            </a:r>
          </a:p>
          <a:p>
            <a:r>
              <a:rPr lang="cs-CZ" dirty="0" err="1" smtClean="0"/>
              <a:t>kočíčí</a:t>
            </a:r>
            <a:r>
              <a:rPr lang="cs-CZ" dirty="0" smtClean="0"/>
              <a:t> sérový albumin, alergeny z </a:t>
            </a:r>
            <a:r>
              <a:rPr lang="cs-CZ" dirty="0" err="1" smtClean="0"/>
              <a:t>epitelií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Psí alergeny:</a:t>
            </a:r>
          </a:p>
          <a:p>
            <a:r>
              <a:rPr lang="cs-CZ" dirty="0" err="1" smtClean="0"/>
              <a:t>epitelie</a:t>
            </a:r>
            <a:r>
              <a:rPr lang="cs-CZ" dirty="0" smtClean="0"/>
              <a:t>, moč, sérový albumin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Koňské alergeny:</a:t>
            </a:r>
          </a:p>
          <a:p>
            <a:r>
              <a:rPr lang="cs-CZ" dirty="0" smtClean="0"/>
              <a:t>sérový </a:t>
            </a:r>
            <a:r>
              <a:rPr lang="cs-CZ" dirty="0" err="1" smtClean="0"/>
              <a:t>albuminm</a:t>
            </a:r>
            <a:r>
              <a:rPr lang="cs-CZ" dirty="0" smtClean="0"/>
              <a:t> alergeny v kůži, srst</a:t>
            </a:r>
            <a:endParaRPr lang="cs-CZ" dirty="0"/>
          </a:p>
        </p:txBody>
      </p:sp>
      <p:pic>
        <p:nvPicPr>
          <p:cNvPr id="24578" name="Picture 2" descr="http://cdn.funnycorner.net/funny-pictures/6177/funny-cat-and-computer-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000372"/>
            <a:ext cx="2454312" cy="2243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Alergeny: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chemické látky</a:t>
            </a:r>
          </a:p>
          <a:p>
            <a:r>
              <a:rPr lang="cs-CZ" dirty="0" smtClean="0"/>
              <a:t>vyvolávají alergické reakce organismu</a:t>
            </a:r>
          </a:p>
          <a:p>
            <a:r>
              <a:rPr lang="cs-CZ" dirty="0" smtClean="0"/>
              <a:t>většinou velká molekula </a:t>
            </a:r>
            <a:r>
              <a:rPr lang="cs-CZ" dirty="0" smtClean="0">
                <a:solidFill>
                  <a:srgbClr val="FF0000"/>
                </a:solidFill>
              </a:rPr>
              <a:t>(bílkovina)</a:t>
            </a:r>
          </a:p>
          <a:p>
            <a:endParaRPr lang="cs-CZ" dirty="0" smtClean="0"/>
          </a:p>
          <a:p>
            <a:r>
              <a:rPr lang="cs-CZ" dirty="0" smtClean="0"/>
              <a:t>příklad alergenů: potraviny, pylová zrna, roztoči, spory plísní, zvířecí srst, sliny, částečky kůže, léky,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900" b="1" dirty="0" smtClean="0"/>
              <a:t>Definice:</a:t>
            </a:r>
          </a:p>
          <a:p>
            <a:pPr algn="ctr">
              <a:buNone/>
            </a:pPr>
            <a:r>
              <a:rPr lang="cs-CZ" sz="1900" b="1" dirty="0" smtClean="0">
                <a:solidFill>
                  <a:srgbClr val="FF0000"/>
                </a:solidFill>
              </a:rPr>
              <a:t>Alergen</a:t>
            </a:r>
            <a:r>
              <a:rPr lang="cs-CZ" sz="1900" dirty="0" smtClean="0"/>
              <a:t> je </a:t>
            </a:r>
            <a:r>
              <a:rPr lang="cs-CZ" sz="1900" b="1" dirty="0" smtClean="0">
                <a:solidFill>
                  <a:srgbClr val="FF0000"/>
                </a:solidFill>
              </a:rPr>
              <a:t>exogenní antigen</a:t>
            </a:r>
            <a:r>
              <a:rPr lang="cs-CZ" sz="1900" dirty="0" smtClean="0"/>
              <a:t>, který je u vnímavého jedince schopen vyvolat patologickou (alergickou) imunitní reakci. </a:t>
            </a:r>
            <a:endParaRPr lang="cs-CZ" sz="1900" dirty="0"/>
          </a:p>
        </p:txBody>
      </p:sp>
      <p:pic>
        <p:nvPicPr>
          <p:cNvPr id="20482" name="Picture 2" descr="https://encrypted-tbn3.gstatic.com/images?q=tbn:ANd9GcQyj6EjTHww_HcANbIWPaSvpf4yxJBMT7AVxwQ8UTcKUrrzhSN7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71480"/>
            <a:ext cx="1571642" cy="1571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Včely a vosy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blanokřídlý hmyz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Včely </a:t>
            </a:r>
            <a:r>
              <a:rPr lang="cs-CZ" dirty="0" smtClean="0"/>
              <a:t>– </a:t>
            </a:r>
            <a:r>
              <a:rPr lang="cs-CZ" dirty="0" err="1" smtClean="0"/>
              <a:t>fosfolipáza</a:t>
            </a:r>
            <a:r>
              <a:rPr lang="cs-CZ" dirty="0" smtClean="0"/>
              <a:t> A2, </a:t>
            </a:r>
            <a:r>
              <a:rPr lang="cs-CZ" dirty="0" err="1" smtClean="0"/>
              <a:t>hyaluronidáza</a:t>
            </a:r>
            <a:r>
              <a:rPr lang="cs-CZ" dirty="0" smtClean="0"/>
              <a:t>, kyselá fosfatáza, </a:t>
            </a:r>
            <a:r>
              <a:rPr lang="cs-CZ" dirty="0" err="1" smtClean="0"/>
              <a:t>melitin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Melatin</a:t>
            </a:r>
            <a:r>
              <a:rPr lang="cs-CZ" dirty="0" smtClean="0"/>
              <a:t> – 50 % obsahuj žihadla, </a:t>
            </a:r>
            <a:r>
              <a:rPr lang="cs-CZ" dirty="0" err="1" smtClean="0"/>
              <a:t>lyzuje</a:t>
            </a:r>
            <a:r>
              <a:rPr lang="cs-CZ" dirty="0" smtClean="0"/>
              <a:t> erytrocyty, ovlivňuje činnost myokardu a krevního oběhu, má </a:t>
            </a:r>
            <a:r>
              <a:rPr lang="cs-CZ" dirty="0" err="1" smtClean="0"/>
              <a:t>kurarizační</a:t>
            </a:r>
            <a:r>
              <a:rPr lang="cs-CZ" dirty="0" smtClean="0"/>
              <a:t> efekt.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Vosy, sršni </a:t>
            </a:r>
            <a:r>
              <a:rPr lang="cs-CZ" dirty="0" smtClean="0"/>
              <a:t>– </a:t>
            </a:r>
            <a:r>
              <a:rPr lang="cs-CZ" dirty="0" err="1" smtClean="0"/>
              <a:t>fosfolipáza</a:t>
            </a:r>
            <a:r>
              <a:rPr lang="cs-CZ" dirty="0" smtClean="0"/>
              <a:t> A, B, </a:t>
            </a:r>
            <a:r>
              <a:rPr lang="cs-CZ" dirty="0" err="1" smtClean="0"/>
              <a:t>hyaluronidáza</a:t>
            </a:r>
            <a:r>
              <a:rPr lang="cs-CZ" dirty="0" smtClean="0"/>
              <a:t> a antigen 5</a:t>
            </a:r>
          </a:p>
          <a:p>
            <a:endParaRPr lang="cs-CZ" dirty="0" smtClean="0"/>
          </a:p>
          <a:p>
            <a:r>
              <a:rPr lang="cs-CZ" dirty="0" smtClean="0"/>
              <a:t>Rozdíl mezi antigeny sršně a vosy je velký.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anafylaktoidní</a:t>
            </a:r>
            <a:r>
              <a:rPr lang="cs-CZ" dirty="0" smtClean="0">
                <a:solidFill>
                  <a:srgbClr val="FF0000"/>
                </a:solidFill>
              </a:rPr>
              <a:t> reakce)</a:t>
            </a:r>
          </a:p>
        </p:txBody>
      </p:sp>
      <p:pic>
        <p:nvPicPr>
          <p:cNvPr id="23554" name="Picture 2" descr="http://www.bilerico.com/2010/06/hornet431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0"/>
            <a:ext cx="1477889" cy="171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Roztoči: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domácnostech (prach)</a:t>
            </a:r>
          </a:p>
          <a:p>
            <a:r>
              <a:rPr lang="cs-CZ" dirty="0" smtClean="0"/>
              <a:t>rozmnožování – základ je vlhkost (optimální 70-80 % při 25 °C)</a:t>
            </a:r>
          </a:p>
          <a:p>
            <a:r>
              <a:rPr lang="cs-CZ" dirty="0" smtClean="0"/>
              <a:t>nejčastěji se množí v matracích, ložním prádle, čalouněném nábytku, v kobercích a závěsech.</a:t>
            </a:r>
          </a:p>
          <a:p>
            <a:r>
              <a:rPr lang="cs-CZ" dirty="0" smtClean="0"/>
              <a:t>roztoči se živí plísněmi</a:t>
            </a:r>
          </a:p>
          <a:p>
            <a:r>
              <a:rPr lang="cs-CZ" dirty="0" smtClean="0"/>
              <a:t>stanoví se počítáním pod mikroskopem (metoda ELISA)</a:t>
            </a:r>
            <a:endParaRPr lang="cs-CZ" dirty="0"/>
          </a:p>
        </p:txBody>
      </p:sp>
      <p:pic>
        <p:nvPicPr>
          <p:cNvPr id="22532" name="Picture 4" descr="http://files.ucivo.webnode.cz/system_preview_detail_200002968-9227c93490-public/Klep%C3%ADtkatci%20Pavoukovci%20Rozto%C4%8Di%20%C4%8Dmel%C3%ADk%20ku%C5%99%C3%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28"/>
            <a:ext cx="2430684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všudypřítomný</a:t>
            </a:r>
          </a:p>
          <a:p>
            <a:r>
              <a:rPr lang="cs-CZ" dirty="0" smtClean="0"/>
              <a:t>složení: odpadlé částečky předmětů, látek, epitelu zvířat a lidí, vlasů a chlupů, mikroorganismů, výměšků, hmyzů, roztočů</a:t>
            </a:r>
          </a:p>
          <a:p>
            <a:endParaRPr lang="cs-CZ" dirty="0" smtClean="0"/>
          </a:p>
          <a:p>
            <a:r>
              <a:rPr lang="cs-CZ" dirty="0" smtClean="0"/>
              <a:t>V bytovém prachu najdeme i plísně:</a:t>
            </a:r>
          </a:p>
          <a:p>
            <a:r>
              <a:rPr lang="cs-CZ" dirty="0" smtClean="0"/>
              <a:t>plísně </a:t>
            </a:r>
            <a:r>
              <a:rPr lang="cs-CZ" dirty="0" err="1" smtClean="0"/>
              <a:t>Alternaria</a:t>
            </a:r>
            <a:r>
              <a:rPr lang="cs-CZ" dirty="0" smtClean="0"/>
              <a:t>, </a:t>
            </a:r>
            <a:r>
              <a:rPr lang="cs-CZ" dirty="0" err="1" smtClean="0"/>
              <a:t>Cladosporium</a:t>
            </a:r>
            <a:r>
              <a:rPr lang="cs-CZ" dirty="0" smtClean="0"/>
              <a:t>, </a:t>
            </a:r>
            <a:r>
              <a:rPr lang="cs-CZ" dirty="0" err="1" smtClean="0"/>
              <a:t>Aspergillus</a:t>
            </a:r>
            <a:r>
              <a:rPr lang="cs-CZ" dirty="0" smtClean="0"/>
              <a:t>, </a:t>
            </a:r>
            <a:r>
              <a:rPr lang="cs-CZ" dirty="0" err="1" smtClean="0"/>
              <a:t>Penicillium</a:t>
            </a:r>
            <a:r>
              <a:rPr lang="cs-CZ" dirty="0" smtClean="0"/>
              <a:t>, </a:t>
            </a:r>
            <a:r>
              <a:rPr lang="cs-CZ" dirty="0" err="1" smtClean="0"/>
              <a:t>Mucor</a:t>
            </a:r>
            <a:r>
              <a:rPr lang="cs-CZ" dirty="0" smtClean="0"/>
              <a:t>, </a:t>
            </a:r>
            <a:r>
              <a:rPr lang="cs-CZ" dirty="0" err="1" smtClean="0"/>
              <a:t>Rhizopus</a:t>
            </a:r>
            <a:endParaRPr lang="cs-CZ" dirty="0"/>
          </a:p>
        </p:txBody>
      </p:sp>
      <p:pic>
        <p:nvPicPr>
          <p:cNvPr id="34818" name="Picture 2" descr="http://upload.wikimedia.org/wikipedia/commons/thumb/1/1b/Dust_bunnies.jpg/220px-Dust_bunn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5728"/>
            <a:ext cx="2095500" cy="157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/10095523948-prizma/209411058100020/obsah/78701-alergie/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?v=4GJHmfU2TJk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HOŘEJŠÍ, Václav a Jiřina BARTŮŇKOVÁ. </a:t>
            </a:r>
            <a:r>
              <a:rPr lang="cs-CZ" sz="1800" i="1" dirty="0" smtClean="0"/>
              <a:t>Základy imunologie. </a:t>
            </a:r>
            <a:r>
              <a:rPr lang="cs-CZ" sz="1800" dirty="0" smtClean="0"/>
              <a:t>3. vydání. Praha : Triton, 2008. 280 s. ISBN </a:t>
            </a:r>
            <a:r>
              <a:rPr lang="cs-CZ" sz="1800" dirty="0" smtClean="0"/>
              <a:t>80-7254-686-4</a:t>
            </a:r>
          </a:p>
          <a:p>
            <a:r>
              <a:rPr lang="cs-CZ" sz="1800" dirty="0" smtClean="0"/>
              <a:t>FERENČÍK, M; ROVENSKÝ, J; SHOENFELD, Y. </a:t>
            </a:r>
            <a:r>
              <a:rPr lang="cs-CZ" sz="1800" i="1" dirty="0" smtClean="0"/>
              <a:t>Imunitní systém; informace pro každého</a:t>
            </a:r>
            <a:r>
              <a:rPr lang="cs-CZ" sz="1800" dirty="0" smtClean="0"/>
              <a:t>. 1. české. </a:t>
            </a:r>
            <a:r>
              <a:rPr lang="cs-CZ" sz="1800" dirty="0" err="1" smtClean="0"/>
              <a:t>vyd</a:t>
            </a:r>
            <a:r>
              <a:rPr lang="cs-CZ" sz="1800" dirty="0" smtClean="0"/>
              <a:t>. Praha 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 smtClean="0"/>
              <a:t>Publishing</a:t>
            </a:r>
            <a:r>
              <a:rPr lang="cs-CZ" sz="1800" dirty="0" smtClean="0"/>
              <a:t>, 2005.  </a:t>
            </a:r>
            <a:endParaRPr lang="cs-CZ" sz="1800" dirty="0" smtClean="0"/>
          </a:p>
          <a:p>
            <a:r>
              <a:rPr lang="cs-CZ" sz="1800" dirty="0" smtClean="0"/>
              <a:t>STRUNECKÁ, Anna. - PATOČKA, Jiří. </a:t>
            </a:r>
            <a:r>
              <a:rPr lang="cs-CZ" sz="1800" i="1" dirty="0" smtClean="0"/>
              <a:t>Doba jedová.</a:t>
            </a:r>
            <a:r>
              <a:rPr lang="cs-CZ" sz="1800" dirty="0" smtClean="0"/>
              <a:t> </a:t>
            </a:r>
            <a:r>
              <a:rPr lang="cs-CZ" sz="1800" dirty="0" err="1" smtClean="0"/>
              <a:t>Vyd</a:t>
            </a:r>
            <a:r>
              <a:rPr lang="cs-CZ" sz="1800" dirty="0" smtClean="0"/>
              <a:t>. 1. Praha : Triton, 2011-2012 2 sv. (295, 367 s.) ISBN 978-80-7387-469-8</a:t>
            </a:r>
            <a:r>
              <a:rPr lang="cs-CZ" sz="1800" dirty="0" smtClean="0"/>
              <a:t>.</a:t>
            </a:r>
          </a:p>
          <a:p>
            <a:endParaRPr lang="cs-CZ" sz="1800" dirty="0" smtClean="0"/>
          </a:p>
          <a:p>
            <a:r>
              <a:rPr lang="cs-CZ" sz="1800" dirty="0" smtClean="0"/>
              <a:t>Internetový zdroj:</a:t>
            </a:r>
          </a:p>
          <a:p>
            <a:r>
              <a:rPr lang="cs-CZ" sz="1800" dirty="0" smtClean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www.bez-alergie.</a:t>
            </a:r>
            <a:r>
              <a:rPr lang="cs-CZ" sz="1800" dirty="0" err="1" smtClean="0">
                <a:hlinkClick r:id="rId2"/>
              </a:rPr>
              <a:t>cz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alergicka</a:t>
            </a:r>
            <a:r>
              <a:rPr lang="cs-CZ" sz="1800" smtClean="0">
                <a:hlinkClick r:id="rId2"/>
              </a:rPr>
              <a:t>-reakce</a:t>
            </a:r>
            <a:endParaRPr lang="cs-CZ" sz="1800" smtClean="0"/>
          </a:p>
          <a:p>
            <a:endParaRPr lang="cs-CZ"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35842" name="Picture 2" descr="http://www.mareximon.com/vtipy/standardnihumor/g2/alergicka%20tchyne%20bar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429652" cy="5027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Alergeny: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02756" cy="482919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vzdušné </a:t>
            </a:r>
            <a:r>
              <a:rPr lang="cs-CZ" dirty="0" smtClean="0"/>
              <a:t>- pyly, prach, plísně, roztoči, srst, peří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potravinové </a:t>
            </a:r>
            <a:r>
              <a:rPr lang="cs-CZ" dirty="0" smtClean="0"/>
              <a:t>– mléko, vejce, obilný lepek, ryby, ořechy, sója, citrusové plody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kontaktní</a:t>
            </a:r>
            <a:r>
              <a:rPr lang="cs-CZ" dirty="0" smtClean="0"/>
              <a:t> – kovy, šperky, čistící prostředky, barvy, léky, hmyzí bodnutí</a:t>
            </a:r>
            <a:endParaRPr lang="cs-CZ" dirty="0"/>
          </a:p>
        </p:txBody>
      </p:sp>
      <p:pic>
        <p:nvPicPr>
          <p:cNvPr id="6146" name="Picture 2" descr="http://www.artmedicacentrum.cz/USoubory/rozto%C4%8D--resizecrop-c560xt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714884"/>
            <a:ext cx="2286016" cy="1959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Alergická reakce: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přecitlivělost na určitou látku = </a:t>
            </a:r>
            <a:r>
              <a:rPr lang="cs-CZ" dirty="0" smtClean="0">
                <a:solidFill>
                  <a:srgbClr val="FF0000"/>
                </a:solidFill>
              </a:rPr>
              <a:t>alergen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Projevy – zduření nosní sliznice, otoky a svědění očí, zúžení průdušnice a průdušek, bolest v uších, ekzém, vyrážka, </a:t>
            </a:r>
            <a:r>
              <a:rPr lang="cs-CZ" dirty="0" smtClean="0">
                <a:solidFill>
                  <a:srgbClr val="FF0000"/>
                </a:solidFill>
              </a:rPr>
              <a:t>astmatický záchvat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Definice: </a:t>
            </a:r>
          </a:p>
          <a:p>
            <a:pPr algn="ctr">
              <a:buNone/>
            </a:pPr>
            <a:r>
              <a:rPr lang="cs-CZ" sz="2000" dirty="0" smtClean="0"/>
              <a:t>Alergie je onemocnění imunitního systému charakterizované nepřiměřenou reakcí imunity na různorodé látky,které nazýváme alergeny.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Výskyt v ČR:</a:t>
            </a:r>
          </a:p>
          <a:p>
            <a:pPr lvl="2"/>
            <a:r>
              <a:rPr lang="cs-CZ" dirty="0" smtClean="0"/>
              <a:t>více než 20 % populace</a:t>
            </a:r>
          </a:p>
          <a:p>
            <a:pPr lvl="2"/>
            <a:r>
              <a:rPr lang="cs-CZ" dirty="0" smtClean="0"/>
              <a:t>v roce 2015 bude 50 % populace Evropy</a:t>
            </a:r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3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7170" name="Picture 2" descr="http://www.ordinace-lekarny.cz/wimg/kopriv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1430476" cy="1905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alergií: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Alergická rýma: </a:t>
            </a:r>
          </a:p>
          <a:p>
            <a:pPr lvl="2"/>
            <a:r>
              <a:rPr lang="cs-CZ" sz="2200" dirty="0" smtClean="0"/>
              <a:t>sezónní rýma – </a:t>
            </a:r>
            <a:r>
              <a:rPr lang="cs-CZ" sz="2200" dirty="0" smtClean="0">
                <a:solidFill>
                  <a:srgbClr val="FF0000"/>
                </a:solidFill>
              </a:rPr>
              <a:t>pylového původu </a:t>
            </a:r>
            <a:r>
              <a:rPr lang="cs-CZ" sz="2200" dirty="0" smtClean="0"/>
              <a:t>(vodnatá rýma, kašel, kýchání, pálení a slzení očí,…)</a:t>
            </a:r>
          </a:p>
          <a:p>
            <a:pPr lvl="2"/>
            <a:r>
              <a:rPr lang="cs-CZ" sz="2200" dirty="0" smtClean="0"/>
              <a:t>celoroční rýma – způsobují </a:t>
            </a:r>
            <a:r>
              <a:rPr lang="cs-CZ" sz="2200" dirty="0" smtClean="0">
                <a:solidFill>
                  <a:srgbClr val="FF0000"/>
                </a:solidFill>
              </a:rPr>
              <a:t>roztoči</a:t>
            </a:r>
            <a:r>
              <a:rPr lang="cs-CZ" sz="2200" dirty="0" smtClean="0"/>
              <a:t>, plísně, srst a peří, …</a:t>
            </a:r>
          </a:p>
          <a:p>
            <a:pPr lvl="4"/>
            <a:r>
              <a:rPr lang="cs-CZ" dirty="0" smtClean="0">
                <a:solidFill>
                  <a:srgbClr val="FF0000"/>
                </a:solidFill>
              </a:rPr>
              <a:t>oba typy často doprovázeny zánětem spojivek</a:t>
            </a:r>
          </a:p>
          <a:p>
            <a:r>
              <a:rPr lang="cs-CZ" dirty="0" smtClean="0"/>
              <a:t>Atopický ekzém:</a:t>
            </a:r>
          </a:p>
          <a:p>
            <a:pPr lvl="2"/>
            <a:r>
              <a:rPr lang="cs-CZ" dirty="0" smtClean="0"/>
              <a:t>Projevy na </a:t>
            </a:r>
            <a:r>
              <a:rPr lang="cs-CZ" dirty="0" smtClean="0">
                <a:solidFill>
                  <a:srgbClr val="FF0000"/>
                </a:solidFill>
              </a:rPr>
              <a:t>kůži</a:t>
            </a:r>
            <a:endParaRPr lang="cs-CZ" dirty="0" smtClean="0"/>
          </a:p>
          <a:p>
            <a:pPr lvl="2"/>
            <a:r>
              <a:rPr lang="cs-CZ" dirty="0" smtClean="0"/>
              <a:t>Ekzematická ložiska – zarudlá, suchá, šupí se, svědí</a:t>
            </a:r>
          </a:p>
          <a:p>
            <a:pPr lvl="2"/>
            <a:r>
              <a:rPr lang="cs-CZ" dirty="0" smtClean="0"/>
              <a:t>Psychické problémy – pacienti jsou úzkostní, depresivní a stresovaní</a:t>
            </a:r>
          </a:p>
          <a:p>
            <a:pPr lvl="2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5122" name="Picture 2" descr="http://www.symbinatur.com/obrazky/texty/61/alergie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85728"/>
            <a:ext cx="210939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alergií: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antihistaminika – </a:t>
            </a:r>
            <a:r>
              <a:rPr lang="cs-CZ" dirty="0" smtClean="0">
                <a:solidFill>
                  <a:srgbClr val="FF0000"/>
                </a:solidFill>
              </a:rPr>
              <a:t>nejrozšířenější</a:t>
            </a:r>
            <a:r>
              <a:rPr lang="cs-CZ" dirty="0" smtClean="0"/>
              <a:t> (tablety, nosní a oční kapky, nebo spreje)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kortikosteroidy</a:t>
            </a:r>
            <a:r>
              <a:rPr lang="cs-CZ" dirty="0" smtClean="0"/>
              <a:t> – hormonální báze (silný protizánětlivý účinek) – mnoho </a:t>
            </a:r>
            <a:r>
              <a:rPr lang="cs-CZ" dirty="0" smtClean="0">
                <a:solidFill>
                  <a:srgbClr val="FF0000"/>
                </a:solidFill>
              </a:rPr>
              <a:t>nežádoucích </a:t>
            </a:r>
            <a:r>
              <a:rPr lang="cs-CZ" dirty="0" smtClean="0"/>
              <a:t>účinků</a:t>
            </a:r>
          </a:p>
          <a:p>
            <a:endParaRPr lang="cs-CZ" dirty="0" smtClean="0"/>
          </a:p>
          <a:p>
            <a:r>
              <a:rPr lang="cs-CZ" dirty="0" err="1" smtClean="0"/>
              <a:t>antiastmatika</a:t>
            </a:r>
            <a:r>
              <a:rPr lang="cs-CZ" dirty="0" smtClean="0"/>
              <a:t> – k léčbě astmatických potíží</a:t>
            </a:r>
          </a:p>
          <a:p>
            <a:endParaRPr lang="cs-CZ" dirty="0" smtClean="0"/>
          </a:p>
          <a:p>
            <a:r>
              <a:rPr lang="cs-CZ" dirty="0" smtClean="0"/>
              <a:t>Desenzibilační léčba – dlouhodobé podávání nízkých dávek </a:t>
            </a:r>
            <a:r>
              <a:rPr lang="cs-CZ" dirty="0" smtClean="0">
                <a:solidFill>
                  <a:srgbClr val="FF0000"/>
                </a:solidFill>
              </a:rPr>
              <a:t>upraveného alergenu </a:t>
            </a:r>
            <a:r>
              <a:rPr lang="cs-CZ" dirty="0" smtClean="0"/>
              <a:t>(přivyknutí)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http://www.symbinatur.com/obrazky/texty/809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500438"/>
            <a:ext cx="1159024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Pylová zrna: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obsahují samčí buňky (rostlinné spermie)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větrosprašné rostliny </a:t>
            </a:r>
            <a:r>
              <a:rPr lang="cs-CZ" dirty="0" smtClean="0"/>
              <a:t>– 100 – 1000 km</a:t>
            </a:r>
          </a:p>
          <a:p>
            <a:pPr>
              <a:buFontTx/>
              <a:buChar char="-"/>
            </a:pPr>
            <a:r>
              <a:rPr lang="cs-CZ" dirty="0" err="1" smtClean="0"/>
              <a:t>hmyzosprašné</a:t>
            </a:r>
            <a:r>
              <a:rPr lang="cs-CZ" dirty="0" smtClean="0"/>
              <a:t> rostliny – alergie způsobují </a:t>
            </a:r>
            <a:r>
              <a:rPr lang="cs-CZ" dirty="0" err="1" smtClean="0"/>
              <a:t>vyjímečně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Dělení pylové alergie</a:t>
            </a:r>
          </a:p>
          <a:p>
            <a:pPr lvl="2">
              <a:buFontTx/>
              <a:buChar char="-"/>
            </a:pPr>
            <a:r>
              <a:rPr lang="cs-CZ" dirty="0" smtClean="0"/>
              <a:t>1. časná jarní - dřeviny</a:t>
            </a:r>
          </a:p>
          <a:p>
            <a:pPr lvl="2">
              <a:buFontTx/>
              <a:buChar char="-"/>
            </a:pPr>
            <a:r>
              <a:rPr lang="cs-CZ" dirty="0" smtClean="0"/>
              <a:t>2. jarní a letní – trávy a obiloviny</a:t>
            </a:r>
          </a:p>
          <a:p>
            <a:pPr lvl="2">
              <a:buFontTx/>
              <a:buChar char="-"/>
            </a:pPr>
            <a:r>
              <a:rPr lang="cs-CZ" dirty="0" smtClean="0"/>
              <a:t>3. letní a časný podzim - byliny</a:t>
            </a:r>
          </a:p>
        </p:txBody>
      </p:sp>
      <p:pic>
        <p:nvPicPr>
          <p:cNvPr id="3074" name="Picture 2" descr="http://www.wikiskripta.eu/images/thumb/a/a4/Misc_pollen.jpg/200px-Misc_poll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643314"/>
            <a:ext cx="2725922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Rostliny způsobující pylové alergie: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Jaro </a:t>
            </a:r>
            <a:r>
              <a:rPr lang="cs-CZ" dirty="0" smtClean="0"/>
              <a:t>– bříza, líska, habr, olše, buk, dub, kaštan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Léto </a:t>
            </a:r>
            <a:r>
              <a:rPr lang="cs-CZ" dirty="0" smtClean="0"/>
              <a:t>– lipnice luční, bojínek luční, jílek vytrvalý, srha, kostřava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Léto a podzim </a:t>
            </a:r>
            <a:r>
              <a:rPr lang="cs-CZ" dirty="0" smtClean="0"/>
              <a:t>– pelyněk, ambrozie</a:t>
            </a:r>
            <a:endParaRPr lang="cs-CZ" dirty="0"/>
          </a:p>
        </p:txBody>
      </p:sp>
      <p:pic>
        <p:nvPicPr>
          <p:cNvPr id="2050" name="Picture 2" descr="http://upload.wikimedia.org/wikipedia/commons/thumb/5/5e/Betula_Pendula_at_Stockholm_University_2005-07-01.jpg/250px-Betula_Pendula_at_Stockholm_University_2005-07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857760"/>
            <a:ext cx="2381250" cy="1781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Plísně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75775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- většinou vláknité plísně</a:t>
            </a:r>
          </a:p>
          <a:p>
            <a:r>
              <a:rPr lang="cs-CZ" dirty="0" smtClean="0"/>
              <a:t>- vlhké místnosti (obklady, tapety, vzduch)</a:t>
            </a:r>
          </a:p>
          <a:p>
            <a:r>
              <a:rPr lang="cs-CZ" dirty="0" smtClean="0"/>
              <a:t>- při nedostatečném větrání</a:t>
            </a:r>
          </a:p>
          <a:p>
            <a:pPr lvl="1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Alternaria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	- všudypřítomná</a:t>
            </a:r>
          </a:p>
          <a:p>
            <a:pPr lvl="1">
              <a:buNone/>
            </a:pPr>
            <a:r>
              <a:rPr lang="cs-CZ" dirty="0" smtClean="0"/>
              <a:t>				- rostliny a potraviny</a:t>
            </a:r>
          </a:p>
          <a:p>
            <a:pPr lvl="1">
              <a:buNone/>
            </a:pPr>
            <a:r>
              <a:rPr lang="cs-CZ" dirty="0" smtClean="0"/>
              <a:t>				- podzim, jaro</a:t>
            </a:r>
          </a:p>
          <a:p>
            <a:pPr lvl="1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Aspergillus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	- obilí, zelenina, ovoce, kompost, 			mouka, kůže</a:t>
            </a:r>
          </a:p>
          <a:p>
            <a:pPr lvl="1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Penicillium</a:t>
            </a:r>
            <a:r>
              <a:rPr lang="cs-CZ" dirty="0" smtClean="0"/>
              <a:t>	- všudypřítomná, celoroční</a:t>
            </a:r>
          </a:p>
          <a:p>
            <a:pPr lvl="1">
              <a:buNone/>
            </a:pPr>
            <a:r>
              <a:rPr lang="cs-CZ" dirty="0" smtClean="0"/>
              <a:t>				- vyšší vlhkost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pic>
        <p:nvPicPr>
          <p:cNvPr id="1026" name="Picture 2" descr="http://www.wikiskripta.eu/images/thumb/9/9b/Aspergillus.gif/150px-Aspergillu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28604"/>
            <a:ext cx="1428750" cy="1419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246</TotalTime>
  <Words>930</Words>
  <Application>Microsoft Office PowerPoint</Application>
  <PresentationFormat>Předvádění na obrazovce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Medián</vt:lpstr>
      <vt:lpstr>Alergeny</vt:lpstr>
      <vt:lpstr>Alergeny:</vt:lpstr>
      <vt:lpstr>Alergeny:</vt:lpstr>
      <vt:lpstr>Alergická reakce:</vt:lpstr>
      <vt:lpstr>Typy alergií:</vt:lpstr>
      <vt:lpstr>Léčba alergií:</vt:lpstr>
      <vt:lpstr>Pylová zrna:</vt:lpstr>
      <vt:lpstr>Rostliny způsobující pylové alergie:</vt:lpstr>
      <vt:lpstr>Plísně</vt:lpstr>
      <vt:lpstr>Plísně:</vt:lpstr>
      <vt:lpstr>Potraviny:</vt:lpstr>
      <vt:lpstr>Kravské mléko:</vt:lpstr>
      <vt:lpstr>Vejce:</vt:lpstr>
      <vt:lpstr>Ryby, maso</vt:lpstr>
      <vt:lpstr>Obilniny:</vt:lpstr>
      <vt:lpstr>Zelenina a ovoce:</vt:lpstr>
      <vt:lpstr>Potravinářská aditiva:</vt:lpstr>
      <vt:lpstr>Domácí a hospodářská zvířata:</vt:lpstr>
      <vt:lpstr>Domácí a hospodářská zvířata:</vt:lpstr>
      <vt:lpstr>Včely a vosy</vt:lpstr>
      <vt:lpstr>Roztoči:</vt:lpstr>
      <vt:lpstr>Prach:</vt:lpstr>
      <vt:lpstr>Videa:</vt:lpstr>
      <vt:lpstr>Použitá literatura:</vt:lpstr>
      <vt:lpstr>Děkuji za pozornost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Alergeny</dc:title>
  <dc:creator>honza</dc:creator>
  <cp:lastModifiedBy>honza</cp:lastModifiedBy>
  <cp:revision>33</cp:revision>
  <dcterms:created xsi:type="dcterms:W3CDTF">2012-11-04T09:52:31Z</dcterms:created>
  <dcterms:modified xsi:type="dcterms:W3CDTF">2012-11-06T10:01:31Z</dcterms:modified>
</cp:coreProperties>
</file>