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9" r:id="rId9"/>
    <p:sldId id="266" r:id="rId10"/>
    <p:sldId id="264" r:id="rId11"/>
    <p:sldId id="265" r:id="rId12"/>
    <p:sldId id="270" r:id="rId13"/>
    <p:sldId id="267" r:id="rId14"/>
    <p:sldId id="268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68FA4EB-2701-4CBE-A984-0DFFE3DF262B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EEB1F56-B863-42F9-A954-00C72287F4E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2187675"/>
          </a:xfrm>
        </p:spPr>
        <p:txBody>
          <a:bodyPr>
            <a:normAutofit/>
          </a:bodyPr>
          <a:lstStyle/>
          <a:p>
            <a:r>
              <a:rPr lang="cs-CZ" sz="8800" dirty="0" smtClean="0"/>
              <a:t>        Kouření</a:t>
            </a:r>
            <a:endParaRPr lang="cs-CZ" sz="8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Vytvořil Karel </a:t>
            </a:r>
            <a:r>
              <a:rPr lang="cs-CZ" dirty="0" err="1" smtClean="0"/>
              <a:t>Laštovica</a:t>
            </a:r>
            <a:endParaRPr lang="cs-CZ" dirty="0" smtClean="0"/>
          </a:p>
          <a:p>
            <a:r>
              <a:rPr lang="cs-CZ" dirty="0" smtClean="0"/>
              <a:t>                             322559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59537081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igareta v popelníku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94" y="0"/>
            <a:ext cx="811161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Nikotin a další </a:t>
            </a:r>
            <a:r>
              <a:rPr lang="cs-CZ" dirty="0" smtClean="0"/>
              <a:t>“dobroty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Nikotin je těžce návyková látka, u které závislost vzniká rychleji než u heroinu, protože je podávaný inhalačně a dostává se do cílových buněk mozku dříve než u nitrožilního užití</a:t>
            </a:r>
          </a:p>
          <a:p>
            <a:r>
              <a:rPr lang="cs-CZ" dirty="0" smtClean="0"/>
              <a:t>Po zapálení cigarety do sebe však nevstřebáváme pouze nikotin ale i stovky dalších škodlivin</a:t>
            </a:r>
          </a:p>
          <a:p>
            <a:r>
              <a:rPr lang="cs-CZ" dirty="0" smtClean="0"/>
              <a:t>V tabákovém kouři bylo prokázáno na 60 látek s rakovinotvornými účinky, které jsou obsaženy přímo v tabáku nebo vznikají během hoření</a:t>
            </a:r>
          </a:p>
        </p:txBody>
      </p:sp>
    </p:spTree>
    <p:extLst>
      <p:ext uri="{BB962C8B-B14F-4D97-AF65-F5344CB8AC3E}">
        <p14:creationId xmlns="" xmlns:p14="http://schemas.microsoft.com/office/powerpoint/2010/main" val="401352691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Chemické složení cigaretového kouře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Toxické látky (amoniak, oxid uhelnatý CO, formaldehyd, kyanid, nikotin, fenol, oxidy dusíku,  oxidy síry)</a:t>
            </a:r>
          </a:p>
          <a:p>
            <a:r>
              <a:rPr lang="cs-CZ" dirty="0" smtClean="0"/>
              <a:t>Mutageny (látky ovlivňující genetickou informaci v DNA chromozomů) </a:t>
            </a:r>
          </a:p>
          <a:p>
            <a:r>
              <a:rPr lang="cs-CZ" dirty="0" smtClean="0"/>
              <a:t>Karcinogeny (látky způsobující rakovinu)</a:t>
            </a:r>
          </a:p>
          <a:p>
            <a:r>
              <a:rPr lang="cs-CZ" dirty="0" smtClean="0"/>
              <a:t>Reproduktivně-toxické látky (látky, zhoršující schopnost početí dítěte)</a:t>
            </a:r>
          </a:p>
          <a:p>
            <a:r>
              <a:rPr lang="cs-CZ" dirty="0" smtClean="0"/>
              <a:t>dehet</a:t>
            </a:r>
            <a:endParaRPr lang="cs-CZ" dirty="0"/>
          </a:p>
        </p:txBody>
      </p:sp>
      <p:pic>
        <p:nvPicPr>
          <p:cNvPr id="6" name="Zástupný symbol pro obsah 5" descr="slozeni_cigaretoveho_kour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67200" y="2585225"/>
            <a:ext cx="3657600" cy="2555913"/>
          </a:xfr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Závislost na nikotinu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Psychická</a:t>
            </a:r>
          </a:p>
          <a:p>
            <a:r>
              <a:rPr lang="cs-CZ" dirty="0" smtClean="0"/>
              <a:t>Projevuje se potřebou mít v rukách cigaretu</a:t>
            </a:r>
          </a:p>
          <a:p>
            <a:r>
              <a:rPr lang="cs-CZ" dirty="0" smtClean="0"/>
              <a:t>Závislost na cigaretě jako předmětu</a:t>
            </a:r>
          </a:p>
          <a:p>
            <a:r>
              <a:rPr lang="cs-CZ" dirty="0" smtClean="0"/>
              <a:t>Kouření se bere jako rituál (po jídle, v hospodě, u kávy…)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2. fyzická</a:t>
            </a:r>
          </a:p>
          <a:p>
            <a:r>
              <a:rPr lang="cs-CZ" dirty="0" smtClean="0"/>
              <a:t>Vzniká přibližně do 2 let kouření</a:t>
            </a:r>
          </a:p>
          <a:p>
            <a:r>
              <a:rPr lang="cs-CZ" dirty="0" smtClean="0"/>
              <a:t>Kouřením se zvyšuje počet nikotinových receptorů, které reagují na nedostatek nikotinu a způsobují abstinenční příznaky</a:t>
            </a:r>
            <a:endParaRPr lang="cs-CZ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1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0090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přestat?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Většina kuřáků se snaží přestat bez cizí pomoci ale roční procento úspěšnosti je zhruba 2%</a:t>
            </a:r>
          </a:p>
          <a:p>
            <a:r>
              <a:rPr lang="cs-CZ" dirty="0" smtClean="0"/>
              <a:t>Existuje také řada léků a přípravků při odvykání jako jsou nikotinové žvýkačky, náplasti nebo pastilky, které obsahují nikotin</a:t>
            </a:r>
          </a:p>
          <a:p>
            <a:r>
              <a:rPr lang="cs-CZ" dirty="0" smtClean="0"/>
              <a:t>Na léčbu závislosti na tabáku se specializují odborná centra, kde vám dají rady do startu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vajg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Rady do startu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Pít během dne malé doušky vody a jíst malé porce jídla</a:t>
            </a:r>
          </a:p>
          <a:p>
            <a:r>
              <a:rPr lang="cs-CZ" dirty="0" smtClean="0"/>
              <a:t>Dopřát si odměnu</a:t>
            </a:r>
          </a:p>
          <a:p>
            <a:r>
              <a:rPr lang="cs-CZ" dirty="0" smtClean="0"/>
              <a:t>Vyhýbat se alkoholu</a:t>
            </a:r>
          </a:p>
          <a:p>
            <a:r>
              <a:rPr lang="cs-CZ" dirty="0" smtClean="0"/>
              <a:t>Vyhledávat nekuřácké zóny</a:t>
            </a:r>
          </a:p>
          <a:p>
            <a:r>
              <a:rPr lang="cs-CZ" dirty="0" smtClean="0"/>
              <a:t>Připomínat si důvod k zanechání kouření</a:t>
            </a:r>
          </a:p>
          <a:p>
            <a:r>
              <a:rPr lang="cs-CZ" dirty="0" smtClean="0"/>
              <a:t>Zvyšovat fyzickou zátěž</a:t>
            </a:r>
          </a:p>
          <a:p>
            <a:r>
              <a:rPr lang="cs-CZ" dirty="0" smtClean="0"/>
              <a:t>Hlavní bod je být plně rozhodnutý s kouřením přestat</a:t>
            </a:r>
            <a:endParaRPr lang="cs-CZ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kouř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A to je konec…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kouření může zabíj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kouření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Kouření coby nemoc je zařazeno v současné mezinárodní klasifikaci nemocí pod číslem diagn</a:t>
            </a:r>
            <a:r>
              <a:rPr lang="cs-CZ" dirty="0"/>
              <a:t>ó</a:t>
            </a:r>
            <a:r>
              <a:rPr lang="cs-CZ" dirty="0" smtClean="0"/>
              <a:t>zy F17 jako „ poruchy duševní a poruchy chování způsobené užíváním tabáku</a:t>
            </a:r>
          </a:p>
          <a:p>
            <a:r>
              <a:rPr lang="cs-CZ" dirty="0" smtClean="0"/>
              <a:t>Samotné kouření nezpůsobuje smrt ale je úzce spojeno s rakovinou plic, bronchitidou, onemocněním srdce, rozedmou plic, chronickou obstrukční plicní chorobou a dalšími zdravotními problémy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1218669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rakovina pl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7999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angle"/>
            <a:bevelB prst="softRound"/>
          </a:sp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Rakovina plic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Rakovina plic byla první nemoc, u které se prokázala souvislost s kouřením</a:t>
            </a:r>
          </a:p>
          <a:p>
            <a:r>
              <a:rPr lang="cs-CZ" dirty="0" smtClean="0"/>
              <a:t>Rakovina je zhoubné nádorové onemocnění, které postihuje tkáň plic a dýchacích cest</a:t>
            </a:r>
          </a:p>
          <a:p>
            <a:r>
              <a:rPr lang="cs-CZ" dirty="0" smtClean="0"/>
              <a:t>Ve svém počátku probíhá onemocnění bez výraznějších příznaků, později jsou příznaky různorodé dle stádia rakoviny a typu nádoru</a:t>
            </a:r>
          </a:p>
          <a:p>
            <a:r>
              <a:rPr lang="cs-CZ" dirty="0" smtClean="0"/>
              <a:t>Dráždivý kašel (s vykašláváním hlenu s příměsí krve)</a:t>
            </a:r>
          </a:p>
          <a:p>
            <a:r>
              <a:rPr lang="cs-CZ" dirty="0" smtClean="0"/>
              <a:t>Dušnost, namáhavé a ztížené dýchání</a:t>
            </a:r>
          </a:p>
          <a:p>
            <a:r>
              <a:rPr lang="cs-CZ" dirty="0" smtClean="0"/>
              <a:t>Bolesti na hrudníku</a:t>
            </a:r>
          </a:p>
          <a:p>
            <a:r>
              <a:rPr lang="cs-CZ" dirty="0" smtClean="0"/>
              <a:t>Nechutenství, úbytek na váze bez držení diety</a:t>
            </a:r>
          </a:p>
          <a:p>
            <a:r>
              <a:rPr lang="cs-CZ" dirty="0" smtClean="0"/>
              <a:t>U kouření se nejedná pouze o rakovinu plic ale i jazyka, hrtanu, děložního čípku, prostaty či žaludku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3305041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kouř obsahuje...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angle"/>
            <a:bevelB prst="softRound"/>
          </a:sp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dirty="0" smtClean="0"/>
              <a:t>ronchitida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zánět průdušek a proto spadá mezi záněty dolních cest dýchacích</a:t>
            </a:r>
          </a:p>
          <a:p>
            <a:r>
              <a:rPr lang="cs-CZ" dirty="0" smtClean="0"/>
              <a:t>příznaky: trvalý kašel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sputum (hlen)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únava a bolest hlavy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5085417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žádejte o pomoc při odvykání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"/>
            <a:ext cx="9144000" cy="685800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angle"/>
            <a:bevelB prst="softRound"/>
          </a:sp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Plicní emfyzém neboli </a:t>
            </a:r>
            <a:r>
              <a:rPr lang="cs-CZ" dirty="0"/>
              <a:t>r</a:t>
            </a:r>
            <a:r>
              <a:rPr lang="cs-CZ" dirty="0" smtClean="0"/>
              <a:t>ozedma plic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o trvalé abnormální rozšíření dýchacích cest a je charakterizován úbytkem plicní tkáně</a:t>
            </a:r>
          </a:p>
          <a:p>
            <a:r>
              <a:rPr lang="cs-CZ" dirty="0" smtClean="0"/>
              <a:t>Příznaky: dušnost, potíže s vydechováním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8585918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kouření může způsobit....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angle"/>
            <a:bevelB prst="softRound"/>
          </a:sp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Chronická obstrukční plicní nemoc (CHOPN)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Tzv. kuřácké astma je chronické onemocnění projevující se dušností, kašlem, vykašláváním hlenu</a:t>
            </a:r>
          </a:p>
          <a:p>
            <a:r>
              <a:rPr lang="cs-CZ" dirty="0" smtClean="0"/>
              <a:t>Jde o pomalu postupující uzávěr dýchacích cest</a:t>
            </a:r>
          </a:p>
          <a:p>
            <a:r>
              <a:rPr lang="cs-CZ" dirty="0" smtClean="0"/>
              <a:t>Sdružuje zánět průdušek a rozedmu plic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1382219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801" y="0"/>
            <a:ext cx="9230805" cy="685800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angle"/>
            <a:bevelB prst="softRound"/>
          </a:sp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nemoci spojené s kouřením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Vředové onemocnění žaludku </a:t>
            </a:r>
          </a:p>
          <a:p>
            <a:r>
              <a:rPr lang="cs-CZ" dirty="0" smtClean="0"/>
              <a:t>Ischemická choroba srdeční – </a:t>
            </a:r>
            <a:r>
              <a:rPr lang="cs-CZ" dirty="0" err="1" smtClean="0"/>
              <a:t>nedokrvenost</a:t>
            </a:r>
            <a:r>
              <a:rPr lang="cs-CZ" dirty="0" smtClean="0"/>
              <a:t> srdce z důvodu nánosů na cévách (zkornatěné tepny)</a:t>
            </a:r>
          </a:p>
          <a:p>
            <a:r>
              <a:rPr lang="cs-CZ" dirty="0" smtClean="0"/>
              <a:t>Infarkt myokardu – céva není jen zúžená ale ucpaná a dochází ke srdečnímu infarktu</a:t>
            </a:r>
          </a:p>
          <a:p>
            <a:r>
              <a:rPr lang="cs-CZ" dirty="0" smtClean="0"/>
              <a:t>Problémy s menstruačním cyklem, s erekcí, horší kvalita spermií</a:t>
            </a:r>
          </a:p>
          <a:p>
            <a:r>
              <a:rPr lang="cs-CZ" dirty="0" smtClean="0"/>
              <a:t>Kouření snižuje aktivitu imunitního systému – zvýšené riziko onemocnění infekčními chorobami (chřipka, rýma)</a:t>
            </a:r>
          </a:p>
          <a:p>
            <a:r>
              <a:rPr lang="cs-CZ" dirty="0" smtClean="0"/>
              <a:t>Zarudnutí a pálení očí, šedý oční zákal, kazivost zubů, vypadávání vlasů, vrásky a stárnutí kůže…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9551263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Pasivní kouření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Známé jako druhotné či nedobrovolné kouření</a:t>
            </a:r>
          </a:p>
          <a:p>
            <a:r>
              <a:rPr lang="cs-CZ" dirty="0" smtClean="0"/>
              <a:t>Děj, kdy je vdechován cigaretový kouř osobou, která sama aktivně v danou chvíli nekouří</a:t>
            </a:r>
          </a:p>
          <a:p>
            <a:r>
              <a:rPr lang="cs-CZ" dirty="0" smtClean="0"/>
              <a:t>U této osoby může poté dojít ke zdravotním postižením vzniklé kouřením</a:t>
            </a:r>
          </a:p>
          <a:p>
            <a:r>
              <a:rPr lang="cs-CZ" dirty="0" smtClean="0"/>
              <a:t>Tento problém vede k zákazu kouření na pracovištích a veřejně přístupných vnitřních prostorech</a:t>
            </a:r>
          </a:p>
          <a:p>
            <a:endParaRPr lang="cs-CZ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igarety utočí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Kouření v </a:t>
            </a:r>
            <a:r>
              <a:rPr lang="cs-CZ" dirty="0" smtClean="0"/>
              <a:t> číslech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 ČR kouří asi 30% dospělé populace, tedy více než 2 milióny osob </a:t>
            </a:r>
          </a:p>
          <a:p>
            <a:r>
              <a:rPr lang="cs-CZ" dirty="0" smtClean="0"/>
              <a:t>Přesto u nás počet dospělých kuřáků klesá</a:t>
            </a:r>
          </a:p>
          <a:p>
            <a:r>
              <a:rPr lang="cs-CZ" dirty="0" smtClean="0"/>
              <a:t>Nepříznivými fakty jsou nárůst žen kuřaček, které co do počtu začínají může dohánět a hlavně kuřáků – dětí mezi 12 až 18 rokem </a:t>
            </a:r>
          </a:p>
          <a:p>
            <a:r>
              <a:rPr lang="cs-CZ" dirty="0" smtClean="0"/>
              <a:t>Kouřením je v ČR způsobeno téměř každé páté úmrtí, což je ročně 18 000</a:t>
            </a:r>
          </a:p>
          <a:p>
            <a:r>
              <a:rPr lang="cs-CZ" dirty="0" smtClean="0"/>
              <a:t>Umírají především na nádorová onemocnění (8000), na nemoci srdce a cév (7000), na nemoci dýchacího ústrojí 2000) a poslední tisícovka úmrtí připadá na další nemoci </a:t>
            </a:r>
          </a:p>
          <a:p>
            <a:endParaRPr lang="cs-CZ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753</Words>
  <Application>Microsoft Office PowerPoint</Application>
  <PresentationFormat>Předvádění na obrazovce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Technický</vt:lpstr>
      <vt:lpstr>        Kouření</vt:lpstr>
      <vt:lpstr>Definice kouření</vt:lpstr>
      <vt:lpstr>Rakovina plic</vt:lpstr>
      <vt:lpstr>Bronchitida</vt:lpstr>
      <vt:lpstr>Plicní emfyzém neboli rozedma plic</vt:lpstr>
      <vt:lpstr>Chronická obstrukční plicní nemoc (CHOPN)</vt:lpstr>
      <vt:lpstr>Další nemoci spojené s kouřením</vt:lpstr>
      <vt:lpstr>Pasivní kouření</vt:lpstr>
      <vt:lpstr>Kouření v  číslech</vt:lpstr>
      <vt:lpstr>Nikotin a další “dobroty“</vt:lpstr>
      <vt:lpstr>Chemické složení cigaretového kouře</vt:lpstr>
      <vt:lpstr>Závislost na nikotinu</vt:lpstr>
      <vt:lpstr>Jak přestat?</vt:lpstr>
      <vt:lpstr>Rady do startu</vt:lpstr>
      <vt:lpstr>A to je konec…</vt:lpstr>
    </vt:vector>
  </TitlesOfParts>
  <Company>UVT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Kouření</dc:title>
  <dc:creator>Karel Laštovica</dc:creator>
  <cp:lastModifiedBy>Valued Acer Customer</cp:lastModifiedBy>
  <cp:revision>16</cp:revision>
  <dcterms:created xsi:type="dcterms:W3CDTF">2012-11-27T09:01:22Z</dcterms:created>
  <dcterms:modified xsi:type="dcterms:W3CDTF">2012-11-28T04:18:21Z</dcterms:modified>
</cp:coreProperties>
</file>