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6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78" d="100"/>
          <a:sy n="78" d="100"/>
        </p:scale>
        <p:origin x="-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6E454D-068D-4156-B3E6-8A5F512E9CFD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507388-49E7-4806-8AA5-C3E8D89A1BD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Škodlivé látky v kosmetice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Michaela Havlíková,</a:t>
            </a:r>
            <a:br>
              <a:rPr lang="cs-CZ" dirty="0" smtClean="0"/>
            </a:br>
            <a:r>
              <a:rPr lang="cs-CZ" dirty="0" smtClean="0"/>
              <a:t>Ivana </a:t>
            </a:r>
            <a:r>
              <a:rPr lang="cs-CZ" dirty="0" err="1" smtClean="0"/>
              <a:t>Friebová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Kdy a jak jsou AHA kyseliny prospěšné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059016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u="sng" dirty="0" smtClean="0"/>
              <a:t>Působení se používá při:</a:t>
            </a:r>
          </a:p>
          <a:p>
            <a:r>
              <a:rPr lang="cs-CZ" dirty="0" smtClean="0"/>
              <a:t>Odstraňování jizev</a:t>
            </a:r>
          </a:p>
          <a:p>
            <a:r>
              <a:rPr lang="cs-CZ" dirty="0" smtClean="0"/>
              <a:t>Odstraňování pigmentových skvrn</a:t>
            </a:r>
          </a:p>
          <a:p>
            <a:r>
              <a:rPr lang="cs-CZ" dirty="0" smtClean="0"/>
              <a:t>Zmenšování rozšířených pórů</a:t>
            </a:r>
          </a:p>
          <a:p>
            <a:r>
              <a:rPr lang="cs-CZ" dirty="0" smtClean="0"/>
              <a:t>Zmenšení vrásek</a:t>
            </a:r>
          </a:p>
          <a:p>
            <a:endParaRPr lang="cs-CZ" dirty="0" smtClean="0"/>
          </a:p>
          <a:p>
            <a:r>
              <a:rPr lang="cs-CZ" dirty="0" smtClean="0"/>
              <a:t>Jsou vhodné pro stárnoucí pleť, ale nevhodné pro mladou pleť, protože ji ztlušťuje</a:t>
            </a:r>
          </a:p>
          <a:p>
            <a:r>
              <a:rPr lang="cs-CZ" dirty="0" smtClean="0"/>
              <a:t>Po několikaletém používání může pleť vypadat otekle a ztuhle</a:t>
            </a:r>
          </a:p>
          <a:p>
            <a:r>
              <a:rPr lang="cs-CZ" dirty="0" smtClean="0"/>
              <a:t>Razantní nedostatky ošetřuje vždy pouze dermatolog</a:t>
            </a:r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AHA kyseliny každý den:</a:t>
            </a:r>
          </a:p>
          <a:p>
            <a:r>
              <a:rPr lang="cs-CZ" dirty="0" smtClean="0"/>
              <a:t>Ve stravě nás neohrožuje nebezpečí vysoké koncentrace</a:t>
            </a:r>
          </a:p>
          <a:p>
            <a:r>
              <a:rPr lang="cs-CZ" dirty="0" smtClean="0"/>
              <a:t>Jablka, hrozny, ovocné mošty, kyselé zelí, kyselé mléko a jogurty, víno ředěné vodou…</a:t>
            </a:r>
          </a:p>
          <a:p>
            <a:r>
              <a:rPr lang="cs-CZ" dirty="0" smtClean="0"/>
              <a:t>Vliv i na stav sliznice zažívacího traktu, zlepšují stěny cév a žil (díky kolagenu)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1506" name="Picture 2" descr="http://zdravickarna.cz/wp-content/uploads/2012/04/chemick%C3%BD-peeling-prov%C3%A1d%C3%AD-dermato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052736"/>
            <a:ext cx="2628900" cy="1743076"/>
          </a:xfrm>
          <a:prstGeom prst="rect">
            <a:avLst/>
          </a:prstGeom>
          <a:noFill/>
        </p:spPr>
      </p:pic>
      <p:pic>
        <p:nvPicPr>
          <p:cNvPr id="21508" name="Picture 4" descr="http://www.zlavomat.sk/images/products/440/8241-2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Androgenní alopecie </a:t>
            </a:r>
            <a:r>
              <a:rPr lang="cs-CZ" dirty="0" smtClean="0"/>
              <a:t>u mladých mužů</a:t>
            </a:r>
          </a:p>
          <a:p>
            <a:r>
              <a:rPr lang="cs-CZ" dirty="0" smtClean="0"/>
              <a:t>U žen v souvislosti s hormonálními změnami po porodu, po vysazení antikoncepce, v klimakteriu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Běžně denně vypadne asi 60- 80 vlasů</a:t>
            </a:r>
          </a:p>
          <a:p>
            <a:r>
              <a:rPr lang="cs-CZ" dirty="0" smtClean="0"/>
              <a:t>Fyziologické </a:t>
            </a:r>
            <a:r>
              <a:rPr lang="cs-CZ" dirty="0" smtClean="0"/>
              <a:t>regulátory vlasu jsou </a:t>
            </a:r>
            <a:r>
              <a:rPr lang="cs-CZ" dirty="0" smtClean="0">
                <a:solidFill>
                  <a:srgbClr val="00B0F0"/>
                </a:solidFill>
              </a:rPr>
              <a:t>androgeny-</a:t>
            </a:r>
            <a:r>
              <a:rPr lang="cs-CZ" dirty="0" smtClean="0"/>
              <a:t> vyvolávají 2 opačné efekty:</a:t>
            </a:r>
          </a:p>
          <a:p>
            <a:pPr marL="514350" indent="-514350">
              <a:buAutoNum type="arabicPeriod"/>
            </a:pPr>
            <a:r>
              <a:rPr lang="cs-CZ" dirty="0" smtClean="0"/>
              <a:t>Zvětšování folikulu ve vlasech v pubertě</a:t>
            </a:r>
          </a:p>
          <a:p>
            <a:pPr marL="514350" indent="-514350">
              <a:buAutoNum type="arabicPeriod"/>
            </a:pPr>
            <a:r>
              <a:rPr lang="cs-CZ" dirty="0" smtClean="0"/>
              <a:t>U dospělých mužů </a:t>
            </a:r>
            <a:r>
              <a:rPr lang="cs-CZ" dirty="0" err="1" smtClean="0"/>
              <a:t>změnšují</a:t>
            </a:r>
            <a:r>
              <a:rPr lang="cs-CZ" dirty="0" smtClean="0"/>
              <a:t> folikul vlasu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www.revalid.cz/files/images/obsah/hair-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3096344" cy="1926458"/>
          </a:xfrm>
          <a:prstGeom prst="rect">
            <a:avLst/>
          </a:prstGeom>
          <a:noFill/>
        </p:spPr>
      </p:pic>
      <p:pic>
        <p:nvPicPr>
          <p:cNvPr id="1028" name="Picture 4" descr="http://i.iinfo.cz/images/561/ples-vlasy-plesat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3274625" cy="220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Přípravky s účinkem proti mužským pohlavním hormonům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059016" cy="49461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u="sng" dirty="0" smtClean="0">
                <a:solidFill>
                  <a:srgbClr val="00B0F0"/>
                </a:solidFill>
              </a:rPr>
              <a:t>MINOXIDIL</a:t>
            </a:r>
          </a:p>
          <a:p>
            <a:r>
              <a:rPr lang="cs-CZ" dirty="0" smtClean="0"/>
              <a:t>Původně: k léčení vysokého krevního tlaku</a:t>
            </a:r>
          </a:p>
          <a:p>
            <a:r>
              <a:rPr lang="cs-CZ" dirty="0" smtClean="0"/>
              <a:t>Byl zakázán v medicíně kvůli vedlejším účinkům</a:t>
            </a:r>
          </a:p>
          <a:p>
            <a:r>
              <a:rPr lang="cs-CZ" dirty="0" smtClean="0"/>
              <a:t>U pacientů se objevil nárůst vlasů a ochlupení na tvářích, čele…</a:t>
            </a:r>
          </a:p>
          <a:p>
            <a:r>
              <a:rPr lang="cs-CZ" dirty="0" smtClean="0"/>
              <a:t>Využili toho kosmetické firmy-vytvořili výrobek </a:t>
            </a:r>
            <a:r>
              <a:rPr lang="cs-CZ" dirty="0" err="1" smtClean="0"/>
              <a:t>Regaine</a:t>
            </a:r>
            <a:endParaRPr lang="cs-CZ" dirty="0" smtClean="0"/>
          </a:p>
          <a:p>
            <a:r>
              <a:rPr lang="cs-CZ" dirty="0" smtClean="0"/>
              <a:t>Terapeutický efekt je dočasný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Dochází k podráždění pokožky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00B0F0"/>
                </a:solidFill>
              </a:rPr>
              <a:t>PROPECIA</a:t>
            </a:r>
            <a:r>
              <a:rPr lang="cs-CZ" dirty="0" smtClean="0"/>
              <a:t> (má spoustu jiných názvů)</a:t>
            </a:r>
          </a:p>
          <a:p>
            <a:r>
              <a:rPr lang="cs-CZ" dirty="0" smtClean="0"/>
              <a:t>Dříve pod názvem </a:t>
            </a:r>
            <a:r>
              <a:rPr lang="cs-CZ" dirty="0" err="1" smtClean="0"/>
              <a:t>Finasterid</a:t>
            </a:r>
            <a:r>
              <a:rPr lang="cs-CZ" dirty="0" smtClean="0"/>
              <a:t> při onemocnění prostaty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Vedlejším účinkem nárůst vlasů, impotence, gynekomastie</a:t>
            </a:r>
          </a:p>
          <a:p>
            <a:r>
              <a:rPr lang="cs-CZ" dirty="0" smtClean="0"/>
              <a:t>Výzkumy: 65% mužů ztráta libida, 60% zmenšení objemu ejakulátu. 67% poruchy erekce</a:t>
            </a:r>
          </a:p>
          <a:p>
            <a:endParaRPr lang="cs-CZ" dirty="0" smtClean="0"/>
          </a:p>
        </p:txBody>
      </p:sp>
      <p:pic>
        <p:nvPicPr>
          <p:cNvPr id="24578" name="Picture 2" descr="http://www.expresschemist.co.uk/pics/products/1786/0/regaine-tr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736304" cy="194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www.tristatemeds.com/upload/Propec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4852967"/>
            <a:ext cx="3312368" cy="200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5760640" cy="6120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u="sng" dirty="0" smtClean="0">
                <a:solidFill>
                  <a:srgbClr val="00B0F0"/>
                </a:solidFill>
              </a:rPr>
              <a:t>KOFEIN</a:t>
            </a:r>
          </a:p>
          <a:p>
            <a:r>
              <a:rPr lang="cs-CZ" dirty="0" smtClean="0"/>
              <a:t>Kofein se ukládá ve vlasech</a:t>
            </a:r>
          </a:p>
          <a:p>
            <a:r>
              <a:rPr lang="cs-CZ" dirty="0" smtClean="0"/>
              <a:t>Výzkum: kofein stimuluje růst vlasových folikulů, protože brání působení testosteronu</a:t>
            </a:r>
          </a:p>
          <a:p>
            <a:r>
              <a:rPr lang="cs-CZ" dirty="0" smtClean="0"/>
              <a:t>Šampony s kofeinem: v 1 dávce- 60- 80 šálků kávy</a:t>
            </a:r>
          </a:p>
          <a:p>
            <a:r>
              <a:rPr lang="cs-CZ" dirty="0" smtClean="0"/>
              <a:t>Spekuluje se o kastračních účincích u mladých mužů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00B0F0"/>
                </a:solidFill>
              </a:rPr>
              <a:t>CHRONOSTIM A ANASTIM RHT-16</a:t>
            </a:r>
          </a:p>
          <a:p>
            <a:r>
              <a:rPr lang="cs-CZ" dirty="0" smtClean="0"/>
              <a:t>Údajně obsahují látku, která stimuluje </a:t>
            </a:r>
            <a:r>
              <a:rPr lang="cs-CZ" dirty="0" err="1" smtClean="0"/>
              <a:t>tvotbu</a:t>
            </a:r>
            <a:r>
              <a:rPr lang="cs-CZ" dirty="0" smtClean="0"/>
              <a:t> tzv. faktoru VEGF (faktor, který podporuje tvorbu nových kapilár)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Nebezpečí-</a:t>
            </a:r>
            <a:r>
              <a:rPr lang="cs-CZ" dirty="0" smtClean="0"/>
              <a:t> zvětšení počtu kapilár v jiné části těla, například v zárodku nádoru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Existují i jiná řešení- </a:t>
            </a:r>
            <a:r>
              <a:rPr lang="cs-CZ" dirty="0" smtClean="0"/>
              <a:t>transplantace vlasů, u žen hormonální antikoncepce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3554" name="Picture 2" descr="http://www.ventobohemia.cz/104604-1493-large/schauma-sampon-aktivni-s-kofein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transplantace-vlasu.cz/wp-content/upload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6988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RTĚNKY – jedovatý polibek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V USA zjistili rozsáhlým průzkumem, že 61%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    rtěnek </a:t>
            </a:r>
            <a:r>
              <a:rPr lang="cs-CZ" dirty="0"/>
              <a:t>obsahuje stopy olova</a:t>
            </a:r>
          </a:p>
          <a:p>
            <a:pPr lvl="0"/>
            <a:r>
              <a:rPr lang="cs-CZ" dirty="0"/>
              <a:t>Na internetu lze nalézt seznam rtěnek, které olovo obsahuji (celá 1/3 obsahuje olova více, než povolují americké normy, jedná se o rtěnky velmi luxusní) obsah byl i 12x vyšší než je bezpečné</a:t>
            </a:r>
          </a:p>
          <a:p>
            <a:pPr lvl="0"/>
            <a:r>
              <a:rPr lang="cs-CZ" dirty="0"/>
              <a:t>Olovo je nebezpečné tím, že se v těle hromadí</a:t>
            </a:r>
          </a:p>
          <a:p>
            <a:pPr lvl="0"/>
            <a:r>
              <a:rPr lang="cs-CZ" dirty="0"/>
              <a:t>Citlivé jsou k němu těhotné ženy, vyvíjející se plody a malé děti</a:t>
            </a:r>
          </a:p>
          <a:p>
            <a:pPr lvl="0"/>
            <a:r>
              <a:rPr lang="cs-CZ" dirty="0"/>
              <a:t>Nebezpečný neurotoxin, </a:t>
            </a:r>
            <a:r>
              <a:rPr lang="cs-CZ" dirty="0" err="1"/>
              <a:t>kt</a:t>
            </a:r>
            <a:r>
              <a:rPr lang="cs-CZ" dirty="0"/>
              <a:t>. způsobuje poruchy ve vývoji NS a chování</a:t>
            </a:r>
          </a:p>
          <a:p>
            <a:endParaRPr lang="cs-CZ" dirty="0"/>
          </a:p>
        </p:txBody>
      </p:sp>
      <p:pic>
        <p:nvPicPr>
          <p:cNvPr id="4098" name="Picture 2" descr="http://nd05.jxs.cz/606/645/68943b19df_83622168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48194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9720"/>
          </a:xfrm>
        </p:spPr>
        <p:txBody>
          <a:bodyPr/>
          <a:lstStyle/>
          <a:p>
            <a:r>
              <a:rPr lang="cs-CZ" dirty="0"/>
              <a:t>I přes mnohá varování ženy stejně nepřestanou používat kosmetické přípravky. Na naší pleti, vlasech a obličeji se odráží především náš zdravotní a duševní stav.</a:t>
            </a:r>
          </a:p>
        </p:txBody>
      </p:sp>
      <p:pic>
        <p:nvPicPr>
          <p:cNvPr id="3074" name="Picture 2" descr="http://nd03.jxs.cz/324/399/dd6bb20322_87918682_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816">
            <a:off x="4935419" y="3019438"/>
            <a:ext cx="3959604" cy="28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smeticketrendy.cz/wp-content/uploads/2012/04/rt%C4%9B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20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ujzubar.cz/image.php?idx=6835&amp;mw=300&amp;m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88" y="4725144"/>
            <a:ext cx="2244912" cy="22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RTUŤ ZE ZUBNÍHO </a:t>
            </a:r>
            <a:r>
              <a:rPr lang="cs-CZ" dirty="0" smtClean="0"/>
              <a:t>AMALGAMU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370040"/>
          </a:xfrm>
        </p:spPr>
        <p:txBody>
          <a:bodyPr/>
          <a:lstStyle/>
          <a:p>
            <a:pPr lvl="0"/>
            <a:r>
              <a:rPr lang="cs-CZ" dirty="0"/>
              <a:t>Zubní amalgam se používá jako levný a dostupný materiál k výplním zubů od roku 1820</a:t>
            </a:r>
          </a:p>
          <a:p>
            <a:pPr lvl="0"/>
            <a:r>
              <a:rPr lang="cs-CZ" dirty="0"/>
              <a:t>Obsahuje přibližně 50% rtuti + stříbro + měď (rtuť je samozřejmě neurotická a poškozuje zdraví člověka)</a:t>
            </a:r>
          </a:p>
          <a:p>
            <a:pPr lvl="0"/>
            <a:r>
              <a:rPr lang="cs-CZ" dirty="0"/>
              <a:t>Rtuť se v těle hromadí, je však toxická v jakémkoliv množství</a:t>
            </a:r>
          </a:p>
          <a:p>
            <a:r>
              <a:rPr lang="cs-CZ" dirty="0"/>
              <a:t>V ČR se odstraňování starých </a:t>
            </a:r>
            <a:r>
              <a:rPr lang="cs-CZ" dirty="0" err="1"/>
              <a:t>amalganových</a:t>
            </a:r>
            <a:r>
              <a:rPr lang="cs-CZ" dirty="0"/>
              <a:t> výplní podle Státního zdravotního ústavu nedoporučuje, protože dochází k uvolnění rtuti ve formě velmi jemného aerosolu, což vede ke zvýšení hladiny rtuti v krvi. </a:t>
            </a:r>
          </a:p>
        </p:txBody>
      </p:sp>
    </p:spTree>
    <p:extLst>
      <p:ext uri="{BB962C8B-B14F-4D97-AF65-F5344CB8AC3E}">
        <p14:creationId xmlns:p14="http://schemas.microsoft.com/office/powerpoint/2010/main" val="38453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BOTULOTOXIN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Botulotoxin je neurotoxin produkovaný bakterií Clostridium </a:t>
            </a:r>
            <a:r>
              <a:rPr lang="cs-CZ" dirty="0" err="1"/>
              <a:t>botulinum</a:t>
            </a:r>
            <a:endParaRPr lang="cs-CZ" dirty="0"/>
          </a:p>
          <a:p>
            <a:pPr lvl="0"/>
            <a:r>
              <a:rPr lang="cs-CZ" dirty="0"/>
              <a:t>Celkem 7 imunologicky odlišných forem botulotoxinu (pro člověka nebezpečné A, B a E; pro zvířata C a D)</a:t>
            </a:r>
          </a:p>
          <a:p>
            <a:pPr lvl="0"/>
            <a:r>
              <a:rPr lang="cs-CZ" dirty="0"/>
              <a:t>U lidí vyvolává nebezpečné otravy doprovázené bolestmi hlavy, závratěmi, celkovou slabostí a ochablostí a řadou neurologických poruch</a:t>
            </a:r>
          </a:p>
          <a:p>
            <a:pPr lvl="0"/>
            <a:r>
              <a:rPr lang="cs-CZ" dirty="0"/>
              <a:t>Otrava probíhá bez teplot, sliznice jsou nápadně suché a ke smrti dochází v důsledku paralýzy dýchacího svalstva a srdečního svalu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8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0180" y="116632"/>
            <a:ext cx="8229600" cy="3433936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400" dirty="0" smtClean="0"/>
              <a:t>Využití: 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cs-CZ" sz="2100" dirty="0" smtClean="0"/>
              <a:t>Dnes </a:t>
            </a:r>
            <a:r>
              <a:rPr lang="cs-CZ" sz="2100" dirty="0"/>
              <a:t>uplatnění zejména při odstraňování hlubokých vrásek v obličeji (botulotoxin A, </a:t>
            </a:r>
            <a:r>
              <a:rPr lang="cs-CZ" sz="2100" dirty="0" err="1"/>
              <a:t>kt</a:t>
            </a:r>
            <a:r>
              <a:rPr lang="cs-CZ" sz="2100" dirty="0"/>
              <a:t>. se aplikuje injekčně do svalů)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cs-CZ" sz="2400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400" dirty="0" smtClean="0"/>
              <a:t>Zneužití: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cs-CZ" sz="2100" dirty="0"/>
              <a:t>Biologická válka nebo bioteroristický útok (v podobě aerosolu nebo v potravě</a:t>
            </a:r>
            <a:r>
              <a:rPr lang="cs-CZ" sz="2100" dirty="0" smtClean="0"/>
              <a:t>)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cs-CZ" sz="2100" dirty="0"/>
              <a:t>Japonsko, sekta </a:t>
            </a:r>
            <a:r>
              <a:rPr lang="cs-CZ" sz="2100" dirty="0" err="1"/>
              <a:t>Óm</a:t>
            </a:r>
            <a:r>
              <a:rPr lang="cs-CZ" sz="2100" dirty="0"/>
              <a:t> </a:t>
            </a:r>
            <a:r>
              <a:rPr lang="cs-CZ" sz="2100" dirty="0" err="1"/>
              <a:t>Šinrikjó</a:t>
            </a:r>
            <a:r>
              <a:rPr lang="cs-CZ" sz="2100" dirty="0"/>
              <a:t>, teroristické útoky pomocí sarinu – neúspěšné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cs-CZ" sz="2100" dirty="0"/>
          </a:p>
        </p:txBody>
      </p:sp>
      <p:pic>
        <p:nvPicPr>
          <p:cNvPr id="6146" name="Picture 2" descr="http://www.litnea.cz/img/fotky/oblice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689078" cy="25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PODPRSENKA – jak může ovlivnit zdraví ženy?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Špatně zvolená podprsenka je překážkou volného oběhu </a:t>
            </a:r>
            <a:r>
              <a:rPr lang="cs-CZ" dirty="0" smtClean="0"/>
              <a:t>lymfy</a:t>
            </a:r>
          </a:p>
          <a:p>
            <a:r>
              <a:rPr lang="cs-CZ" dirty="0"/>
              <a:t>Každodenní zaškrcování lymfatických cév vede k omezenému vylučování toxinů, </a:t>
            </a:r>
            <a:r>
              <a:rPr lang="cs-CZ" dirty="0" err="1"/>
              <a:t>kt</a:t>
            </a:r>
            <a:r>
              <a:rPr lang="cs-CZ" dirty="0"/>
              <a:t>. se pravidelně vystavujeme</a:t>
            </a:r>
          </a:p>
          <a:p>
            <a:pPr lvl="0"/>
            <a:r>
              <a:rPr lang="cs-CZ" dirty="0"/>
              <a:t>Může vyvolávat vznik různých cyst a zatvrdlin, opakované </a:t>
            </a:r>
            <a:r>
              <a:rPr lang="cs-CZ" dirty="0" smtClean="0"/>
              <a:t>záněty nebo ucpané </a:t>
            </a:r>
            <a:r>
              <a:rPr lang="cs-CZ" dirty="0"/>
              <a:t>mléčné kanálky </a:t>
            </a:r>
            <a:endParaRPr lang="cs-CZ" dirty="0" smtClean="0"/>
          </a:p>
          <a:p>
            <a:r>
              <a:rPr lang="cs-CZ" dirty="0"/>
              <a:t>Dráty v podprsence přitahují  elektromagnetické záření (možnost zvýšení rizika pro vývoj rakoviny prsu)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80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nám může škodit kosmetika?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Naše pleť zrcadlí celkový stav organismu, fungování ledvin, jater i znečištění střev, nedostatek spánku, rozčilování se, krčení čela a nosu, mhouření očí, úsměvy</a:t>
            </a:r>
          </a:p>
          <a:p>
            <a:r>
              <a:rPr lang="cs-CZ" dirty="0" smtClean="0"/>
              <a:t>Je spolehlivě prokázané, že 60% toho, co aplikujeme na svoji kůži se vstřebává do těla</a:t>
            </a:r>
          </a:p>
          <a:p>
            <a:r>
              <a:rPr lang="cs-CZ" dirty="0" smtClean="0"/>
              <a:t>Proto je důležité pití dostatečného množství čisté vody, </a:t>
            </a:r>
            <a:r>
              <a:rPr lang="cs-CZ" dirty="0" err="1" smtClean="0"/>
              <a:t>kt</a:t>
            </a:r>
            <a:r>
              <a:rPr lang="cs-CZ" dirty="0" smtClean="0"/>
              <a:t>. pomáhá vyplavovat a odstraňovat vstřebané toxiny z kosmetických produktů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6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Strunecká</a:t>
            </a:r>
            <a:r>
              <a:rPr lang="cs-CZ" sz="2000" dirty="0" smtClean="0"/>
              <a:t> A., Patočka J., </a:t>
            </a:r>
            <a:r>
              <a:rPr lang="cs-CZ" sz="2000" dirty="0" err="1" smtClean="0"/>
              <a:t>Dobá</a:t>
            </a:r>
            <a:r>
              <a:rPr lang="cs-CZ" sz="2000" dirty="0" smtClean="0"/>
              <a:t> jedová. Praha: Triton, 2011 </a:t>
            </a:r>
          </a:p>
          <a:p>
            <a:pPr>
              <a:buNone/>
            </a:pPr>
            <a:r>
              <a:rPr lang="cs-CZ" sz="2000" dirty="0" smtClean="0"/>
              <a:t>s.295. ISBN 978-80-7387-469-8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u="sng" dirty="0" smtClean="0"/>
              <a:t>Internetové zdroje: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prozeny.cz</a:t>
            </a:r>
            <a:r>
              <a:rPr lang="cs-CZ" sz="2000" dirty="0" smtClean="0"/>
              <a:t>/</a:t>
            </a:r>
            <a:r>
              <a:rPr lang="cs-CZ" sz="2000" dirty="0" err="1" smtClean="0"/>
              <a:t>magazin</a:t>
            </a:r>
            <a:r>
              <a:rPr lang="cs-CZ" sz="2000" dirty="0" smtClean="0"/>
              <a:t>/</a:t>
            </a:r>
            <a:r>
              <a:rPr lang="cs-CZ" sz="2000" dirty="0" err="1" smtClean="0"/>
              <a:t>zdravi</a:t>
            </a:r>
            <a:r>
              <a:rPr lang="cs-CZ" sz="2000" dirty="0" smtClean="0"/>
              <a:t>-a-</a:t>
            </a:r>
            <a:r>
              <a:rPr lang="cs-CZ" sz="2000" dirty="0" err="1" smtClean="0"/>
              <a:t>zivotni</a:t>
            </a:r>
            <a:r>
              <a:rPr lang="cs-CZ" sz="2000" dirty="0" smtClean="0"/>
              <a:t>-styl/</a:t>
            </a:r>
            <a:r>
              <a:rPr lang="cs-CZ" sz="2000" dirty="0" err="1" smtClean="0"/>
              <a:t>nase</a:t>
            </a:r>
            <a:r>
              <a:rPr lang="cs-CZ" sz="2000" dirty="0" smtClean="0"/>
              <a:t>-</a:t>
            </a:r>
            <a:r>
              <a:rPr lang="cs-CZ" sz="2000" dirty="0" err="1" smtClean="0"/>
              <a:t>zdravi</a:t>
            </a:r>
            <a:r>
              <a:rPr lang="cs-CZ" sz="2000" dirty="0" smtClean="0"/>
              <a:t>/27409-</a:t>
            </a:r>
            <a:r>
              <a:rPr lang="cs-CZ" sz="2000" dirty="0" err="1" smtClean="0"/>
              <a:t>zkraslujici</a:t>
            </a:r>
            <a:r>
              <a:rPr lang="cs-CZ" sz="2000" dirty="0" smtClean="0"/>
              <a:t>-kosmetika-je-plna-jedu-tyhle-</a:t>
            </a:r>
            <a:r>
              <a:rPr lang="cs-CZ" sz="2000" dirty="0" err="1" smtClean="0"/>
              <a:t>skodi</a:t>
            </a:r>
            <a:r>
              <a:rPr lang="cs-CZ" sz="2000" dirty="0" smtClean="0"/>
              <a:t>-</a:t>
            </a:r>
            <a:r>
              <a:rPr lang="cs-CZ" sz="2000" dirty="0" err="1" smtClean="0"/>
              <a:t>nejvic</a:t>
            </a:r>
            <a:endParaRPr lang="cs-CZ" sz="2000" dirty="0" smtClean="0"/>
          </a:p>
          <a:p>
            <a:r>
              <a:rPr lang="cs-CZ" sz="2000" dirty="0" smtClean="0"/>
              <a:t>http://www.greenwave.cz/proc_bio_kosmetika/pravda_o_ingrediencich/chemicke_latky_v_kosmetice</a:t>
            </a:r>
          </a:p>
          <a:p>
            <a:r>
              <a:rPr lang="cs-CZ" sz="2000" dirty="0" smtClean="0"/>
              <a:t>http://www.mojemedunka.cz/clanek.aspx/medunka-informuje/clanek/jak-nam-skodi-hlinik</a:t>
            </a:r>
          </a:p>
          <a:p>
            <a:r>
              <a:rPr lang="cs-CZ" sz="2000" dirty="0"/>
              <a:t>http://cs.wikipedia.org/wiki/Botulotoxin</a:t>
            </a:r>
            <a:endParaRPr lang="cs-CZ" sz="2000" dirty="0" smtClean="0"/>
          </a:p>
          <a:p>
            <a:r>
              <a:rPr lang="cs-CZ" sz="2000" dirty="0"/>
              <a:t>http://www.phoenixcasopis.cz/2012/98-cislo-6-cerven-2012/1603-co-nam-skodi-na-kuzi-i-pod-kuzi-kosmetika-a-opalovaci-pripravky.html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Látky obsažené v kosmetických prostředcích, </a:t>
            </a:r>
            <a:r>
              <a:rPr lang="cs-CZ" dirty="0" err="1" smtClean="0"/>
              <a:t>kt</a:t>
            </a:r>
            <a:r>
              <a:rPr lang="cs-CZ" dirty="0" smtClean="0"/>
              <a:t>. mohou ohrožovat zdraví:</a:t>
            </a:r>
            <a:endParaRPr lang="cs-CZ" dirty="0"/>
          </a:p>
        </p:txBody>
      </p:sp>
      <p:pic>
        <p:nvPicPr>
          <p:cNvPr id="1025" name="Picture 1" descr="C:\Users\Admin\Desktop\škodlivé látky v kosme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196752"/>
            <a:ext cx="60864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1560" y="6381328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 kosmetické produkty platí povinnost uvádět jejich složení ve formě mezinárodního názvosloví INCI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770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HLINÍK v deodorantech a opalovacích krémech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491064" cy="49377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Značné množství vstupuje přes kůži z různých kosmetických produktů a může tak zvyšovat </a:t>
            </a:r>
            <a:r>
              <a:rPr lang="cs-CZ" u="sng" dirty="0" smtClean="0"/>
              <a:t>vznik nádorových onemocnění kůže a rakoviny prsu</a:t>
            </a:r>
          </a:p>
          <a:p>
            <a:r>
              <a:rPr lang="cs-CZ" dirty="0" smtClean="0"/>
              <a:t>Hliník najdeme v krémech, deodorantech, vlhkých ubrouscích, tamponech…</a:t>
            </a:r>
          </a:p>
          <a:p>
            <a:r>
              <a:rPr lang="cs-CZ" dirty="0" smtClean="0"/>
              <a:t>Hliník se tam vyskytuje v různých chemických sloučeninách, ale vždy je aktivní formou trojmocný hliníkový kationt Al3+</a:t>
            </a:r>
          </a:p>
          <a:p>
            <a:r>
              <a:rPr lang="cs-CZ" dirty="0" smtClean="0"/>
              <a:t>Nebezpečí příjmu hliníku z kosmetických prostředků je podceňováno, znamenalo by to zhroucení kosmetické a farmaceutické výroby</a:t>
            </a:r>
            <a:endParaRPr lang="cs-CZ" dirty="0"/>
          </a:p>
        </p:txBody>
      </p:sp>
      <p:pic>
        <p:nvPicPr>
          <p:cNvPr id="17410" name="Picture 2" descr="http://www.airsoftovapyrotechnika.estranky.cz/img/picture/108/Aluminium-pyrotechnics-pow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780928"/>
            <a:ext cx="1944216" cy="201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Hliník v opalovacích krémech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3505944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Hliník byl nalezen ve všech opalovacích krémech a emulzích v běžném prodeji</a:t>
            </a:r>
          </a:p>
          <a:p>
            <a:r>
              <a:rPr lang="cs-CZ" sz="2400" dirty="0" smtClean="0"/>
              <a:t>Mnozí výrobci sloučeninu hliníku neuváděli v povinném seznamu složení</a:t>
            </a:r>
          </a:p>
          <a:p>
            <a:r>
              <a:rPr lang="cs-CZ" sz="2400" dirty="0" smtClean="0"/>
              <a:t>Některé produkty </a:t>
            </a:r>
            <a:r>
              <a:rPr lang="cs-CZ" sz="2400" dirty="0" smtClean="0"/>
              <a:t>obsahovaly </a:t>
            </a:r>
            <a:r>
              <a:rPr lang="cs-CZ" sz="2400" dirty="0" smtClean="0"/>
              <a:t>více než 166 mg v dávce podle WHO doporučenou na jednu aplikaci- v průběhu jednoho dne na slunci bychom na tělo nanesli 1 gram hliníku</a:t>
            </a:r>
          </a:p>
          <a:p>
            <a:r>
              <a:rPr lang="cs-CZ" sz="2400" dirty="0" smtClean="0"/>
              <a:t>Hliník v opalovacích krémech vyvolává vznik </a:t>
            </a:r>
            <a:r>
              <a:rPr lang="cs-CZ" sz="2400" dirty="0" smtClean="0">
                <a:solidFill>
                  <a:srgbClr val="00B0F0"/>
                </a:solidFill>
              </a:rPr>
              <a:t>volných kyslíkových radikálů</a:t>
            </a:r>
            <a:r>
              <a:rPr lang="cs-CZ" sz="2400" dirty="0" smtClean="0"/>
              <a:t>- přesně to, před čím by nás měly krémy chránit</a:t>
            </a:r>
            <a:endParaRPr lang="cs-CZ" sz="2400" dirty="0"/>
          </a:p>
        </p:txBody>
      </p:sp>
      <p:pic>
        <p:nvPicPr>
          <p:cNvPr id="4098" name="Picture 2" descr="http://www.topzine.cz/wp-content/uploads/2010/08/opalovaci-kr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09120"/>
            <a:ext cx="3744416" cy="21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ww.avon-parfemy.cz/files/news/data/26/Image/Be%20Bronze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81128"/>
            <a:ext cx="2379732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Nebezpečí deodorantů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6696744" cy="396044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Významné aktivní složky antiperspirantů a deodorantů jsou </a:t>
            </a:r>
            <a:r>
              <a:rPr lang="cs-CZ" dirty="0" smtClean="0">
                <a:solidFill>
                  <a:srgbClr val="00B0F0"/>
                </a:solidFill>
              </a:rPr>
              <a:t>soli hliníku</a:t>
            </a:r>
          </a:p>
          <a:p>
            <a:r>
              <a:rPr lang="cs-CZ" dirty="0" smtClean="0"/>
              <a:t>Tělové vody, pleťová mléka, zpevňující krémy, opalovací krémy…</a:t>
            </a:r>
          </a:p>
          <a:p>
            <a:r>
              <a:rPr lang="cs-CZ" dirty="0" smtClean="0"/>
              <a:t>Tyto produkty obsahují škodlivé látky: </a:t>
            </a:r>
            <a:r>
              <a:rPr lang="cs-CZ" dirty="0" err="1" smtClean="0">
                <a:solidFill>
                  <a:srgbClr val="00B0F0"/>
                </a:solidFill>
              </a:rPr>
              <a:t>parabeny</a:t>
            </a:r>
            <a:r>
              <a:rPr lang="cs-CZ" dirty="0" smtClean="0">
                <a:solidFill>
                  <a:srgbClr val="00B0F0"/>
                </a:solidFill>
              </a:rPr>
              <a:t>, </a:t>
            </a:r>
            <a:r>
              <a:rPr lang="cs-CZ" dirty="0" err="1" smtClean="0">
                <a:solidFill>
                  <a:srgbClr val="00B0F0"/>
                </a:solidFill>
              </a:rPr>
              <a:t>ftaláty</a:t>
            </a:r>
            <a:r>
              <a:rPr lang="cs-CZ" dirty="0" smtClean="0"/>
              <a:t>, chemikálie s estrogenní aktivitou</a:t>
            </a:r>
          </a:p>
          <a:p>
            <a:r>
              <a:rPr lang="cs-CZ" dirty="0" smtClean="0"/>
              <a:t>Tyto látky se absorbují do kůže</a:t>
            </a:r>
          </a:p>
          <a:p>
            <a:r>
              <a:rPr lang="cs-CZ" u="sng" dirty="0" smtClean="0"/>
              <a:t>Riziko</a:t>
            </a:r>
            <a:r>
              <a:rPr lang="cs-CZ" dirty="0" smtClean="0"/>
              <a:t>: látky neprojdou přes různé ochranné mechanismy</a:t>
            </a:r>
            <a:endParaRPr lang="cs-CZ" dirty="0"/>
          </a:p>
        </p:txBody>
      </p:sp>
      <p:pic>
        <p:nvPicPr>
          <p:cNvPr id="8" name="Picture 4" descr="http://thegloss.com/files/2008/03/block-white-deodorant-pow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933056"/>
            <a:ext cx="2088232" cy="211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Antiperspiranty a deodoranty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347048" cy="5090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900" b="1" u="sng" dirty="0" smtClean="0">
                <a:solidFill>
                  <a:srgbClr val="00B0F0"/>
                </a:solidFill>
              </a:rPr>
              <a:t>ANTIPERSPIRANTY</a:t>
            </a:r>
            <a:endParaRPr lang="cs-CZ" b="1" u="sng" dirty="0" smtClean="0">
              <a:solidFill>
                <a:srgbClr val="00B0F0"/>
              </a:solidFill>
            </a:endParaRPr>
          </a:p>
          <a:p>
            <a:r>
              <a:rPr lang="cs-CZ" u="sng" dirty="0" smtClean="0"/>
              <a:t>Princip</a:t>
            </a:r>
            <a:r>
              <a:rPr lang="cs-CZ" dirty="0" smtClean="0"/>
              <a:t>: zalepují póry v podpaží a proto se nepotíme (mimo jiné i díky hliníku)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Nenanášet do podpaží antiperspiranty těsně po holení</a:t>
            </a:r>
            <a:r>
              <a:rPr lang="cs-CZ" dirty="0" smtClean="0"/>
              <a:t>! Snáze by pronikaly do lymfatické tkáně a mohly by se stát se příčinou zhoubných nádorů</a:t>
            </a:r>
          </a:p>
          <a:p>
            <a:endParaRPr lang="cs-CZ" u="sng" dirty="0" smtClean="0"/>
          </a:p>
          <a:p>
            <a:pPr>
              <a:buNone/>
            </a:pPr>
            <a:r>
              <a:rPr lang="cs-CZ" sz="2900" b="1" u="sng" dirty="0" smtClean="0">
                <a:solidFill>
                  <a:srgbClr val="00B0F0"/>
                </a:solidFill>
              </a:rPr>
              <a:t>DEODORANTY</a:t>
            </a:r>
          </a:p>
          <a:p>
            <a:r>
              <a:rPr lang="cs-CZ" u="sng" dirty="0" smtClean="0"/>
              <a:t>Princip</a:t>
            </a:r>
            <a:r>
              <a:rPr lang="cs-CZ" dirty="0" smtClean="0"/>
              <a:t>: neblokují pocení, ale pouze neutralizují pach a likvidují bakterie</a:t>
            </a:r>
          </a:p>
          <a:p>
            <a:r>
              <a:rPr lang="cs-CZ" dirty="0" smtClean="0"/>
              <a:t>Obsahují nebezpečnou látku </a:t>
            </a:r>
            <a:r>
              <a:rPr lang="cs-CZ" dirty="0" err="1" smtClean="0">
                <a:solidFill>
                  <a:srgbClr val="00B0F0"/>
                </a:solidFill>
              </a:rPr>
              <a:t>paraben</a:t>
            </a:r>
            <a:r>
              <a:rPr lang="cs-CZ" dirty="0" smtClean="0"/>
              <a:t>, která urychluje zhoubné bujení</a:t>
            </a:r>
          </a:p>
          <a:p>
            <a:r>
              <a:rPr lang="cs-CZ" dirty="0" smtClean="0"/>
              <a:t>Značný počet případů rakoviny prsu začíná u žen v horním kvadrantu prsu- tam, kde se aplikuje podpažní kosmetika, tkáň nádoru rakoviny prsu skutečně obsahuje stopy </a:t>
            </a:r>
            <a:r>
              <a:rPr lang="cs-CZ" dirty="0" err="1" smtClean="0"/>
              <a:t>parabenů</a:t>
            </a:r>
            <a:endParaRPr lang="cs-CZ" dirty="0" smtClean="0"/>
          </a:p>
          <a:p>
            <a:r>
              <a:rPr lang="cs-CZ" u="sng" dirty="0" smtClean="0"/>
              <a:t>Prevence:</a:t>
            </a:r>
            <a:r>
              <a:rPr lang="cs-CZ" dirty="0" smtClean="0"/>
              <a:t> kupovat přípravky bez </a:t>
            </a:r>
            <a:r>
              <a:rPr lang="cs-CZ" dirty="0" err="1" smtClean="0"/>
              <a:t>parabenů</a:t>
            </a:r>
            <a:endParaRPr lang="cs-CZ" dirty="0" smtClean="0"/>
          </a:p>
          <a:p>
            <a:r>
              <a:rPr lang="cs-CZ" dirty="0" smtClean="0"/>
              <a:t>Podobné látky obsahují i depilační krémy a pěny na holení</a:t>
            </a:r>
          </a:p>
          <a:p>
            <a:endParaRPr lang="cs-CZ" dirty="0" smtClean="0"/>
          </a:p>
        </p:txBody>
      </p:sp>
      <p:pic>
        <p:nvPicPr>
          <p:cNvPr id="2050" name="Picture 2" descr="http://shymagazine.com/shy/wp-content/uploads/2011/02/secret-clinical-strength-antiperspirant-deodorant_7-great-antiperspirants-for-w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1957908" cy="180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img.tesco.com/Groceries/pi/361%5C3600540901361%5CIDShot_225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img2.shoptoit.ca/images/detail/97482000/97482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Xylenové pižmo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cs-CZ" sz="2200" dirty="0" smtClean="0"/>
              <a:t>Syntetické pižmo, které se ukládá v organismu a je obtížné se ho zbavit</a:t>
            </a:r>
          </a:p>
          <a:p>
            <a:pPr fontAlgn="base"/>
            <a:r>
              <a:rPr lang="cs-CZ" sz="2200" dirty="0" smtClean="0"/>
              <a:t>Může negativně ovlivňovat reprodukci</a:t>
            </a:r>
          </a:p>
          <a:p>
            <a:pPr fontAlgn="base"/>
            <a:r>
              <a:rPr lang="cs-CZ" sz="2200" dirty="0" smtClean="0"/>
              <a:t>Používá se jako </a:t>
            </a:r>
            <a:r>
              <a:rPr lang="cs-CZ" sz="2200" dirty="0" smtClean="0">
                <a:solidFill>
                  <a:srgbClr val="00B0F0"/>
                </a:solidFill>
              </a:rPr>
              <a:t>aromatická látka v kosmetice</a:t>
            </a:r>
            <a:r>
              <a:rPr lang="cs-CZ" sz="2200" dirty="0" smtClean="0"/>
              <a:t>, ale i v čistících prostředcích, textilních změkčovadlech a osvěžovačích vzduchu</a:t>
            </a:r>
            <a:endParaRPr lang="cs-CZ" dirty="0" smtClean="0"/>
          </a:p>
          <a:p>
            <a:pPr fontAlgn="base"/>
            <a:r>
              <a:rPr lang="cs-CZ" sz="2200" dirty="0" smtClean="0"/>
              <a:t>Byla získávána ze žláz kabara pižmového, dnes už se vyrábí synteticky</a:t>
            </a:r>
          </a:p>
        </p:txBody>
      </p:sp>
      <p:pic>
        <p:nvPicPr>
          <p:cNvPr id="19458" name="Picture 2" descr="http://upload.wikimedia.org/wikipedia/commons/thumb/8/8d/Moschustier.jpg/220px-Moschust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645025"/>
            <a:ext cx="2520280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upload.wikimedia.org/wikipedia/commons/thumb/4/4a/GHS-pictogram-explos.svg/75px-GHS-pictogram-explo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AHA kyseliny v péči o pleť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491064" cy="49377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Obsaženy v mnoha kosmetických přípravcích </a:t>
            </a:r>
          </a:p>
          <a:p>
            <a:r>
              <a:rPr lang="cs-CZ" dirty="0" smtClean="0"/>
              <a:t>Organické alfa-</a:t>
            </a:r>
            <a:r>
              <a:rPr lang="cs-CZ" dirty="0" err="1" smtClean="0"/>
              <a:t>hydroxikyseliny</a:t>
            </a:r>
            <a:r>
              <a:rPr lang="cs-CZ" dirty="0" smtClean="0"/>
              <a:t>- například </a:t>
            </a:r>
            <a:r>
              <a:rPr lang="cs-CZ" dirty="0" smtClean="0">
                <a:solidFill>
                  <a:srgbClr val="00B0F0"/>
                </a:solidFill>
              </a:rPr>
              <a:t>kyselina mléčná, jablečná, citronová, vinná</a:t>
            </a:r>
          </a:p>
          <a:p>
            <a:r>
              <a:rPr lang="cs-CZ" dirty="0" smtClean="0"/>
              <a:t>Vyskytují se v různých plodech, ovocných a zeleninových šťávách, pivě, víně</a:t>
            </a:r>
          </a:p>
          <a:p>
            <a:r>
              <a:rPr lang="cs-CZ" dirty="0" smtClean="0"/>
              <a:t>Vznikají v lidském těle při oxidaci živin a transformace energie</a:t>
            </a:r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Jak působí AHA kyseliny na pleť?</a:t>
            </a:r>
          </a:p>
          <a:p>
            <a:r>
              <a:rPr lang="cs-CZ" dirty="0" smtClean="0"/>
              <a:t>Jako peeling (snižují soudržnost buněk povrchové vrstvy pokožky a tím omezují tloušťku zrohovatělé vrstvy)</a:t>
            </a:r>
          </a:p>
          <a:p>
            <a:r>
              <a:rPr lang="cs-CZ" dirty="0" smtClean="0"/>
              <a:t>Mají hydratační efekt</a:t>
            </a:r>
          </a:p>
          <a:p>
            <a:r>
              <a:rPr lang="cs-CZ" dirty="0" smtClean="0"/>
              <a:t>Podporují tvorbu kolagenu- snižují tvorbu vrásek</a:t>
            </a:r>
            <a:endParaRPr lang="cs-CZ" dirty="0"/>
          </a:p>
        </p:txBody>
      </p:sp>
      <p:pic>
        <p:nvPicPr>
          <p:cNvPr id="20484" name="Picture 4" descr="http://img.avon.cz/ImgW.ashx?fd=f10&amp;cd=KT09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168" y="0"/>
            <a:ext cx="1916832" cy="191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2.bp.blogspot.com/-U7XTVUhGNHY/T_wpjW5iGjI/AAAAAAAAAVE/NZX5QWFeZ0g/s1600/164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988840"/>
            <a:ext cx="1369904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www.vareni.cz/include/ir/clanky/187/detail--292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3861048"/>
            <a:ext cx="2088232" cy="27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623</TotalTime>
  <Words>1045</Words>
  <Application>Microsoft Office PowerPoint</Application>
  <PresentationFormat>Předvádění na obrazovce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Původ</vt:lpstr>
      <vt:lpstr>Škodlivé látky v kosmetice  </vt:lpstr>
      <vt:lpstr>Jak nám může škodit kosmetika?</vt:lpstr>
      <vt:lpstr>Látky obsažené v kosmetických prostředcích, kt. mohou ohrožovat zdraví:</vt:lpstr>
      <vt:lpstr>HLINÍK v deodorantech a opalovacích krémech</vt:lpstr>
      <vt:lpstr>Hliník v opalovacích krémech</vt:lpstr>
      <vt:lpstr>Nebezpečí deodorantů</vt:lpstr>
      <vt:lpstr>Antiperspiranty a deodoranty</vt:lpstr>
      <vt:lpstr>Xylenové pižmo</vt:lpstr>
      <vt:lpstr>AHA kyseliny v péči o pleť</vt:lpstr>
      <vt:lpstr>Kdy a jak jsou AHA kyseliny prospěšné</vt:lpstr>
      <vt:lpstr>VLASY</vt:lpstr>
      <vt:lpstr>Přípravky s účinkem proti mužským pohlavním hormonům</vt:lpstr>
      <vt:lpstr>Prezentace aplikace PowerPoint</vt:lpstr>
      <vt:lpstr>RTĚNKY – jedovatý polibek</vt:lpstr>
      <vt:lpstr>Prezentace aplikace PowerPoint</vt:lpstr>
      <vt:lpstr>RTUŤ ZE ZUBNÍHO AMALGAMU</vt:lpstr>
      <vt:lpstr>BOTULOTOXIN</vt:lpstr>
      <vt:lpstr>Prezentace aplikace PowerPoint</vt:lpstr>
      <vt:lpstr>PODPRSENKA – jak může ovlivnit zdraví ženy?</vt:lpstr>
      <vt:lpstr>ZDROJE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Škodlivé látky v kosmetice</dc:title>
  <dc:creator>Michaela</dc:creator>
  <cp:lastModifiedBy>Admin</cp:lastModifiedBy>
  <cp:revision>14</cp:revision>
  <dcterms:created xsi:type="dcterms:W3CDTF">2012-10-24T08:36:04Z</dcterms:created>
  <dcterms:modified xsi:type="dcterms:W3CDTF">2012-12-10T08:32:24Z</dcterms:modified>
</cp:coreProperties>
</file>