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74" r:id="rId4"/>
    <p:sldId id="275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72" r:id="rId13"/>
    <p:sldId id="266" r:id="rId14"/>
    <p:sldId id="267" r:id="rId15"/>
    <p:sldId id="268" r:id="rId16"/>
    <p:sldId id="269" r:id="rId17"/>
    <p:sldId id="273" r:id="rId18"/>
    <p:sldId id="270" r:id="rId19"/>
    <p:sldId id="271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9B8594E-ECFC-4C84-B3F2-63E7A203971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E9A67D-AB15-4893-A0E5-6D3BE287C3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594E-ECFC-4C84-B3F2-63E7A203971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A67D-AB15-4893-A0E5-6D3BE287C3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594E-ECFC-4C84-B3F2-63E7A203971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A67D-AB15-4893-A0E5-6D3BE287C3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B8594E-ECFC-4C84-B3F2-63E7A203971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9A67D-AB15-4893-A0E5-6D3BE287C3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9B8594E-ECFC-4C84-B3F2-63E7A203971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E9A67D-AB15-4893-A0E5-6D3BE287C3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594E-ECFC-4C84-B3F2-63E7A203971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A67D-AB15-4893-A0E5-6D3BE287C3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594E-ECFC-4C84-B3F2-63E7A203971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A67D-AB15-4893-A0E5-6D3BE287C3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B8594E-ECFC-4C84-B3F2-63E7A203971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9A67D-AB15-4893-A0E5-6D3BE287C3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594E-ECFC-4C84-B3F2-63E7A203971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A67D-AB15-4893-A0E5-6D3BE287C3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B8594E-ECFC-4C84-B3F2-63E7A203971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9A67D-AB15-4893-A0E5-6D3BE287C3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B8594E-ECFC-4C84-B3F2-63E7A203971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9A67D-AB15-4893-A0E5-6D3BE287C3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9B8594E-ECFC-4C84-B3F2-63E7A203971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E9A67D-AB15-4893-A0E5-6D3BE287C37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med">
    <p:zoom dir="in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line-avon.cz/eshop/telova-kosmetika/opalovaci-a-samoopalovaci-mleka-a-kremy/46177-Hydratacni-krem-na-opalovani-pro-citlivou-pokozku-spf-50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line-avon.cz/eshop/telova-kosmetika/opalovaci-a-samoopalovaci-mleka-a-kremy/46730-Krem-na-opalovani-pro-citlivou-pokozku-spf-30-s-mineralnim-filtrem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line-avon.cz/eshop/telova-kosmetika/opalovaci-a-samoopalovaci-mleka-a-kremy/46789-Hydratacni-krem-na-opalovani-pro-citlivou-pokozku-spf-25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line-avon.cz/eshop/telova-kosmetika/opalovaci-a-samoopalovaci-mleka-a-kremy/46474-Hydratacni-olej-na-opalovani-spf-6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youtube.com/watch?v=u3r8872esUE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posukce.cz/plasticka-chirurgie/kozni-nadory/charakteristika-slunecniho-zareni.htm" TargetMode="External"/><Relationship Id="rId2" Type="http://schemas.openxmlformats.org/officeDocument/2006/relationships/hyperlink" Target="http://www.kof.zcu.cz/st/dp/hosnedl/html/slunecni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online-avon.cz/113-pece-o-telo/463-jak-na-bezpecne-opalovani.html" TargetMode="External"/><Relationship Id="rId5" Type="http://schemas.openxmlformats.org/officeDocument/2006/relationships/hyperlink" Target="http://www.studiovisage.info/bezpecne-opalovani.html" TargetMode="External"/><Relationship Id="rId4" Type="http://schemas.openxmlformats.org/officeDocument/2006/relationships/hyperlink" Target="http://www.luxura.cz/slunecni-zareni-d139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lune%C4%8Dn%C3%AD_energi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lune%C4%8Dn%C3%AD_energi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91680" y="548680"/>
            <a:ext cx="6766520" cy="1800200"/>
          </a:xfrm>
        </p:spPr>
        <p:txBody>
          <a:bodyPr>
            <a:normAutofit/>
          </a:bodyPr>
          <a:lstStyle/>
          <a:p>
            <a:r>
              <a:rPr lang="cs-CZ" sz="4400" dirty="0" smtClean="0"/>
              <a:t>Sluneční záření</a:t>
            </a:r>
            <a:br>
              <a:rPr lang="cs-CZ" sz="4400" dirty="0" smtClean="0"/>
            </a:br>
            <a:r>
              <a:rPr lang="cs-CZ" sz="4400" dirty="0" smtClean="0"/>
              <a:t>Bezpečné slunění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Kateřina </a:t>
            </a:r>
            <a:r>
              <a:rPr lang="cs-CZ" dirty="0" err="1" smtClean="0"/>
              <a:t>Jerglová</a:t>
            </a:r>
            <a:r>
              <a:rPr lang="cs-CZ" dirty="0" smtClean="0"/>
              <a:t> 392253</a:t>
            </a:r>
          </a:p>
          <a:p>
            <a:r>
              <a:rPr lang="cs-CZ" dirty="0" smtClean="0"/>
              <a:t>Lenka Baladová 391953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780928"/>
            <a:ext cx="3165326" cy="3222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600201"/>
            <a:ext cx="8229600" cy="5257799"/>
          </a:xfrm>
        </p:spPr>
        <p:txBody>
          <a:bodyPr>
            <a:normAutofit/>
          </a:bodyPr>
          <a:lstStyle/>
          <a:p>
            <a:r>
              <a:rPr lang="cs-CZ" dirty="0" smtClean="0"/>
              <a:t>Působení UVB se aktivují </a:t>
            </a:r>
            <a:r>
              <a:rPr lang="cs-CZ" dirty="0" err="1" smtClean="0"/>
              <a:t>melanocity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Hnědnutí vlivem UVA a kyslíku – nepřímá pigmentace</a:t>
            </a:r>
          </a:p>
          <a:p>
            <a:endParaRPr lang="cs-CZ" dirty="0" smtClean="0"/>
          </a:p>
          <a:p>
            <a:r>
              <a:rPr lang="cs-CZ" dirty="0" smtClean="0"/>
              <a:t>Pigmentace proběhla předem – přímá pigmentace</a:t>
            </a:r>
          </a:p>
          <a:p>
            <a:endParaRPr lang="cs-CZ" dirty="0"/>
          </a:p>
          <a:p>
            <a:r>
              <a:rPr lang="cs-CZ" dirty="0" smtClean="0"/>
              <a:t>Přírodní opalování a solárium – průběh stejných procesů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 opalování zdravé?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Pozitivní vliv na tvorbu vitamínu D</a:t>
            </a:r>
          </a:p>
          <a:p>
            <a:endParaRPr lang="cs-CZ" dirty="0" smtClean="0"/>
          </a:p>
          <a:p>
            <a:r>
              <a:rPr lang="cs-CZ" dirty="0" smtClean="0"/>
              <a:t>Rakovina kůže, předčasné stárnutí, spálení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Opalovat se postupně</a:t>
            </a:r>
          </a:p>
          <a:p>
            <a:endParaRPr lang="cs-CZ" dirty="0" smtClean="0"/>
          </a:p>
          <a:p>
            <a:r>
              <a:rPr lang="cs-CZ" dirty="0" smtClean="0"/>
              <a:t>Ochrana!!!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Opalovací krémy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/>
          </a:bodyPr>
          <a:lstStyle/>
          <a:p>
            <a:r>
              <a:rPr lang="cs-CZ" dirty="0" smtClean="0"/>
              <a:t>Zabrání průniku UV záření</a:t>
            </a:r>
          </a:p>
          <a:p>
            <a:r>
              <a:rPr lang="cs-CZ" dirty="0" smtClean="0"/>
              <a:t>Odolnost proti otěru a vodě, kvalitní blokace UV záření</a:t>
            </a:r>
          </a:p>
          <a:p>
            <a:r>
              <a:rPr lang="cs-CZ" dirty="0" smtClean="0"/>
              <a:t>Dělíme na: chemické – absorbují záření</a:t>
            </a:r>
          </a:p>
          <a:p>
            <a:r>
              <a:rPr lang="cs-CZ" dirty="0" smtClean="0"/>
              <a:t>                   fyzikální – blokují záření</a:t>
            </a:r>
          </a:p>
          <a:p>
            <a:r>
              <a:rPr lang="cs-CZ" dirty="0" smtClean="0"/>
              <a:t>UV filtr – látka zabraňující nežádoucí působení UV záření</a:t>
            </a:r>
          </a:p>
          <a:p>
            <a:r>
              <a:rPr lang="cs-CZ" dirty="0" smtClean="0"/>
              <a:t>Ochranný faktor – číslo, které udává, kolikrát déle můžeme být na slunci bez rizika poškození nebo spálení, než kdybychom opalovací přípravek nepoužili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pleti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Typ 1</a:t>
            </a:r>
          </a:p>
          <a:p>
            <a:endParaRPr lang="cs-CZ" sz="2800" b="1" dirty="0" smtClean="0"/>
          </a:p>
          <a:p>
            <a:r>
              <a:rPr lang="cs-CZ" sz="2800" dirty="0" smtClean="0"/>
              <a:t>Typické znaky tohoto typu pokožky jsou: nápadně světlá kůže, narudlé vlasy, modrá barva očí, velmi silný sklon ke spálení kůže</a:t>
            </a:r>
          </a:p>
          <a:p>
            <a:r>
              <a:rPr lang="cs-CZ" sz="2800" dirty="0" smtClean="0"/>
              <a:t>Na tento typ pokožky je vhodné využít </a:t>
            </a:r>
            <a:r>
              <a:rPr lang="cs-CZ" sz="2800" b="1" dirty="0" smtClean="0">
                <a:hlinkClick r:id="rId2" tooltip="Hydratační krém na opalování pro citlivou pokožku SPF 50"/>
              </a:rPr>
              <a:t>přípravky s ochranným faktorem až SPF 50</a:t>
            </a:r>
            <a:r>
              <a:rPr lang="cs-CZ" sz="2800" dirty="0" smtClean="0"/>
              <a:t>.</a:t>
            </a:r>
          </a:p>
          <a:p>
            <a:endParaRPr lang="cs-CZ" sz="2800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Typ 2</a:t>
            </a:r>
          </a:p>
          <a:p>
            <a:endParaRPr lang="cs-CZ" sz="2800" b="1" dirty="0" smtClean="0"/>
          </a:p>
          <a:p>
            <a:r>
              <a:rPr lang="cs-CZ" sz="2800" dirty="0" smtClean="0"/>
              <a:t>světlá kůže, blond nebo světle hnědé vlasy, modrá až šedá nebo zelená barva očí, silný sklon ke spálení kůže</a:t>
            </a:r>
          </a:p>
          <a:p>
            <a:endParaRPr lang="cs-CZ" sz="2800" dirty="0" smtClean="0"/>
          </a:p>
          <a:p>
            <a:r>
              <a:rPr lang="cs-CZ" sz="2800" dirty="0" smtClean="0"/>
              <a:t>Na tento typ pokožky je vhodné využít </a:t>
            </a:r>
            <a:r>
              <a:rPr lang="cs-CZ" sz="2800" b="1" u="sng" dirty="0" smtClean="0">
                <a:hlinkClick r:id="rId2" tooltip="Krém na opalování pro citlivou pokožku SPF 30 s minerálním filtrem"/>
              </a:rPr>
              <a:t>přípravky na opalovaní s ochranným faktorem SPF 30 až SPF 50</a:t>
            </a:r>
            <a:endParaRPr lang="cs-CZ" sz="2800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Typ 3</a:t>
            </a:r>
          </a:p>
          <a:p>
            <a:endParaRPr lang="cs-CZ" sz="2800" b="1" dirty="0" smtClean="0"/>
          </a:p>
          <a:p>
            <a:r>
              <a:rPr lang="cs-CZ" sz="2800" dirty="0" smtClean="0"/>
              <a:t>normální kůže, vlasy tmavě blond až hnědé, šedá až hnědá barva očí, mírný sklon ke spálení kůže</a:t>
            </a:r>
          </a:p>
          <a:p>
            <a:endParaRPr lang="cs-CZ" sz="2800" dirty="0" smtClean="0"/>
          </a:p>
          <a:p>
            <a:r>
              <a:rPr lang="cs-CZ" sz="2800" dirty="0" smtClean="0"/>
              <a:t>Na tento typ pokožky je vhodné využít </a:t>
            </a:r>
            <a:r>
              <a:rPr lang="cs-CZ" sz="2800" b="1" u="sng" dirty="0" smtClean="0">
                <a:hlinkClick r:id="rId2" tooltip="Hydratační krém na opalování pro citlivou pokožku SPF 25"/>
              </a:rPr>
              <a:t>přípravky na opalovaní s ochranným faktorem SPF 15 až SPF 30</a:t>
            </a:r>
            <a:r>
              <a:rPr lang="cs-CZ" sz="2800" dirty="0" smtClean="0"/>
              <a:t>.</a:t>
            </a:r>
          </a:p>
          <a:p>
            <a:endParaRPr lang="cs-CZ" sz="2800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 smtClean="0"/>
              <a:t>Typ 4</a:t>
            </a:r>
          </a:p>
          <a:p>
            <a:r>
              <a:rPr lang="cs-CZ" sz="2800" dirty="0" smtClean="0"/>
              <a:t>hnědá až olivová kůže, tmavé vlasy a barva očí, téměř žádný sklon ke spálení</a:t>
            </a:r>
          </a:p>
          <a:p>
            <a:r>
              <a:rPr lang="cs-CZ" sz="2800" dirty="0" smtClean="0"/>
              <a:t>I když se může zdát, že tento typ pokožky ochranné prostředky nevyžaduje, opak je pravdou. </a:t>
            </a:r>
            <a:r>
              <a:rPr lang="cs-CZ" sz="2800" b="1" dirty="0" smtClean="0"/>
              <a:t>UV záření zapříčiňuje změny i u tohoto typu pokožky</a:t>
            </a:r>
            <a:r>
              <a:rPr lang="cs-CZ" sz="2800" dirty="0" smtClean="0"/>
              <a:t>. Nejsou však tak rapidní. Doporučujeme používat alespoň </a:t>
            </a:r>
            <a:r>
              <a:rPr lang="cs-CZ" sz="2800" b="1" u="sng" dirty="0" smtClean="0">
                <a:hlinkClick r:id="rId2" tooltip="Hydratační olej na opalování SPF 6"/>
              </a:rPr>
              <a:t>přípravky na opalovaní s ochranným faktorem SPF 6 až SPF 15</a:t>
            </a:r>
            <a:r>
              <a:rPr lang="cs-CZ" sz="2800" dirty="0" smtClean="0"/>
              <a:t>.</a:t>
            </a:r>
          </a:p>
          <a:p>
            <a:endParaRPr lang="cs-CZ" sz="2800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86210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?v=u3r8872esUE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276872"/>
            <a:ext cx="3048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4437112"/>
            <a:ext cx="3048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2492896"/>
            <a:ext cx="3048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cs-CZ" sz="2800" u="sng" dirty="0" smtClean="0">
                <a:solidFill>
                  <a:schemeClr val="accent1"/>
                </a:solidFill>
                <a:hlinkClick r:id="rId2"/>
              </a:rPr>
              <a:t>http://www.</a:t>
            </a:r>
            <a:r>
              <a:rPr lang="cs-CZ" sz="2800" u="sng" dirty="0" err="1" smtClean="0">
                <a:solidFill>
                  <a:schemeClr val="accent1"/>
                </a:solidFill>
                <a:hlinkClick r:id="rId2"/>
              </a:rPr>
              <a:t>kof.zcu.cz</a:t>
            </a:r>
            <a:r>
              <a:rPr lang="cs-CZ" sz="2800" u="sng" dirty="0" smtClean="0">
                <a:solidFill>
                  <a:schemeClr val="accent1"/>
                </a:solidFill>
                <a:hlinkClick r:id="rId2"/>
              </a:rPr>
              <a:t>/</a:t>
            </a:r>
            <a:r>
              <a:rPr lang="cs-CZ" sz="2800" u="sng" dirty="0" err="1" smtClean="0">
                <a:solidFill>
                  <a:schemeClr val="accent1"/>
                </a:solidFill>
                <a:hlinkClick r:id="rId2"/>
              </a:rPr>
              <a:t>st</a:t>
            </a:r>
            <a:r>
              <a:rPr lang="cs-CZ" sz="2800" u="sng" dirty="0" smtClean="0">
                <a:solidFill>
                  <a:schemeClr val="accent1"/>
                </a:solidFill>
                <a:hlinkClick r:id="rId2"/>
              </a:rPr>
              <a:t>/</a:t>
            </a:r>
            <a:r>
              <a:rPr lang="cs-CZ" sz="2800" u="sng" dirty="0" err="1" smtClean="0">
                <a:solidFill>
                  <a:schemeClr val="accent1"/>
                </a:solidFill>
                <a:hlinkClick r:id="rId2"/>
              </a:rPr>
              <a:t>dp</a:t>
            </a:r>
            <a:r>
              <a:rPr lang="cs-CZ" sz="2800" u="sng" dirty="0" smtClean="0">
                <a:solidFill>
                  <a:schemeClr val="accent1"/>
                </a:solidFill>
                <a:hlinkClick r:id="rId2"/>
              </a:rPr>
              <a:t>/</a:t>
            </a:r>
            <a:r>
              <a:rPr lang="cs-CZ" sz="2800" u="sng" dirty="0" err="1" smtClean="0">
                <a:solidFill>
                  <a:schemeClr val="accent1"/>
                </a:solidFill>
                <a:hlinkClick r:id="rId2"/>
              </a:rPr>
              <a:t>hosnedl</a:t>
            </a:r>
            <a:r>
              <a:rPr lang="cs-CZ" sz="2800" u="sng" dirty="0" smtClean="0">
                <a:solidFill>
                  <a:schemeClr val="accent1"/>
                </a:solidFill>
                <a:hlinkClick r:id="rId2"/>
              </a:rPr>
              <a:t>/</a:t>
            </a:r>
            <a:r>
              <a:rPr lang="cs-CZ" sz="2800" u="sng" dirty="0" err="1" smtClean="0">
                <a:solidFill>
                  <a:schemeClr val="accent1"/>
                </a:solidFill>
                <a:hlinkClick r:id="rId2"/>
              </a:rPr>
              <a:t>html</a:t>
            </a:r>
            <a:r>
              <a:rPr lang="cs-CZ" sz="2800" u="sng" dirty="0" smtClean="0">
                <a:solidFill>
                  <a:schemeClr val="accent1"/>
                </a:solidFill>
                <a:hlinkClick r:id="rId2"/>
              </a:rPr>
              <a:t>/</a:t>
            </a:r>
            <a:r>
              <a:rPr lang="cs-CZ" sz="2800" u="sng" dirty="0" err="1" smtClean="0">
                <a:solidFill>
                  <a:schemeClr val="accent1"/>
                </a:solidFill>
                <a:hlinkClick r:id="rId2"/>
              </a:rPr>
              <a:t>slunecni.html</a:t>
            </a:r>
            <a:endParaRPr lang="cs-CZ" sz="2800" u="sng" dirty="0" smtClean="0">
              <a:solidFill>
                <a:schemeClr val="accent1"/>
              </a:solidFill>
            </a:endParaRPr>
          </a:p>
          <a:p>
            <a:r>
              <a:rPr lang="cs-CZ" sz="2800" u="sng" dirty="0" smtClean="0">
                <a:solidFill>
                  <a:schemeClr val="accent1"/>
                </a:solidFill>
                <a:hlinkClick r:id="rId3"/>
              </a:rPr>
              <a:t>http://www.liposukce.</a:t>
            </a:r>
            <a:r>
              <a:rPr lang="cs-CZ" sz="2800" u="sng" dirty="0" err="1" smtClean="0">
                <a:solidFill>
                  <a:schemeClr val="accent1"/>
                </a:solidFill>
                <a:hlinkClick r:id="rId3"/>
              </a:rPr>
              <a:t>cz</a:t>
            </a:r>
            <a:r>
              <a:rPr lang="cs-CZ" sz="2800" u="sng" dirty="0" smtClean="0">
                <a:solidFill>
                  <a:schemeClr val="accent1"/>
                </a:solidFill>
                <a:hlinkClick r:id="rId3"/>
              </a:rPr>
              <a:t>/</a:t>
            </a:r>
            <a:r>
              <a:rPr lang="cs-CZ" sz="2800" u="sng" dirty="0" err="1" smtClean="0">
                <a:solidFill>
                  <a:schemeClr val="accent1"/>
                </a:solidFill>
                <a:hlinkClick r:id="rId3"/>
              </a:rPr>
              <a:t>plasticka</a:t>
            </a:r>
            <a:r>
              <a:rPr lang="cs-CZ" sz="2800" u="sng" dirty="0" smtClean="0">
                <a:solidFill>
                  <a:schemeClr val="accent1"/>
                </a:solidFill>
                <a:hlinkClick r:id="rId3"/>
              </a:rPr>
              <a:t>-chirurgie/</a:t>
            </a:r>
            <a:r>
              <a:rPr lang="cs-CZ" sz="2800" u="sng" dirty="0" err="1" smtClean="0">
                <a:solidFill>
                  <a:schemeClr val="accent1"/>
                </a:solidFill>
                <a:hlinkClick r:id="rId3"/>
              </a:rPr>
              <a:t>kozni</a:t>
            </a:r>
            <a:r>
              <a:rPr lang="cs-CZ" sz="2800" u="sng" dirty="0" smtClean="0">
                <a:solidFill>
                  <a:schemeClr val="accent1"/>
                </a:solidFill>
                <a:hlinkClick r:id="rId3"/>
              </a:rPr>
              <a:t>-</a:t>
            </a:r>
            <a:r>
              <a:rPr lang="cs-CZ" sz="2800" u="sng" dirty="0" err="1" smtClean="0">
                <a:solidFill>
                  <a:schemeClr val="accent1"/>
                </a:solidFill>
                <a:hlinkClick r:id="rId3"/>
              </a:rPr>
              <a:t>nadory</a:t>
            </a:r>
            <a:r>
              <a:rPr lang="cs-CZ" sz="2800" u="sng" dirty="0" smtClean="0">
                <a:solidFill>
                  <a:schemeClr val="accent1"/>
                </a:solidFill>
                <a:hlinkClick r:id="rId3"/>
              </a:rPr>
              <a:t>/charakteristika-</a:t>
            </a:r>
            <a:r>
              <a:rPr lang="cs-CZ" sz="2800" u="sng" dirty="0" err="1" smtClean="0">
                <a:solidFill>
                  <a:schemeClr val="accent1"/>
                </a:solidFill>
                <a:hlinkClick r:id="rId3"/>
              </a:rPr>
              <a:t>slunecniho</a:t>
            </a:r>
            <a:r>
              <a:rPr lang="cs-CZ" sz="2800" u="sng" dirty="0" smtClean="0">
                <a:solidFill>
                  <a:schemeClr val="accent1"/>
                </a:solidFill>
                <a:hlinkClick r:id="rId3"/>
              </a:rPr>
              <a:t>-</a:t>
            </a:r>
            <a:r>
              <a:rPr lang="cs-CZ" sz="2800" u="sng" dirty="0" err="1" smtClean="0">
                <a:solidFill>
                  <a:schemeClr val="accent1"/>
                </a:solidFill>
                <a:hlinkClick r:id="rId3"/>
              </a:rPr>
              <a:t>zareni.htm</a:t>
            </a:r>
            <a:endParaRPr lang="cs-CZ" sz="2800" u="sng" dirty="0" smtClean="0">
              <a:solidFill>
                <a:schemeClr val="accent1"/>
              </a:solidFill>
            </a:endParaRPr>
          </a:p>
          <a:p>
            <a:r>
              <a:rPr lang="cs-CZ" sz="2800" u="sng" dirty="0" err="1" smtClean="0">
                <a:solidFill>
                  <a:schemeClr val="accent1"/>
                </a:solidFill>
              </a:rPr>
              <a:t>Strunecká</a:t>
            </a:r>
            <a:r>
              <a:rPr lang="cs-CZ" sz="2800" u="sng" dirty="0" smtClean="0">
                <a:solidFill>
                  <a:schemeClr val="accent1"/>
                </a:solidFill>
              </a:rPr>
              <a:t>, A., Patočka, J. Doba jedová. Praha: Triton, 2011. 96 s. ISBN 978-80-7387-469-8</a:t>
            </a:r>
          </a:p>
          <a:p>
            <a:r>
              <a:rPr lang="cs-CZ" sz="2800" u="sng" dirty="0" smtClean="0">
                <a:solidFill>
                  <a:schemeClr val="accent1"/>
                </a:solidFill>
                <a:hlinkClick r:id="rId4"/>
              </a:rPr>
              <a:t>http://www.</a:t>
            </a:r>
            <a:r>
              <a:rPr lang="cs-CZ" sz="2800" u="sng" dirty="0" err="1" smtClean="0">
                <a:solidFill>
                  <a:schemeClr val="accent1"/>
                </a:solidFill>
                <a:hlinkClick r:id="rId4"/>
              </a:rPr>
              <a:t>luxura.cz</a:t>
            </a:r>
            <a:r>
              <a:rPr lang="cs-CZ" sz="2800" u="sng" dirty="0" smtClean="0">
                <a:solidFill>
                  <a:schemeClr val="accent1"/>
                </a:solidFill>
                <a:hlinkClick r:id="rId4"/>
              </a:rPr>
              <a:t>/</a:t>
            </a:r>
            <a:r>
              <a:rPr lang="cs-CZ" sz="2800" u="sng" dirty="0" err="1" smtClean="0">
                <a:solidFill>
                  <a:schemeClr val="accent1"/>
                </a:solidFill>
                <a:hlinkClick r:id="rId4"/>
              </a:rPr>
              <a:t>slunecni</a:t>
            </a:r>
            <a:r>
              <a:rPr lang="cs-CZ" sz="2800" u="sng" dirty="0" smtClean="0">
                <a:solidFill>
                  <a:schemeClr val="accent1"/>
                </a:solidFill>
                <a:hlinkClick r:id="rId4"/>
              </a:rPr>
              <a:t>-</a:t>
            </a:r>
            <a:r>
              <a:rPr lang="cs-CZ" sz="2800" u="sng" dirty="0" err="1" smtClean="0">
                <a:solidFill>
                  <a:schemeClr val="accent1"/>
                </a:solidFill>
                <a:hlinkClick r:id="rId4"/>
              </a:rPr>
              <a:t>zareni</a:t>
            </a:r>
            <a:r>
              <a:rPr lang="cs-CZ" sz="2800" u="sng" dirty="0" smtClean="0">
                <a:solidFill>
                  <a:schemeClr val="accent1"/>
                </a:solidFill>
                <a:hlinkClick r:id="rId4"/>
              </a:rPr>
              <a:t>-d139/</a:t>
            </a:r>
            <a:endParaRPr lang="cs-CZ" sz="2800" u="sng" dirty="0" smtClean="0">
              <a:solidFill>
                <a:schemeClr val="accent1"/>
              </a:solidFill>
            </a:endParaRPr>
          </a:p>
          <a:p>
            <a:r>
              <a:rPr lang="cs-CZ" sz="2800" u="sng" dirty="0" smtClean="0">
                <a:solidFill>
                  <a:schemeClr val="accent1"/>
                </a:solidFill>
                <a:hlinkClick r:id="rId5"/>
              </a:rPr>
              <a:t>http://www.</a:t>
            </a:r>
            <a:r>
              <a:rPr lang="cs-CZ" sz="2800" u="sng" dirty="0" err="1" smtClean="0">
                <a:solidFill>
                  <a:schemeClr val="accent1"/>
                </a:solidFill>
                <a:hlinkClick r:id="rId5"/>
              </a:rPr>
              <a:t>studiovisage.info</a:t>
            </a:r>
            <a:r>
              <a:rPr lang="cs-CZ" sz="2800" u="sng" dirty="0" smtClean="0">
                <a:solidFill>
                  <a:schemeClr val="accent1"/>
                </a:solidFill>
                <a:hlinkClick r:id="rId5"/>
              </a:rPr>
              <a:t>/</a:t>
            </a:r>
            <a:r>
              <a:rPr lang="cs-CZ" sz="2800" u="sng" dirty="0" err="1" smtClean="0">
                <a:solidFill>
                  <a:schemeClr val="accent1"/>
                </a:solidFill>
                <a:hlinkClick r:id="rId5"/>
              </a:rPr>
              <a:t>bezpecne</a:t>
            </a:r>
            <a:r>
              <a:rPr lang="cs-CZ" sz="2800" u="sng" dirty="0" smtClean="0">
                <a:solidFill>
                  <a:schemeClr val="accent1"/>
                </a:solidFill>
                <a:hlinkClick r:id="rId5"/>
              </a:rPr>
              <a:t>-</a:t>
            </a:r>
            <a:r>
              <a:rPr lang="cs-CZ" sz="2800" u="sng" dirty="0" err="1" smtClean="0">
                <a:solidFill>
                  <a:schemeClr val="accent1"/>
                </a:solidFill>
                <a:hlinkClick r:id="rId5"/>
              </a:rPr>
              <a:t>opalovani.html</a:t>
            </a:r>
            <a:endParaRPr lang="cs-CZ" sz="2800" u="sng" dirty="0" smtClean="0">
              <a:solidFill>
                <a:schemeClr val="accent1"/>
              </a:solidFill>
            </a:endParaRPr>
          </a:p>
          <a:p>
            <a:r>
              <a:rPr lang="cs-CZ" sz="2800" u="sng" dirty="0" smtClean="0">
                <a:solidFill>
                  <a:schemeClr val="accent1"/>
                </a:solidFill>
                <a:hlinkClick r:id="rId6"/>
              </a:rPr>
              <a:t>http://blog.online-</a:t>
            </a:r>
            <a:r>
              <a:rPr lang="cs-CZ" sz="2800" u="sng" dirty="0" err="1" smtClean="0">
                <a:solidFill>
                  <a:schemeClr val="accent1"/>
                </a:solidFill>
                <a:hlinkClick r:id="rId6"/>
              </a:rPr>
              <a:t>avon.cz</a:t>
            </a:r>
            <a:r>
              <a:rPr lang="cs-CZ" sz="2800" u="sng" dirty="0" smtClean="0">
                <a:solidFill>
                  <a:schemeClr val="accent1"/>
                </a:solidFill>
                <a:hlinkClick r:id="rId6"/>
              </a:rPr>
              <a:t>/113-pece-o-</a:t>
            </a:r>
            <a:r>
              <a:rPr lang="cs-CZ" sz="2800" u="sng" dirty="0" err="1" smtClean="0">
                <a:solidFill>
                  <a:schemeClr val="accent1"/>
                </a:solidFill>
                <a:hlinkClick r:id="rId6"/>
              </a:rPr>
              <a:t>telo</a:t>
            </a:r>
            <a:r>
              <a:rPr lang="cs-CZ" sz="2800" u="sng" dirty="0" smtClean="0">
                <a:solidFill>
                  <a:schemeClr val="accent1"/>
                </a:solidFill>
                <a:hlinkClick r:id="rId6"/>
              </a:rPr>
              <a:t>/463-jak-na-</a:t>
            </a:r>
            <a:r>
              <a:rPr lang="cs-CZ" sz="2800" u="sng" dirty="0" err="1" smtClean="0">
                <a:solidFill>
                  <a:schemeClr val="accent1"/>
                </a:solidFill>
                <a:hlinkClick r:id="rId6"/>
              </a:rPr>
              <a:t>bezpecne</a:t>
            </a:r>
            <a:r>
              <a:rPr lang="cs-CZ" sz="2800" u="sng" dirty="0" smtClean="0">
                <a:solidFill>
                  <a:schemeClr val="accent1"/>
                </a:solidFill>
                <a:hlinkClick r:id="rId6"/>
              </a:rPr>
              <a:t>-</a:t>
            </a:r>
            <a:r>
              <a:rPr lang="cs-CZ" sz="2800" u="sng" dirty="0" err="1" smtClean="0">
                <a:solidFill>
                  <a:schemeClr val="accent1"/>
                </a:solidFill>
                <a:hlinkClick r:id="rId6"/>
              </a:rPr>
              <a:t>opalovani.html</a:t>
            </a:r>
            <a:endParaRPr lang="cs-CZ" sz="2800" u="sng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lum bright="62000" contrast="-31000"/>
          </a:blip>
          <a:srcRect/>
          <a:stretch>
            <a:fillRect/>
          </a:stretch>
        </p:blipFill>
        <p:spPr bwMode="auto">
          <a:xfrm>
            <a:off x="1187624" y="404664"/>
            <a:ext cx="6624736" cy="6059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3586410"/>
          </a:xfrm>
        </p:spPr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tx1"/>
                </a:solidFill>
              </a:rPr>
              <a:t>Děkujeme za pozornost</a:t>
            </a:r>
            <a:endParaRPr lang="cs-CZ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Sluneční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Elektromagnetické vlnění obsahující několik složek</a:t>
            </a:r>
          </a:p>
          <a:p>
            <a:r>
              <a:rPr lang="cs-CZ" sz="2800" dirty="0" smtClean="0"/>
              <a:t>Sluneční paprsky pronikají do atmosféry, ta funguje jako ochranný deštník, bránící průniku nejškodlivějších složek</a:t>
            </a:r>
          </a:p>
          <a:p>
            <a:r>
              <a:rPr lang="cs-CZ" sz="2800" dirty="0" smtClean="0"/>
              <a:t>Základní zdroj energie</a:t>
            </a:r>
          </a:p>
          <a:p>
            <a:r>
              <a:rPr lang="cs-CZ" sz="2800" u="sng" dirty="0" smtClean="0"/>
              <a:t>Dvě části:</a:t>
            </a:r>
          </a:p>
          <a:p>
            <a:r>
              <a:rPr lang="cs-CZ" sz="2800" dirty="0" smtClean="0"/>
              <a:t>přímé – při průchodu atmosférou není odraženo ani pohlceno a znovu vyzářeno</a:t>
            </a:r>
          </a:p>
          <a:p>
            <a:r>
              <a:rPr lang="cs-CZ" sz="2800" dirty="0" smtClean="0"/>
              <a:t> rozptýlené (difúzní)- odraženo a změnilo směr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Sluneční záření v ČR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08721"/>
            <a:ext cx="7752057" cy="540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1547664" y="6453336"/>
            <a:ext cx="698477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http://cs.wikipedia.org/wiki/Slune%C4%8Dn%C3%AD_energie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Sluneční záření v Evropě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4"/>
            <a:ext cx="7056784" cy="4986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899592" y="6453336"/>
            <a:ext cx="67687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http://cs.wikipedia.org/wiki/Slune%C4%8Dn%C3%AD_energie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Sluneční spektrum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u="sng" dirty="0" smtClean="0"/>
              <a:t>Tři hlavní části</a:t>
            </a:r>
          </a:p>
          <a:p>
            <a:endParaRPr lang="cs-CZ" sz="2800" u="sng" dirty="0" smtClean="0"/>
          </a:p>
          <a:p>
            <a:pPr>
              <a:buNone/>
            </a:pPr>
            <a:r>
              <a:rPr lang="cs-CZ" sz="2800" dirty="0" smtClean="0"/>
              <a:t>1. UV záření: 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2. Viditelné sluneční záření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3. Infračervené záření</a:t>
            </a:r>
            <a:endParaRPr lang="cs-CZ" sz="2800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UV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800" u="sng" dirty="0"/>
              <a:t> </a:t>
            </a:r>
            <a:r>
              <a:rPr lang="cs-CZ" sz="2800" u="sng" dirty="0" smtClean="0"/>
              <a:t>Tři druhy UV záření </a:t>
            </a:r>
            <a:r>
              <a:rPr lang="cs-CZ" sz="2800" dirty="0" smtClean="0"/>
              <a:t>– UV-A, UV-B, UV-C</a:t>
            </a:r>
          </a:p>
          <a:p>
            <a:pPr>
              <a:buNone/>
            </a:pPr>
            <a:r>
              <a:rPr lang="cs-CZ" sz="2800" dirty="0" smtClean="0"/>
              <a:t>   </a:t>
            </a:r>
            <a:r>
              <a:rPr lang="cs-CZ" sz="2800" u="sng" dirty="0" smtClean="0"/>
              <a:t>UV-B</a:t>
            </a:r>
            <a:r>
              <a:rPr lang="cs-CZ" sz="2800" dirty="0" smtClean="0"/>
              <a:t>: 60% zachyceno ozonovou vrstvou</a:t>
            </a:r>
          </a:p>
          <a:p>
            <a:pPr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 proniká do pokožky, hnědé zbarvení, spálení</a:t>
            </a:r>
          </a:p>
          <a:p>
            <a:pPr>
              <a:buNone/>
            </a:pPr>
            <a:r>
              <a:rPr lang="cs-CZ" sz="2800" dirty="0" smtClean="0"/>
              <a:t>   </a:t>
            </a:r>
            <a:r>
              <a:rPr lang="cs-CZ" sz="2800" u="sng" dirty="0" smtClean="0"/>
              <a:t>UV-A</a:t>
            </a:r>
            <a:r>
              <a:rPr lang="cs-CZ" sz="2800" dirty="0" smtClean="0"/>
              <a:t>: hlouběji do kůže než UV-B</a:t>
            </a:r>
          </a:p>
          <a:p>
            <a:pPr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předčasné stárnutí, tvorba volných radikálů</a:t>
            </a:r>
          </a:p>
          <a:p>
            <a:pPr>
              <a:buNone/>
            </a:pPr>
            <a:r>
              <a:rPr lang="cs-CZ" sz="2800" dirty="0" smtClean="0"/>
              <a:t>Sluneční záření: UV-A = 95% , UV-B = 5%</a:t>
            </a:r>
          </a:p>
          <a:p>
            <a:pPr>
              <a:buNone/>
            </a:pPr>
            <a:r>
              <a:rPr lang="cs-CZ" sz="2800" u="sng" dirty="0" smtClean="0"/>
              <a:t>  UV-C</a:t>
            </a:r>
            <a:r>
              <a:rPr lang="cs-CZ" sz="2800" dirty="0" smtClean="0"/>
              <a:t>: životu nebezpečné</a:t>
            </a:r>
          </a:p>
          <a:p>
            <a:pPr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dříve jen ve stratosféře, nyní pohlcováno atmosférou   </a:t>
            </a:r>
          </a:p>
          <a:p>
            <a:pPr>
              <a:buNone/>
            </a:pPr>
            <a:r>
              <a:rPr lang="cs-CZ" sz="2800" dirty="0" smtClean="0"/>
              <a:t> 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Viditelné sluneční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Zatím nejsou známy škodlivé účinky</a:t>
            </a:r>
          </a:p>
          <a:p>
            <a:endParaRPr lang="cs-CZ" sz="2800" dirty="0" smtClean="0"/>
          </a:p>
          <a:p>
            <a:r>
              <a:rPr lang="cs-CZ" sz="2800" dirty="0" smtClean="0"/>
              <a:t>Od fialové po červenou</a:t>
            </a:r>
          </a:p>
          <a:p>
            <a:endParaRPr lang="cs-CZ" sz="2800" dirty="0"/>
          </a:p>
          <a:p>
            <a:r>
              <a:rPr lang="cs-CZ" sz="2800" dirty="0" smtClean="0"/>
              <a:t>48% energie celkového elektromagnetického záření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Infračervené sluneční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45 % energie slunečního záření</a:t>
            </a:r>
          </a:p>
          <a:p>
            <a:endParaRPr lang="cs-CZ" sz="2800" dirty="0" smtClean="0"/>
          </a:p>
          <a:p>
            <a:r>
              <a:rPr lang="cs-CZ" sz="2800" dirty="0" smtClean="0"/>
              <a:t>Vnímáme ho jako teplo</a:t>
            </a:r>
          </a:p>
          <a:p>
            <a:endParaRPr lang="cs-CZ" sz="2800" dirty="0" smtClean="0"/>
          </a:p>
          <a:p>
            <a:r>
              <a:rPr lang="cs-CZ" sz="2800" dirty="0" smtClean="0"/>
              <a:t>Při dopadu na kůži – část paprsků se odrazí od povrchu, část od hlubších vrstev, zbytek absorbován</a:t>
            </a:r>
          </a:p>
          <a:p>
            <a:endParaRPr lang="cs-CZ" sz="2800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Množství UV záření dopadající na Zemi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Roční období - v letním období dopadá asi 3x více záření než v zimě</a:t>
            </a:r>
          </a:p>
          <a:p>
            <a:r>
              <a:rPr lang="cs-CZ" dirty="0" smtClean="0"/>
              <a:t>Denní doba – během dne kolísá záření UV-B, UV-A se příliš nemění</a:t>
            </a:r>
          </a:p>
          <a:p>
            <a:r>
              <a:rPr lang="cs-CZ" dirty="0" smtClean="0"/>
              <a:t>Nadmořská výška – ve vyšších horských polohách je intenzita UV záření větší</a:t>
            </a:r>
          </a:p>
          <a:p>
            <a:r>
              <a:rPr lang="cs-CZ" dirty="0" smtClean="0"/>
              <a:t>Zeměpisná poloha – čím blíže rovníku, tím kratší je dráha paprsků, vyšší intenzita záření</a:t>
            </a:r>
          </a:p>
          <a:p>
            <a:r>
              <a:rPr lang="cs-CZ" dirty="0" smtClean="0"/>
              <a:t>Odraz paprsků – sníh odráží okolo 80%, vodní hladina 6%, bílý písek 25%</a:t>
            </a:r>
          </a:p>
          <a:p>
            <a:r>
              <a:rPr lang="cs-CZ" dirty="0" smtClean="0"/>
              <a:t>Stav ozonové vrstvy</a:t>
            </a:r>
          </a:p>
          <a:p>
            <a:r>
              <a:rPr lang="cs-CZ" dirty="0" smtClean="0"/>
              <a:t>Oblačnost a znečištění ovzduší – může UV záření snížit až o 40-80 %</a:t>
            </a:r>
            <a:endParaRPr lang="cs-CZ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594</Words>
  <Application>Microsoft Office PowerPoint</Application>
  <PresentationFormat>Předvádění na obrazovce (4:3)</PresentationFormat>
  <Paragraphs>105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Arkýř</vt:lpstr>
      <vt:lpstr>Sluneční záření Bezpečné slunění</vt:lpstr>
      <vt:lpstr>Sluneční záření</vt:lpstr>
      <vt:lpstr>Sluneční záření v ČR</vt:lpstr>
      <vt:lpstr>Sluneční záření v Evropě</vt:lpstr>
      <vt:lpstr>Sluneční spektrum</vt:lpstr>
      <vt:lpstr>UV záření</vt:lpstr>
      <vt:lpstr>Viditelné sluneční záření</vt:lpstr>
      <vt:lpstr>Infračervené sluneční záření</vt:lpstr>
      <vt:lpstr>Množství UV záření dopadající na Zemi</vt:lpstr>
      <vt:lpstr>Opalování</vt:lpstr>
      <vt:lpstr>Je opalování zdravé?</vt:lpstr>
      <vt:lpstr>Opalovací krémy</vt:lpstr>
      <vt:lpstr>Typy pleti</vt:lpstr>
      <vt:lpstr>Snímek 14</vt:lpstr>
      <vt:lpstr>Snímek 15</vt:lpstr>
      <vt:lpstr>Snímek 16</vt:lpstr>
      <vt:lpstr>http://www.youtube.com/watch?v=u3r8872esUE</vt:lpstr>
      <vt:lpstr>Použité zdroje</vt:lpstr>
      <vt:lpstr>Děkujeme za pozornost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Sluneční záření Bezpečné slunění</dc:title>
  <dc:creator>Katka</dc:creator>
  <cp:lastModifiedBy> </cp:lastModifiedBy>
  <cp:revision>18</cp:revision>
  <dcterms:created xsi:type="dcterms:W3CDTF">2012-09-24T15:02:46Z</dcterms:created>
  <dcterms:modified xsi:type="dcterms:W3CDTF">2012-10-01T09:19:35Z</dcterms:modified>
</cp:coreProperties>
</file>