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 id="266" r:id="rId9"/>
    <p:sldId id="269" r:id="rId10"/>
    <p:sldId id="272" r:id="rId11"/>
    <p:sldId id="267" r:id="rId12"/>
    <p:sldId id="268" r:id="rId13"/>
    <p:sldId id="263" r:id="rId14"/>
    <p:sldId id="264" r:id="rId15"/>
    <p:sldId id="265" r:id="rId16"/>
    <p:sldId id="270" r:id="rId17"/>
    <p:sldId id="271" r:id="rId18"/>
  </p:sldIdLst>
  <p:sldSz cx="9144000" cy="6858000" type="screen4x3"/>
  <p:notesSz cx="6858000" cy="9144000"/>
  <p:defaultTextStyle>
    <a:defPPr>
      <a:defRPr lang="pt-P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1" d="100"/>
          <a:sy n="71" d="100"/>
        </p:scale>
        <p:origin x="-4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4" name="Rec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ângulo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ângulo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ângulo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Conexão recta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Conexão rect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Conexão recta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Conexão recta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Conexão rect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Conexão recta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Rec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ítulo 7"/>
          <p:cNvSpPr>
            <a:spLocks noGrp="1"/>
          </p:cNvSpPr>
          <p:nvPr>
            <p:ph type="ctrTitle"/>
          </p:nvPr>
        </p:nvSpPr>
        <p:spPr>
          <a:xfrm>
            <a:off x="2286000" y="3124200"/>
            <a:ext cx="6172200" cy="1894362"/>
          </a:xfrm>
        </p:spPr>
        <p:txBody>
          <a:bodyPr/>
          <a:lstStyle>
            <a:lvl1pPr>
              <a:defRPr b="1"/>
            </a:lvl1pPr>
          </a:lstStyle>
          <a:p>
            <a:r>
              <a:rPr lang="pt-PT" smtClean="0"/>
              <a:t>Clique para editar o estilo</a:t>
            </a:r>
            <a:endParaRPr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PT" smtClean="0"/>
              <a:t>Faça clique para editar o estilo</a:t>
            </a:r>
            <a:endParaRPr lang="en-US"/>
          </a:p>
        </p:txBody>
      </p:sp>
      <p:sp>
        <p:nvSpPr>
          <p:cNvPr id="22" name="Marcador de Posição da Data 27"/>
          <p:cNvSpPr>
            <a:spLocks noGrp="1"/>
          </p:cNvSpPr>
          <p:nvPr>
            <p:ph type="dt" sz="half" idx="10"/>
          </p:nvPr>
        </p:nvSpPr>
        <p:spPr bwMode="auto">
          <a:xfrm rot="5400000">
            <a:off x="7764463" y="1174750"/>
            <a:ext cx="2286000" cy="381000"/>
          </a:xfrm>
        </p:spPr>
        <p:txBody>
          <a:bodyPr/>
          <a:lstStyle>
            <a:lvl1pPr>
              <a:defRPr/>
            </a:lvl1pPr>
          </a:lstStyle>
          <a:p>
            <a:pPr>
              <a:defRPr/>
            </a:pPr>
            <a:fld id="{938B712F-0884-481A-BEA9-49B9842B753F}" type="datetimeFigureOut">
              <a:rPr lang="pt-PT"/>
              <a:pPr>
                <a:defRPr/>
              </a:pPr>
              <a:t>03-10-2012</a:t>
            </a:fld>
            <a:endParaRPr lang="pt-PT"/>
          </a:p>
        </p:txBody>
      </p:sp>
      <p:sp>
        <p:nvSpPr>
          <p:cNvPr id="23" name="Marcador de Posição do Rodapé 16"/>
          <p:cNvSpPr>
            <a:spLocks noGrp="1"/>
          </p:cNvSpPr>
          <p:nvPr>
            <p:ph type="ftr" sz="quarter" idx="11"/>
          </p:nvPr>
        </p:nvSpPr>
        <p:spPr bwMode="auto">
          <a:xfrm rot="5400000">
            <a:off x="7077076" y="4181475"/>
            <a:ext cx="3657600" cy="384175"/>
          </a:xfrm>
        </p:spPr>
        <p:txBody>
          <a:bodyPr/>
          <a:lstStyle>
            <a:lvl1pPr>
              <a:defRPr/>
            </a:lvl1pPr>
          </a:lstStyle>
          <a:p>
            <a:pPr>
              <a:defRPr/>
            </a:pPr>
            <a:endParaRPr lang="pt-PT"/>
          </a:p>
        </p:txBody>
      </p:sp>
      <p:sp>
        <p:nvSpPr>
          <p:cNvPr id="24" name="Marcador de Posição do Número do Diapositivo 28"/>
          <p:cNvSpPr>
            <a:spLocks noGrp="1"/>
          </p:cNvSpPr>
          <p:nvPr>
            <p:ph type="sldNum" sz="quarter" idx="12"/>
          </p:nvPr>
        </p:nvSpPr>
        <p:spPr bwMode="auto">
          <a:xfrm>
            <a:off x="1325563" y="4929188"/>
            <a:ext cx="609600" cy="517525"/>
          </a:xfrm>
        </p:spPr>
        <p:txBody>
          <a:bodyPr/>
          <a:lstStyle>
            <a:lvl1pPr>
              <a:defRPr/>
            </a:lvl1pPr>
          </a:lstStyle>
          <a:p>
            <a:pPr>
              <a:defRPr/>
            </a:pPr>
            <a:fld id="{28B51520-635E-4D2D-AB41-676F574DE9BC}"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13"/>
          <p:cNvSpPr>
            <a:spLocks noGrp="1"/>
          </p:cNvSpPr>
          <p:nvPr>
            <p:ph type="dt" sz="half" idx="10"/>
          </p:nvPr>
        </p:nvSpPr>
        <p:spPr/>
        <p:txBody>
          <a:bodyPr/>
          <a:lstStyle>
            <a:lvl1pPr>
              <a:defRPr/>
            </a:lvl1pPr>
          </a:lstStyle>
          <a:p>
            <a:pPr>
              <a:defRPr/>
            </a:pPr>
            <a:fld id="{41020CF4-2B77-4E92-88A9-56EEC1E5B59E}" type="datetimeFigureOut">
              <a:rPr lang="pt-PT"/>
              <a:pPr>
                <a:defRPr/>
              </a:pPr>
              <a:t>03-10-2012</a:t>
            </a:fld>
            <a:endParaRPr lang="pt-PT"/>
          </a:p>
        </p:txBody>
      </p:sp>
      <p:sp>
        <p:nvSpPr>
          <p:cNvPr id="5" name="Marcador de Posição do Rodapé 2"/>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22"/>
          <p:cNvSpPr>
            <a:spLocks noGrp="1"/>
          </p:cNvSpPr>
          <p:nvPr>
            <p:ph type="sldNum" sz="quarter" idx="12"/>
          </p:nvPr>
        </p:nvSpPr>
        <p:spPr/>
        <p:txBody>
          <a:bodyPr/>
          <a:lstStyle>
            <a:lvl1pPr>
              <a:defRPr/>
            </a:lvl1pPr>
          </a:lstStyle>
          <a:p>
            <a:pPr>
              <a:defRPr/>
            </a:pPr>
            <a:fld id="{C1336BB3-62A7-447E-B4BC-C6D456AEA3A8}" type="slidenum">
              <a:rPr lang="pt-PT"/>
              <a:pPr>
                <a:defRPr/>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lang="pt-PT" smtClean="0"/>
              <a:t>Clique para editar o estilo</a:t>
            </a:r>
            <a:endParaRPr lang="en-US"/>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13"/>
          <p:cNvSpPr>
            <a:spLocks noGrp="1"/>
          </p:cNvSpPr>
          <p:nvPr>
            <p:ph type="dt" sz="half" idx="10"/>
          </p:nvPr>
        </p:nvSpPr>
        <p:spPr/>
        <p:txBody>
          <a:bodyPr/>
          <a:lstStyle>
            <a:lvl1pPr>
              <a:defRPr/>
            </a:lvl1pPr>
          </a:lstStyle>
          <a:p>
            <a:pPr>
              <a:defRPr/>
            </a:pPr>
            <a:fld id="{C364BEB3-78ED-4CBA-85B9-04EF6F533343}" type="datetimeFigureOut">
              <a:rPr lang="pt-PT"/>
              <a:pPr>
                <a:defRPr/>
              </a:pPr>
              <a:t>03-10-2012</a:t>
            </a:fld>
            <a:endParaRPr lang="pt-PT"/>
          </a:p>
        </p:txBody>
      </p:sp>
      <p:sp>
        <p:nvSpPr>
          <p:cNvPr id="5" name="Marcador de Posição do Rodapé 2"/>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22"/>
          <p:cNvSpPr>
            <a:spLocks noGrp="1"/>
          </p:cNvSpPr>
          <p:nvPr>
            <p:ph type="sldNum" sz="quarter" idx="12"/>
          </p:nvPr>
        </p:nvSpPr>
        <p:spPr/>
        <p:txBody>
          <a:bodyPr/>
          <a:lstStyle>
            <a:lvl1pPr>
              <a:defRPr/>
            </a:lvl1pPr>
          </a:lstStyle>
          <a:p>
            <a:pPr>
              <a:defRPr/>
            </a:pPr>
            <a:fld id="{6F90BD1B-93C5-4B5B-BDC2-5A6BF6FEAA7F}" type="slidenum">
              <a:rPr lang="pt-PT"/>
              <a:pPr>
                <a:defRPr/>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8" name="Marcador de Posição de Conteúdo 7"/>
          <p:cNvSpPr>
            <a:spLocks noGrp="1"/>
          </p:cNvSpPr>
          <p:nvPr>
            <p:ph sz="quarter" idx="1"/>
          </p:nvPr>
        </p:nvSpPr>
        <p:spPr>
          <a:xfrm>
            <a:off x="457200" y="1600200"/>
            <a:ext cx="7467600" cy="487375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6"/>
          <p:cNvSpPr>
            <a:spLocks noGrp="1"/>
          </p:cNvSpPr>
          <p:nvPr>
            <p:ph type="dt" sz="half" idx="10"/>
          </p:nvPr>
        </p:nvSpPr>
        <p:spPr/>
        <p:txBody>
          <a:bodyPr rtlCol="0"/>
          <a:lstStyle>
            <a:lvl1pPr>
              <a:defRPr/>
            </a:lvl1pPr>
          </a:lstStyle>
          <a:p>
            <a:pPr>
              <a:defRPr/>
            </a:pPr>
            <a:fld id="{BA4F4446-6C46-4FFD-AF97-E7A79479569D}" type="datetimeFigureOut">
              <a:rPr lang="pt-PT"/>
              <a:pPr>
                <a:defRPr/>
              </a:pPr>
              <a:t>03-10-2012</a:t>
            </a:fld>
            <a:endParaRPr lang="pt-PT"/>
          </a:p>
        </p:txBody>
      </p:sp>
      <p:sp>
        <p:nvSpPr>
          <p:cNvPr id="5" name="Marcador de Posição do Número do Diapositivo 8"/>
          <p:cNvSpPr>
            <a:spLocks noGrp="1"/>
          </p:cNvSpPr>
          <p:nvPr>
            <p:ph type="sldNum" sz="quarter" idx="11"/>
          </p:nvPr>
        </p:nvSpPr>
        <p:spPr/>
        <p:txBody>
          <a:bodyPr rtlCol="0"/>
          <a:lstStyle>
            <a:lvl1pPr>
              <a:defRPr/>
            </a:lvl1pPr>
          </a:lstStyle>
          <a:p>
            <a:pPr>
              <a:defRPr/>
            </a:pPr>
            <a:fld id="{7E231EDB-4ACE-47CB-99B7-D509E98D23DF}" type="slidenum">
              <a:rPr lang="pt-PT"/>
              <a:pPr>
                <a:defRPr/>
              </a:pPr>
              <a:t>‹#›</a:t>
            </a:fld>
            <a:endParaRPr lang="pt-PT"/>
          </a:p>
        </p:txBody>
      </p:sp>
      <p:sp>
        <p:nvSpPr>
          <p:cNvPr id="6" name="Marcador de Posição do Rodapé 9"/>
          <p:cNvSpPr>
            <a:spLocks noGrp="1"/>
          </p:cNvSpPr>
          <p:nvPr>
            <p:ph type="ftr" sz="quarter" idx="12"/>
          </p:nvPr>
        </p:nvSpPr>
        <p:spPr/>
        <p:txBody>
          <a:bodyPr rtlCol="0"/>
          <a:lstStyle>
            <a:lvl1pPr>
              <a:defRPr/>
            </a:lvl1pPr>
          </a:lstStyle>
          <a:p>
            <a:pPr>
              <a:defRPr/>
            </a:pPr>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bg>
      <p:bgRef idx="1001">
        <a:schemeClr val="bg2"/>
      </p:bgRef>
    </p:bg>
    <p:spTree>
      <p:nvGrpSpPr>
        <p:cNvPr id="1" name=""/>
        <p:cNvGrpSpPr/>
        <p:nvPr/>
      </p:nvGrpSpPr>
      <p:grpSpPr>
        <a:xfrm>
          <a:off x="0" y="0"/>
          <a:ext cx="0" cy="0"/>
          <a:chOff x="0" y="0"/>
          <a:chExt cx="0" cy="0"/>
        </a:xfrm>
      </p:grpSpPr>
      <p:sp>
        <p:nvSpPr>
          <p:cNvPr id="4" name="Rec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ângulo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ângulo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ângulo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Conexão recta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Conexão rect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Conexão recta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Conexão recta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Conexão rect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Rec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Conexão recta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lang="pt-PT" smtClean="0"/>
              <a:t>Clique para editar o estilo</a:t>
            </a:r>
            <a:endParaRPr lang="en-US"/>
          </a:p>
        </p:txBody>
      </p:sp>
      <p:sp>
        <p:nvSpPr>
          <p:cNvPr id="3" name="Marcador de Posição do Texto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PT" smtClean="0"/>
              <a:t>Clique para editar os estilos</a:t>
            </a:r>
          </a:p>
        </p:txBody>
      </p:sp>
      <p:sp>
        <p:nvSpPr>
          <p:cNvPr id="20" name="Marcador de Posição da Data 3"/>
          <p:cNvSpPr>
            <a:spLocks noGrp="1"/>
          </p:cNvSpPr>
          <p:nvPr>
            <p:ph type="dt" sz="half" idx="10"/>
          </p:nvPr>
        </p:nvSpPr>
        <p:spPr bwMode="auto">
          <a:xfrm rot="5400000">
            <a:off x="7762875" y="1169988"/>
            <a:ext cx="2286000" cy="381000"/>
          </a:xfrm>
        </p:spPr>
        <p:txBody>
          <a:bodyPr/>
          <a:lstStyle>
            <a:lvl1pPr>
              <a:defRPr/>
            </a:lvl1pPr>
          </a:lstStyle>
          <a:p>
            <a:pPr>
              <a:defRPr/>
            </a:pPr>
            <a:fld id="{684969C0-0438-41AB-AFBC-4559E2A44091}" type="datetimeFigureOut">
              <a:rPr lang="pt-PT"/>
              <a:pPr>
                <a:defRPr/>
              </a:pPr>
              <a:t>03-10-2012</a:t>
            </a:fld>
            <a:endParaRPr lang="pt-PT"/>
          </a:p>
        </p:txBody>
      </p:sp>
      <p:sp>
        <p:nvSpPr>
          <p:cNvPr id="21" name="Marcador de Posição do Rodapé 4"/>
          <p:cNvSpPr>
            <a:spLocks noGrp="1"/>
          </p:cNvSpPr>
          <p:nvPr>
            <p:ph type="ftr" sz="quarter" idx="11"/>
          </p:nvPr>
        </p:nvSpPr>
        <p:spPr bwMode="auto">
          <a:xfrm rot="5400000">
            <a:off x="7077076" y="4178300"/>
            <a:ext cx="3657600" cy="384175"/>
          </a:xfrm>
        </p:spPr>
        <p:txBody>
          <a:bodyPr/>
          <a:lstStyle>
            <a:lvl1pPr>
              <a:defRPr/>
            </a:lvl1pPr>
          </a:lstStyle>
          <a:p>
            <a:pPr>
              <a:defRPr/>
            </a:pPr>
            <a:endParaRPr lang="pt-PT"/>
          </a:p>
        </p:txBody>
      </p:sp>
      <p:sp>
        <p:nvSpPr>
          <p:cNvPr id="22" name="Marcador de Posição do Número do Diapositivo 5"/>
          <p:cNvSpPr>
            <a:spLocks noGrp="1"/>
          </p:cNvSpPr>
          <p:nvPr>
            <p:ph type="sldNum" sz="quarter" idx="12"/>
          </p:nvPr>
        </p:nvSpPr>
        <p:spPr bwMode="auto">
          <a:xfrm>
            <a:off x="1339850" y="4929188"/>
            <a:ext cx="609600" cy="517525"/>
          </a:xfrm>
        </p:spPr>
        <p:txBody>
          <a:bodyPr/>
          <a:lstStyle>
            <a:lvl1pPr>
              <a:defRPr/>
            </a:lvl1pPr>
          </a:lstStyle>
          <a:p>
            <a:pPr>
              <a:defRPr/>
            </a:pPr>
            <a:fld id="{DB25E30C-85DF-4812-BE44-FB1376F83E2E}" type="slidenum">
              <a:rPr lang="pt-PT"/>
              <a:pPr>
                <a:defRPr/>
              </a:pPr>
              <a:t>‹#›</a:t>
            </a:fld>
            <a:endParaRPr lang="pt-P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9" name="Marcador de Posição de Conteúdo 8"/>
          <p:cNvSpPr>
            <a:spLocks noGrp="1"/>
          </p:cNvSpPr>
          <p:nvPr>
            <p:ph sz="quarter" idx="1"/>
          </p:nvPr>
        </p:nvSpPr>
        <p:spPr>
          <a:xfrm>
            <a:off x="457200" y="1600200"/>
            <a:ext cx="3657600" cy="457200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11" name="Marcador de Posição de Conteúdo 10"/>
          <p:cNvSpPr>
            <a:spLocks noGrp="1"/>
          </p:cNvSpPr>
          <p:nvPr>
            <p:ph sz="quarter" idx="2"/>
          </p:nvPr>
        </p:nvSpPr>
        <p:spPr>
          <a:xfrm>
            <a:off x="4270248" y="1600200"/>
            <a:ext cx="3657600" cy="457200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5" name="Marcador de Posição da Data 13"/>
          <p:cNvSpPr>
            <a:spLocks noGrp="1"/>
          </p:cNvSpPr>
          <p:nvPr>
            <p:ph type="dt" sz="half" idx="10"/>
          </p:nvPr>
        </p:nvSpPr>
        <p:spPr/>
        <p:txBody>
          <a:bodyPr/>
          <a:lstStyle>
            <a:lvl1pPr>
              <a:defRPr/>
            </a:lvl1pPr>
          </a:lstStyle>
          <a:p>
            <a:pPr>
              <a:defRPr/>
            </a:pPr>
            <a:fld id="{10EEA9B4-BD0E-40A2-AC8A-0FBC589B26BE}" type="datetimeFigureOut">
              <a:rPr lang="pt-PT"/>
              <a:pPr>
                <a:defRPr/>
              </a:pPr>
              <a:t>03-10-2012</a:t>
            </a:fld>
            <a:endParaRPr lang="pt-PT"/>
          </a:p>
        </p:txBody>
      </p:sp>
      <p:sp>
        <p:nvSpPr>
          <p:cNvPr id="6" name="Marcador de Posição do Rodapé 2"/>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22"/>
          <p:cNvSpPr>
            <a:spLocks noGrp="1"/>
          </p:cNvSpPr>
          <p:nvPr>
            <p:ph type="sldNum" sz="quarter" idx="12"/>
          </p:nvPr>
        </p:nvSpPr>
        <p:spPr/>
        <p:txBody>
          <a:bodyPr/>
          <a:lstStyle>
            <a:lvl1pPr>
              <a:defRPr/>
            </a:lvl1pPr>
          </a:lstStyle>
          <a:p>
            <a:pPr>
              <a:defRPr/>
            </a:pPr>
            <a:fld id="{F9671126-97D1-4F56-AE61-6167FB1845EA}" type="slidenum">
              <a:rPr lang="pt-PT"/>
              <a:pPr>
                <a:defRPr/>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lstStyle>
            <a:lvl1pPr>
              <a:defRPr/>
            </a:lvl1pPr>
          </a:lstStyle>
          <a:p>
            <a:r>
              <a:rPr lang="pt-PT" smtClean="0"/>
              <a:t>Clique para editar o estilo</a:t>
            </a:r>
            <a:endParaRPr lang="en-US"/>
          </a:p>
        </p:txBody>
      </p:sp>
      <p:sp>
        <p:nvSpPr>
          <p:cNvPr id="11" name="Marcador de Posição de Conteúdo 10"/>
          <p:cNvSpPr>
            <a:spLocks noGrp="1"/>
          </p:cNvSpPr>
          <p:nvPr>
            <p:ph sz="quarter" idx="2"/>
          </p:nvPr>
        </p:nvSpPr>
        <p:spPr>
          <a:xfrm>
            <a:off x="457200" y="2362200"/>
            <a:ext cx="3657600" cy="388620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13" name="Marcador de Posição de Conteúdo 12"/>
          <p:cNvSpPr>
            <a:spLocks noGrp="1"/>
          </p:cNvSpPr>
          <p:nvPr>
            <p:ph sz="quarter" idx="4"/>
          </p:nvPr>
        </p:nvSpPr>
        <p:spPr>
          <a:xfrm>
            <a:off x="4371975" y="2362200"/>
            <a:ext cx="3657600" cy="388620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12" name="Marcador de Posição do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pt-PT" smtClean="0"/>
              <a:t>Clique para editar os estilos</a:t>
            </a:r>
          </a:p>
        </p:txBody>
      </p:sp>
      <p:sp>
        <p:nvSpPr>
          <p:cNvPr id="14" name="Marcador de Posição do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pt-PT" smtClean="0"/>
              <a:t>Clique para editar os estilos</a:t>
            </a:r>
          </a:p>
        </p:txBody>
      </p:sp>
      <p:sp>
        <p:nvSpPr>
          <p:cNvPr id="7" name="Marcador de Posição da Data 13"/>
          <p:cNvSpPr>
            <a:spLocks noGrp="1"/>
          </p:cNvSpPr>
          <p:nvPr>
            <p:ph type="dt" sz="half" idx="10"/>
          </p:nvPr>
        </p:nvSpPr>
        <p:spPr/>
        <p:txBody>
          <a:bodyPr/>
          <a:lstStyle>
            <a:lvl1pPr>
              <a:defRPr/>
            </a:lvl1pPr>
          </a:lstStyle>
          <a:p>
            <a:pPr>
              <a:defRPr/>
            </a:pPr>
            <a:fld id="{C561DD42-D887-4FF3-8345-108511E0DD6B}" type="datetimeFigureOut">
              <a:rPr lang="pt-PT"/>
              <a:pPr>
                <a:defRPr/>
              </a:pPr>
              <a:t>03-10-2012</a:t>
            </a:fld>
            <a:endParaRPr lang="pt-PT"/>
          </a:p>
        </p:txBody>
      </p:sp>
      <p:sp>
        <p:nvSpPr>
          <p:cNvPr id="8" name="Marcador de Posição do Rodapé 2"/>
          <p:cNvSpPr>
            <a:spLocks noGrp="1"/>
          </p:cNvSpPr>
          <p:nvPr>
            <p:ph type="ftr" sz="quarter" idx="11"/>
          </p:nvPr>
        </p:nvSpPr>
        <p:spPr/>
        <p:txBody>
          <a:bodyPr/>
          <a:lstStyle>
            <a:lvl1pPr>
              <a:defRPr/>
            </a:lvl1pPr>
          </a:lstStyle>
          <a:p>
            <a:pPr>
              <a:defRPr/>
            </a:pPr>
            <a:endParaRPr lang="pt-PT"/>
          </a:p>
        </p:txBody>
      </p:sp>
      <p:sp>
        <p:nvSpPr>
          <p:cNvPr id="9" name="Marcador de Posição do Número do Diapositivo 22"/>
          <p:cNvSpPr>
            <a:spLocks noGrp="1"/>
          </p:cNvSpPr>
          <p:nvPr>
            <p:ph type="sldNum" sz="quarter" idx="12"/>
          </p:nvPr>
        </p:nvSpPr>
        <p:spPr/>
        <p:txBody>
          <a:bodyPr/>
          <a:lstStyle>
            <a:lvl1pPr>
              <a:defRPr/>
            </a:lvl1pPr>
          </a:lstStyle>
          <a:p>
            <a:pPr>
              <a:defRPr/>
            </a:pPr>
            <a:fld id="{B1E1D3C9-629F-4A6C-904B-7406EC57284F}" type="slidenum">
              <a:rPr lang="pt-PT"/>
              <a:pPr>
                <a:defRPr/>
              </a:pPr>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a Data 5"/>
          <p:cNvSpPr>
            <a:spLocks noGrp="1"/>
          </p:cNvSpPr>
          <p:nvPr>
            <p:ph type="dt" sz="half" idx="10"/>
          </p:nvPr>
        </p:nvSpPr>
        <p:spPr/>
        <p:txBody>
          <a:bodyPr rtlCol="0"/>
          <a:lstStyle>
            <a:lvl1pPr>
              <a:defRPr/>
            </a:lvl1pPr>
          </a:lstStyle>
          <a:p>
            <a:pPr>
              <a:defRPr/>
            </a:pPr>
            <a:fld id="{AC6564E6-A6EF-490F-839D-12C8869BE337}" type="datetimeFigureOut">
              <a:rPr lang="pt-PT"/>
              <a:pPr>
                <a:defRPr/>
              </a:pPr>
              <a:t>03-10-2012</a:t>
            </a:fld>
            <a:endParaRPr lang="pt-PT"/>
          </a:p>
        </p:txBody>
      </p:sp>
      <p:sp>
        <p:nvSpPr>
          <p:cNvPr id="4" name="Marcador de Posição do Número do Diapositivo 6"/>
          <p:cNvSpPr>
            <a:spLocks noGrp="1"/>
          </p:cNvSpPr>
          <p:nvPr>
            <p:ph type="sldNum" sz="quarter" idx="11"/>
          </p:nvPr>
        </p:nvSpPr>
        <p:spPr/>
        <p:txBody>
          <a:bodyPr rtlCol="0"/>
          <a:lstStyle>
            <a:lvl1pPr>
              <a:defRPr/>
            </a:lvl1pPr>
          </a:lstStyle>
          <a:p>
            <a:pPr>
              <a:defRPr/>
            </a:pPr>
            <a:fld id="{5FBF1202-F69D-460E-A4BE-47CD20487B7E}" type="slidenum">
              <a:rPr lang="pt-PT"/>
              <a:pPr>
                <a:defRPr/>
              </a:pPr>
              <a:t>‹#›</a:t>
            </a:fld>
            <a:endParaRPr lang="pt-PT"/>
          </a:p>
        </p:txBody>
      </p:sp>
      <p:sp>
        <p:nvSpPr>
          <p:cNvPr id="5" name="Marcador de Posição do Rodapé 7"/>
          <p:cNvSpPr>
            <a:spLocks noGrp="1"/>
          </p:cNvSpPr>
          <p:nvPr>
            <p:ph type="ftr" sz="quarter" idx="12"/>
          </p:nvPr>
        </p:nvSpPr>
        <p:spPr/>
        <p:txBody>
          <a:bodyPr rtlCol="0"/>
          <a:lstStyle>
            <a:lvl1pPr>
              <a:defRPr/>
            </a:lvl1pPr>
          </a:lstStyle>
          <a:p>
            <a:pPr>
              <a:defRPr/>
            </a:pPr>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3"/>
          <p:cNvSpPr>
            <a:spLocks noGrp="1"/>
          </p:cNvSpPr>
          <p:nvPr>
            <p:ph type="dt" sz="half" idx="10"/>
          </p:nvPr>
        </p:nvSpPr>
        <p:spPr/>
        <p:txBody>
          <a:bodyPr/>
          <a:lstStyle>
            <a:lvl1pPr>
              <a:defRPr/>
            </a:lvl1pPr>
          </a:lstStyle>
          <a:p>
            <a:pPr>
              <a:defRPr/>
            </a:pPr>
            <a:fld id="{A29FDBC0-892A-4D8A-8E2D-58398E4BFBE6}" type="datetimeFigureOut">
              <a:rPr lang="pt-PT"/>
              <a:pPr>
                <a:defRPr/>
              </a:pPr>
              <a:t>03-10-2012</a:t>
            </a:fld>
            <a:endParaRPr lang="pt-PT"/>
          </a:p>
        </p:txBody>
      </p:sp>
      <p:sp>
        <p:nvSpPr>
          <p:cNvPr id="3" name="Marcador de Posição do Rodapé 2"/>
          <p:cNvSpPr>
            <a:spLocks noGrp="1"/>
          </p:cNvSpPr>
          <p:nvPr>
            <p:ph type="ftr" sz="quarter" idx="11"/>
          </p:nvPr>
        </p:nvSpPr>
        <p:spPr/>
        <p:txBody>
          <a:bodyPr/>
          <a:lstStyle>
            <a:lvl1pPr>
              <a:defRPr/>
            </a:lvl1pPr>
          </a:lstStyle>
          <a:p>
            <a:pPr>
              <a:defRPr/>
            </a:pPr>
            <a:endParaRPr lang="pt-PT"/>
          </a:p>
        </p:txBody>
      </p:sp>
      <p:sp>
        <p:nvSpPr>
          <p:cNvPr id="4" name="Marcador de Posição do Número do Diapositivo 22"/>
          <p:cNvSpPr>
            <a:spLocks noGrp="1"/>
          </p:cNvSpPr>
          <p:nvPr>
            <p:ph type="sldNum" sz="quarter" idx="12"/>
          </p:nvPr>
        </p:nvSpPr>
        <p:spPr/>
        <p:txBody>
          <a:bodyPr/>
          <a:lstStyle>
            <a:lvl1pPr>
              <a:defRPr/>
            </a:lvl1pPr>
          </a:lstStyle>
          <a:p>
            <a:pPr>
              <a:defRPr/>
            </a:pPr>
            <a:fld id="{D564102A-6C37-4659-8DD3-E6CB7A76D76B}" type="slidenum">
              <a:rPr lang="pt-PT"/>
              <a:pPr>
                <a:defRPr/>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5" name="Conexão rect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Conexão rect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Conexão recta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Conexão rect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Rec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Conexão rect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Oval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ítulo 1"/>
          <p:cNvSpPr>
            <a:spLocks noGrp="1"/>
          </p:cNvSpPr>
          <p:nvPr>
            <p:ph type="title"/>
          </p:nvPr>
        </p:nvSpPr>
        <p:spPr>
          <a:xfrm rot="5400000">
            <a:off x="3371850" y="3200400"/>
            <a:ext cx="6309360" cy="457200"/>
          </a:xfrm>
        </p:spPr>
        <p:txBody>
          <a:bodyPr/>
          <a:lstStyle>
            <a:lvl1pPr algn="l">
              <a:buNone/>
              <a:defRPr sz="2000" b="1" cap="small" baseline="0"/>
            </a:lvl1pPr>
          </a:lstStyle>
          <a:p>
            <a:r>
              <a:rPr lang="pt-PT" smtClean="0"/>
              <a:t>Clique para editar o estilo</a:t>
            </a:r>
            <a:endParaRPr lang="en-US"/>
          </a:p>
        </p:txBody>
      </p:sp>
      <p:sp>
        <p:nvSpPr>
          <p:cNvPr id="3" name="Marcador de Posição do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pt-PT" smtClean="0"/>
              <a:t>Clique para editar os estilos</a:t>
            </a:r>
          </a:p>
        </p:txBody>
      </p:sp>
      <p:sp>
        <p:nvSpPr>
          <p:cNvPr id="18" name="Marcador de Posição de Conteúdo 17"/>
          <p:cNvSpPr>
            <a:spLocks noGrp="1"/>
          </p:cNvSpPr>
          <p:nvPr>
            <p:ph sz="quarter" idx="1"/>
          </p:nvPr>
        </p:nvSpPr>
        <p:spPr>
          <a:xfrm>
            <a:off x="304800" y="274320"/>
            <a:ext cx="5638800" cy="6327648"/>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12" name="Marcador de Posição da Data 20"/>
          <p:cNvSpPr>
            <a:spLocks noGrp="1"/>
          </p:cNvSpPr>
          <p:nvPr>
            <p:ph type="dt" sz="half" idx="10"/>
          </p:nvPr>
        </p:nvSpPr>
        <p:spPr/>
        <p:txBody>
          <a:bodyPr rtlCol="0"/>
          <a:lstStyle>
            <a:lvl1pPr>
              <a:defRPr/>
            </a:lvl1pPr>
          </a:lstStyle>
          <a:p>
            <a:pPr>
              <a:defRPr/>
            </a:pPr>
            <a:fld id="{240475CB-1830-463A-BD71-25E0E13A96B2}" type="datetimeFigureOut">
              <a:rPr lang="pt-PT"/>
              <a:pPr>
                <a:defRPr/>
              </a:pPr>
              <a:t>03-10-2012</a:t>
            </a:fld>
            <a:endParaRPr lang="pt-PT"/>
          </a:p>
        </p:txBody>
      </p:sp>
      <p:sp>
        <p:nvSpPr>
          <p:cNvPr id="13" name="Marcador de Posição do Número do Diapositivo 21"/>
          <p:cNvSpPr>
            <a:spLocks noGrp="1"/>
          </p:cNvSpPr>
          <p:nvPr>
            <p:ph type="sldNum" sz="quarter" idx="11"/>
          </p:nvPr>
        </p:nvSpPr>
        <p:spPr/>
        <p:txBody>
          <a:bodyPr rtlCol="0"/>
          <a:lstStyle>
            <a:lvl1pPr>
              <a:defRPr/>
            </a:lvl1pPr>
          </a:lstStyle>
          <a:p>
            <a:pPr>
              <a:defRPr/>
            </a:pPr>
            <a:fld id="{EB3E06EC-7BFD-4D4A-83F7-8790477CACEC}" type="slidenum">
              <a:rPr lang="pt-PT"/>
              <a:pPr>
                <a:defRPr/>
              </a:pPr>
              <a:t>‹#›</a:t>
            </a:fld>
            <a:endParaRPr lang="pt-PT"/>
          </a:p>
        </p:txBody>
      </p:sp>
      <p:sp>
        <p:nvSpPr>
          <p:cNvPr id="14" name="Marcador de Posição do Rodapé 22"/>
          <p:cNvSpPr>
            <a:spLocks noGrp="1"/>
          </p:cNvSpPr>
          <p:nvPr>
            <p:ph type="ftr" sz="quarter" idx="12"/>
          </p:nvPr>
        </p:nvSpPr>
        <p:spPr/>
        <p:txBody>
          <a:bodyPr rtlCol="0"/>
          <a:lstStyle>
            <a:lvl1pPr>
              <a:defRPr/>
            </a:lvl1pPr>
          </a:lstStyle>
          <a:p>
            <a:pPr>
              <a:defRPr/>
            </a:pPr>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5" name="Conexão rect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Oval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Conexão rect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Rec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Conexão rect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Conexão rect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Conexão recta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ítulo 1"/>
          <p:cNvSpPr>
            <a:spLocks noGrp="1"/>
          </p:cNvSpPr>
          <p:nvPr>
            <p:ph type="title"/>
          </p:nvPr>
        </p:nvSpPr>
        <p:spPr>
          <a:xfrm rot="5400000">
            <a:off x="3350133" y="3200400"/>
            <a:ext cx="6309360" cy="457200"/>
          </a:xfrm>
        </p:spPr>
        <p:txBody>
          <a:bodyPr/>
          <a:lstStyle>
            <a:lvl1pPr algn="l">
              <a:buNone/>
              <a:defRPr sz="2000" b="1"/>
            </a:lvl1pPr>
          </a:lstStyle>
          <a:p>
            <a:r>
              <a:rPr lang="pt-PT" smtClean="0"/>
              <a:t>Clique para editar o estilo</a:t>
            </a:r>
            <a:endParaRPr lang="en-US"/>
          </a:p>
        </p:txBody>
      </p:sp>
      <p:sp>
        <p:nvSpPr>
          <p:cNvPr id="3" name="Marcador de Posição d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pt-PT" noProof="0" smtClean="0"/>
              <a:t>Clique no ícone para adicionar uma imagem</a:t>
            </a:r>
            <a:endParaRPr lang="en-US" noProof="0" dirty="0"/>
          </a:p>
        </p:txBody>
      </p:sp>
      <p:sp>
        <p:nvSpPr>
          <p:cNvPr id="4" name="Marcador de Posição do Texto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pt-PT" smtClean="0"/>
              <a:t>Clique para editar os estilos</a:t>
            </a:r>
          </a:p>
        </p:txBody>
      </p:sp>
      <p:sp>
        <p:nvSpPr>
          <p:cNvPr id="12" name="Marcador de Posição da Data 16"/>
          <p:cNvSpPr>
            <a:spLocks noGrp="1"/>
          </p:cNvSpPr>
          <p:nvPr>
            <p:ph type="dt" sz="half" idx="10"/>
          </p:nvPr>
        </p:nvSpPr>
        <p:spPr/>
        <p:txBody>
          <a:bodyPr rtlCol="0"/>
          <a:lstStyle>
            <a:lvl1pPr>
              <a:defRPr/>
            </a:lvl1pPr>
          </a:lstStyle>
          <a:p>
            <a:pPr>
              <a:defRPr/>
            </a:pPr>
            <a:fld id="{E3613C9B-1BB1-452B-8B94-C8B745CCF781}" type="datetimeFigureOut">
              <a:rPr lang="pt-PT"/>
              <a:pPr>
                <a:defRPr/>
              </a:pPr>
              <a:t>03-10-2012</a:t>
            </a:fld>
            <a:endParaRPr lang="pt-PT"/>
          </a:p>
        </p:txBody>
      </p:sp>
      <p:sp>
        <p:nvSpPr>
          <p:cNvPr id="13" name="Marcador de Posição do Número do Diapositivo 17"/>
          <p:cNvSpPr>
            <a:spLocks noGrp="1"/>
          </p:cNvSpPr>
          <p:nvPr>
            <p:ph type="sldNum" sz="quarter" idx="11"/>
          </p:nvPr>
        </p:nvSpPr>
        <p:spPr/>
        <p:txBody>
          <a:bodyPr rtlCol="0"/>
          <a:lstStyle>
            <a:lvl1pPr>
              <a:defRPr/>
            </a:lvl1pPr>
          </a:lstStyle>
          <a:p>
            <a:pPr>
              <a:defRPr/>
            </a:pPr>
            <a:fld id="{7A005CAE-3317-4ACA-98E4-37BCFAA85503}" type="slidenum">
              <a:rPr lang="pt-PT"/>
              <a:pPr>
                <a:defRPr/>
              </a:pPr>
              <a:t>‹#›</a:t>
            </a:fld>
            <a:endParaRPr lang="pt-PT"/>
          </a:p>
        </p:txBody>
      </p:sp>
      <p:sp>
        <p:nvSpPr>
          <p:cNvPr id="14" name="Marcador de Posição do Rodapé 20"/>
          <p:cNvSpPr>
            <a:spLocks noGrp="1"/>
          </p:cNvSpPr>
          <p:nvPr>
            <p:ph type="ftr" sz="quarter" idx="12"/>
          </p:nvPr>
        </p:nvSpPr>
        <p:spPr/>
        <p:txBody>
          <a:bodyPr rtlCol="0"/>
          <a:lstStyle>
            <a:lvl1pPr>
              <a:defRPr/>
            </a:lvl1pPr>
          </a:lstStyle>
          <a:p>
            <a:pPr>
              <a:defRPr/>
            </a:pPr>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xão rect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Marcador de Posição do Título 21"/>
          <p:cNvSpPr>
            <a:spLocks noGrp="1"/>
          </p:cNvSpPr>
          <p:nvPr>
            <p:ph type="title"/>
          </p:nvPr>
        </p:nvSpPr>
        <p:spPr>
          <a:xfrm>
            <a:off x="457200" y="274638"/>
            <a:ext cx="7467600" cy="1143000"/>
          </a:xfrm>
          <a:prstGeom prst="rect">
            <a:avLst/>
          </a:prstGeom>
        </p:spPr>
        <p:txBody>
          <a:bodyPr vert="horz" anchor="b">
            <a:normAutofit/>
          </a:bodyPr>
          <a:lstStyle/>
          <a:p>
            <a:r>
              <a:rPr lang="pt-PT" smtClean="0"/>
              <a:t>Clique para editar o estilo</a:t>
            </a:r>
            <a:endParaRPr lang="en-US"/>
          </a:p>
        </p:txBody>
      </p:sp>
      <p:sp>
        <p:nvSpPr>
          <p:cNvPr id="1028" name="Marcador de Posição do Texto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smtClean="0"/>
          </a:p>
        </p:txBody>
      </p:sp>
      <p:sp>
        <p:nvSpPr>
          <p:cNvPr id="14" name="Marcador de Posição da Data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defRPr>
            </a:lvl1pPr>
          </a:lstStyle>
          <a:p>
            <a:pPr>
              <a:defRPr/>
            </a:pPr>
            <a:fld id="{E1652635-F70B-4A2B-841B-8142754118F3}" type="datetimeFigureOut">
              <a:rPr lang="pt-PT"/>
              <a:pPr>
                <a:defRPr/>
              </a:pPr>
              <a:t>03-10-2012</a:t>
            </a:fld>
            <a:endParaRPr lang="pt-PT"/>
          </a:p>
        </p:txBody>
      </p:sp>
      <p:sp>
        <p:nvSpPr>
          <p:cNvPr id="3" name="Marcador de Posição do Rodapé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pt-PT"/>
          </a:p>
        </p:txBody>
      </p:sp>
      <p:sp>
        <p:nvSpPr>
          <p:cNvPr id="7" name="Conexão rect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Conexão rect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Rec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Conexão rect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Marcador de Posição do Número do Diapositivo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E63879B4-194D-41F2-8609-48983F9FE620}" type="slidenum">
              <a:rPr lang="pt-PT"/>
              <a:pPr>
                <a:defRPr/>
              </a:pPr>
              <a:t>‹#›</a:t>
            </a:fld>
            <a:endParaRPr lang="pt-PT"/>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69" r:id="rId7"/>
    <p:sldLayoutId id="2147483676" r:id="rId8"/>
    <p:sldLayoutId id="2147483677" r:id="rId9"/>
    <p:sldLayoutId id="2147483668" r:id="rId10"/>
    <p:sldLayoutId id="2147483667"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a:defRPr>
      </a:lvl2pPr>
      <a:lvl3pPr algn="l" rtl="0" fontAlgn="base">
        <a:spcBef>
          <a:spcPct val="0"/>
        </a:spcBef>
        <a:spcAft>
          <a:spcPct val="0"/>
        </a:spcAft>
        <a:defRPr sz="3000">
          <a:solidFill>
            <a:schemeClr val="tx2"/>
          </a:solidFill>
          <a:latin typeface="Century Schoolbook"/>
        </a:defRPr>
      </a:lvl3pPr>
      <a:lvl4pPr algn="l" rtl="0" fontAlgn="base">
        <a:spcBef>
          <a:spcPct val="0"/>
        </a:spcBef>
        <a:spcAft>
          <a:spcPct val="0"/>
        </a:spcAft>
        <a:defRPr sz="3000">
          <a:solidFill>
            <a:schemeClr val="tx2"/>
          </a:solidFill>
          <a:latin typeface="Century Schoolbook"/>
        </a:defRPr>
      </a:lvl4pPr>
      <a:lvl5pPr algn="l" rtl="0" fontAlgn="base">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natgeotv.com/pt/o-negocio-da-droga"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mjornal.xl.pt/detalhe/noticias/ultima-hora/portugal-perde-importancia-para-trafico-de-droga-sul-americana" TargetMode="External"/><Relationship Id="rId2" Type="http://schemas.openxmlformats.org/officeDocument/2006/relationships/hyperlink" Target="http://visao.sapo.pt/cannabis-e-a-droga-mais-consumida-em-portugal=f583569" TargetMode="External"/><Relationship Id="rId1" Type="http://schemas.openxmlformats.org/officeDocument/2006/relationships/slideLayout" Target="../slideLayouts/slideLayout2.xml"/><Relationship Id="rId6" Type="http://schemas.openxmlformats.org/officeDocument/2006/relationships/hyperlink" Target="http://www.idt.pt/PT/Investigacao/Documents/EstrategiaNacional/criminalidade.pdf" TargetMode="External"/><Relationship Id="rId5" Type="http://schemas.openxmlformats.org/officeDocument/2006/relationships/hyperlink" Target="http://www.jn.pt/PaginaInicial/Sociedade/Interior.aspx?content_id=1854253" TargetMode="External"/><Relationship Id="rId4" Type="http://schemas.openxmlformats.org/officeDocument/2006/relationships/hyperlink" Target="http://www.jn.pt/PaginaInicial/Policia/Interior.aspx?content_id=1739939"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learn.genetics.utah.edu/content/addiction/drugs/mouse.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86000" y="3124200"/>
            <a:ext cx="6172200" cy="1893888"/>
          </a:xfrm>
        </p:spPr>
        <p:txBody>
          <a:bodyPr/>
          <a:lstStyle/>
          <a:p>
            <a:pPr fontAlgn="auto">
              <a:spcAft>
                <a:spcPts val="0"/>
              </a:spcAft>
              <a:defRPr/>
            </a:pPr>
            <a:r>
              <a:rPr lang="en-US" dirty="0" smtClean="0"/>
              <a:t>Drug Scene in Portugal</a:t>
            </a:r>
            <a:endParaRPr lang="en-US" dirty="0"/>
          </a:p>
        </p:txBody>
      </p:sp>
      <p:sp>
        <p:nvSpPr>
          <p:cNvPr id="13314" name="Subtítulo 2"/>
          <p:cNvSpPr>
            <a:spLocks noGrp="1"/>
          </p:cNvSpPr>
          <p:nvPr>
            <p:ph type="subTitle" idx="1"/>
          </p:nvPr>
        </p:nvSpPr>
        <p:spPr>
          <a:xfrm>
            <a:off x="2286000" y="5003800"/>
            <a:ext cx="6172200" cy="1371600"/>
          </a:xfrm>
        </p:spPr>
        <p:txBody>
          <a:bodyPr/>
          <a:lstStyle/>
          <a:p>
            <a:r>
              <a:rPr lang="en-US" smtClean="0"/>
              <a:t>Instructor: Radim Slaný</a:t>
            </a:r>
          </a:p>
          <a:p>
            <a:r>
              <a:rPr lang="en-US" smtClean="0"/>
              <a:t>Student: Ana Sofia Pires Reis da Fonseca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Marcador de Posição de Conteúdo 2"/>
          <p:cNvSpPr>
            <a:spLocks noGrp="1"/>
          </p:cNvSpPr>
          <p:nvPr>
            <p:ph sz="quarter" idx="1"/>
          </p:nvPr>
        </p:nvSpPr>
        <p:spPr>
          <a:xfrm>
            <a:off x="457200" y="476250"/>
            <a:ext cx="7467600" cy="5997575"/>
          </a:xfrm>
        </p:spPr>
        <p:txBody>
          <a:bodyPr/>
          <a:lstStyle/>
          <a:p>
            <a:r>
              <a:rPr lang="en-US" smtClean="0"/>
              <a:t>So Spain and Portugal are the doors of drugs into Europe, mainly Moroccan drug;</a:t>
            </a:r>
          </a:p>
          <a:p>
            <a:pPr>
              <a:buFont typeface="Wingdings" pitchFamily="2" charset="2"/>
              <a:buNone/>
            </a:pPr>
            <a:endParaRPr lang="en-US" smtClean="0"/>
          </a:p>
          <a:p>
            <a:r>
              <a:rPr lang="en-US" smtClean="0"/>
              <a:t>The drugs produced in South America, also on a large scale, also provide considerable input by Portugal through the great west coast we have;</a:t>
            </a:r>
          </a:p>
          <a:p>
            <a:pPr>
              <a:buFont typeface="Wingdings" pitchFamily="2" charset="2"/>
              <a:buNone/>
            </a:pPr>
            <a:endParaRPr lang="en-US" smtClean="0"/>
          </a:p>
          <a:p>
            <a:r>
              <a:rPr lang="en-US" smtClean="0"/>
              <a:t>But Portugal has lost importance in recent years as a "gateway" in Europe for drug trafficking in South America through West African countries.</a:t>
            </a:r>
          </a:p>
          <a:p>
            <a:endParaRPr lang="pt-PT"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en-US" smtClean="0"/>
              <a:t>Drug Criminality</a:t>
            </a:r>
            <a:endParaRPr lang="en-US"/>
          </a:p>
        </p:txBody>
      </p:sp>
      <p:sp>
        <p:nvSpPr>
          <p:cNvPr id="23554" name="Marcador de Posição de Conteúdo 2"/>
          <p:cNvSpPr>
            <a:spLocks noGrp="1"/>
          </p:cNvSpPr>
          <p:nvPr>
            <p:ph sz="quarter" idx="1"/>
          </p:nvPr>
        </p:nvSpPr>
        <p:spPr>
          <a:xfrm>
            <a:off x="457200" y="1600200"/>
            <a:ext cx="8229600" cy="5257800"/>
          </a:xfrm>
        </p:spPr>
        <p:txBody>
          <a:bodyPr/>
          <a:lstStyle/>
          <a:p>
            <a:r>
              <a:rPr lang="en-US" smtClean="0"/>
              <a:t>Distinction between the different actors in drug traffic according to the position they occupy in the structure and type of drug that is the subject of traffic:</a:t>
            </a:r>
          </a:p>
          <a:p>
            <a:pPr>
              <a:buFont typeface="Wingdings" pitchFamily="2" charset="2"/>
              <a:buNone/>
            </a:pPr>
            <a:endParaRPr lang="en-US" smtClean="0"/>
          </a:p>
          <a:p>
            <a:pPr lvl="1"/>
            <a:r>
              <a:rPr lang="en-US" smtClean="0"/>
              <a:t>Traditional mail;</a:t>
            </a:r>
          </a:p>
          <a:p>
            <a:pPr lvl="1"/>
            <a:r>
              <a:rPr lang="en-US" smtClean="0"/>
              <a:t>Mail with own autonomy;</a:t>
            </a:r>
          </a:p>
          <a:p>
            <a:pPr lvl="1"/>
            <a:r>
              <a:rPr lang="en-US" smtClean="0"/>
              <a:t>Business men of traffic;</a:t>
            </a:r>
          </a:p>
          <a:p>
            <a:pPr lvl="1"/>
            <a:r>
              <a:rPr lang="en-US" smtClean="0"/>
              <a:t>Reseller average amounts;</a:t>
            </a:r>
          </a:p>
          <a:p>
            <a:pPr lvl="1"/>
            <a:r>
              <a:rPr lang="en-US" smtClean="0"/>
              <a:t>Street reseller.</a:t>
            </a:r>
          </a:p>
          <a:p>
            <a:pPr lvl="1">
              <a:buFont typeface="Wingdings 2" pitchFamily="18" charset="2"/>
              <a:buNone/>
            </a:pPr>
            <a:endParaRPr lang="en-US" smtClean="0"/>
          </a:p>
          <a:p>
            <a:pPr lvl="1">
              <a:buFont typeface="Wingdings 2" pitchFamily="18" charset="2"/>
              <a:buNone/>
            </a:pPr>
            <a:r>
              <a:rPr lang="en-US" smtClean="0"/>
              <a:t>(Fernando Mendes)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Marcador de Posição de Conteúdo 2"/>
          <p:cNvSpPr>
            <a:spLocks noGrp="1"/>
          </p:cNvSpPr>
          <p:nvPr>
            <p:ph sz="quarter" idx="1"/>
          </p:nvPr>
        </p:nvSpPr>
        <p:spPr>
          <a:xfrm>
            <a:off x="457200" y="0"/>
            <a:ext cx="8229600" cy="6858000"/>
          </a:xfrm>
        </p:spPr>
        <p:txBody>
          <a:bodyPr/>
          <a:lstStyle/>
          <a:p>
            <a:r>
              <a:rPr lang="en-US" smtClean="0"/>
              <a:t>Criminal trajectories:</a:t>
            </a:r>
          </a:p>
          <a:p>
            <a:pPr lvl="1"/>
            <a:r>
              <a:rPr lang="en-US" smtClean="0"/>
              <a:t>Toxic dependent / Delinquent;</a:t>
            </a:r>
          </a:p>
          <a:p>
            <a:pPr lvl="1"/>
            <a:r>
              <a:rPr lang="en-US" smtClean="0"/>
              <a:t>Drug-crime experts;</a:t>
            </a:r>
          </a:p>
          <a:p>
            <a:pPr lvl="1"/>
            <a:r>
              <a:rPr lang="en-US" smtClean="0"/>
              <a:t>Delinquent / Toxic dependent;</a:t>
            </a:r>
          </a:p>
          <a:p>
            <a:pPr lvl="1">
              <a:buFont typeface="Wingdings 2" pitchFamily="18" charset="2"/>
              <a:buNone/>
            </a:pPr>
            <a:endParaRPr lang="en-US" smtClean="0"/>
          </a:p>
          <a:p>
            <a:pPr lvl="1">
              <a:buFont typeface="Wingdings 2" pitchFamily="18" charset="2"/>
              <a:buNone/>
            </a:pPr>
            <a:r>
              <a:rPr lang="en-US" smtClean="0"/>
              <a:t>(Cândido da Agra and Ana Paula Matos)</a:t>
            </a:r>
          </a:p>
          <a:p>
            <a:pPr>
              <a:buFont typeface="Wingdings" pitchFamily="2" charset="2"/>
              <a:buNone/>
            </a:pPr>
            <a:endParaRPr lang="en-US" smtClean="0"/>
          </a:p>
          <a:p>
            <a:r>
              <a:rPr lang="en-US" smtClean="0"/>
              <a:t>Principal Crimes associated with drugs:</a:t>
            </a:r>
          </a:p>
          <a:p>
            <a:pPr lvl="1"/>
            <a:r>
              <a:rPr lang="en-US" smtClean="0"/>
              <a:t>Crimes against the property;</a:t>
            </a:r>
          </a:p>
          <a:p>
            <a:pPr lvl="1"/>
            <a:r>
              <a:rPr lang="en-US" smtClean="0"/>
              <a:t>Crimes of forgery;</a:t>
            </a:r>
          </a:p>
          <a:p>
            <a:pPr lvl="1"/>
            <a:r>
              <a:rPr lang="en-US" smtClean="0"/>
              <a:t>Crimes against people;</a:t>
            </a:r>
          </a:p>
          <a:p>
            <a:pPr lvl="1"/>
            <a:r>
              <a:rPr lang="en-US" smtClean="0"/>
              <a:t>Crimes against honor;</a:t>
            </a:r>
          </a:p>
          <a:p>
            <a:pPr lvl="1"/>
            <a:r>
              <a:rPr lang="en-US" smtClean="0"/>
              <a:t>Crimes of common danger;</a:t>
            </a:r>
          </a:p>
          <a:p>
            <a:pPr lvl="1"/>
            <a:r>
              <a:rPr lang="en-US" smtClean="0"/>
              <a:t>Crimes on the road;</a:t>
            </a:r>
          </a:p>
          <a:p>
            <a:pPr lvl="1"/>
            <a:r>
              <a:rPr lang="en-US" smtClean="0"/>
              <a:t>Crimes against public peace;</a:t>
            </a:r>
          </a:p>
          <a:p>
            <a:pPr lvl="1"/>
            <a:r>
              <a:rPr lang="en-US" smtClean="0"/>
              <a:t>Crimes against authority;</a:t>
            </a:r>
          </a:p>
          <a:p>
            <a:pPr lvl="1"/>
            <a:r>
              <a:rPr lang="en-US" smtClean="0"/>
              <a:t>Laundering and other crimes related.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en-US" smtClean="0"/>
              <a:t>Intervention</a:t>
            </a:r>
            <a:endParaRPr lang="en-US"/>
          </a:p>
        </p:txBody>
      </p:sp>
      <p:sp>
        <p:nvSpPr>
          <p:cNvPr id="25602" name="Marcador de Posição de Conteúdo 2"/>
          <p:cNvSpPr>
            <a:spLocks noGrp="1"/>
          </p:cNvSpPr>
          <p:nvPr>
            <p:ph sz="quarter" idx="1"/>
          </p:nvPr>
        </p:nvSpPr>
        <p:spPr>
          <a:xfrm>
            <a:off x="457200" y="1600200"/>
            <a:ext cx="7467600" cy="4873625"/>
          </a:xfrm>
        </p:spPr>
        <p:txBody>
          <a:bodyPr/>
          <a:lstStyle/>
          <a:p>
            <a:r>
              <a:rPr lang="en-US" smtClean="0"/>
              <a:t>Intervention programs oriented for the abstinence:</a:t>
            </a:r>
          </a:p>
          <a:p>
            <a:pPr>
              <a:buFont typeface="Wingdings" pitchFamily="2" charset="2"/>
              <a:buNone/>
            </a:pPr>
            <a:endParaRPr lang="en-US" smtClean="0"/>
          </a:p>
          <a:p>
            <a:pPr lvl="1"/>
            <a:r>
              <a:rPr lang="en-US" smtClean="0"/>
              <a:t>Objective:</a:t>
            </a:r>
          </a:p>
          <a:p>
            <a:pPr lvl="2"/>
            <a:r>
              <a:rPr lang="en-US" sz="2000" smtClean="0"/>
              <a:t>Total abstinence;</a:t>
            </a:r>
          </a:p>
          <a:p>
            <a:pPr lvl="2"/>
            <a:r>
              <a:rPr lang="en-US" sz="2000" smtClean="0"/>
              <a:t>Detoxification programs;</a:t>
            </a:r>
          </a:p>
          <a:p>
            <a:pPr lvl="2"/>
            <a:r>
              <a:rPr lang="en-US" sz="2000" smtClean="0"/>
              <a:t>Replacement programs: </a:t>
            </a:r>
          </a:p>
          <a:p>
            <a:pPr lvl="3"/>
            <a:r>
              <a:rPr lang="en-US" sz="2000" smtClean="0"/>
              <a:t>Ex: methadone program (the most used in Portugal);</a:t>
            </a:r>
          </a:p>
          <a:p>
            <a:pPr lvl="3"/>
            <a:r>
              <a:rPr lang="en-US" sz="2000" smtClean="0"/>
              <a:t>Integrated model.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Marcador de Posição de Conteúdo 2"/>
          <p:cNvSpPr>
            <a:spLocks noGrp="1"/>
          </p:cNvSpPr>
          <p:nvPr>
            <p:ph sz="quarter" idx="1"/>
          </p:nvPr>
        </p:nvSpPr>
        <p:spPr>
          <a:xfrm>
            <a:off x="457200" y="404813"/>
            <a:ext cx="8229600" cy="6192837"/>
          </a:xfrm>
        </p:spPr>
        <p:txBody>
          <a:bodyPr/>
          <a:lstStyle/>
          <a:p>
            <a:r>
              <a:rPr lang="en-US" smtClean="0"/>
              <a:t>Risk reduction programs:</a:t>
            </a:r>
          </a:p>
          <a:p>
            <a:pPr>
              <a:buFont typeface="Wingdings" pitchFamily="2" charset="2"/>
              <a:buNone/>
            </a:pPr>
            <a:endParaRPr lang="en-US" smtClean="0"/>
          </a:p>
          <a:p>
            <a:pPr lvl="1"/>
            <a:r>
              <a:rPr lang="en-US" smtClean="0"/>
              <a:t>Risk reduction and harm minimization:</a:t>
            </a:r>
          </a:p>
          <a:p>
            <a:pPr lvl="2"/>
            <a:r>
              <a:rPr lang="en-US" sz="2000" smtClean="0"/>
              <a:t>set of measures that aim to limit the negative effects of drug use;</a:t>
            </a:r>
          </a:p>
          <a:p>
            <a:pPr lvl="2"/>
            <a:r>
              <a:rPr lang="en-US" sz="2000" smtClean="0"/>
              <a:t>"Admittedly," drug use to protect public health and consumer health.</a:t>
            </a:r>
          </a:p>
          <a:p>
            <a:pPr lvl="2">
              <a:buFont typeface="Wingdings" pitchFamily="2" charset="2"/>
              <a:buNone/>
            </a:pPr>
            <a:endParaRPr lang="en-US" sz="2000" smtClean="0"/>
          </a:p>
          <a:p>
            <a:pPr lvl="1"/>
            <a:r>
              <a:rPr lang="en-US" smtClean="0"/>
              <a:t>Alternative models:</a:t>
            </a:r>
          </a:p>
          <a:p>
            <a:pPr lvl="2"/>
            <a:r>
              <a:rPr lang="en-US" sz="2000" smtClean="0"/>
              <a:t>Moral  / criminal;</a:t>
            </a:r>
          </a:p>
          <a:p>
            <a:pPr lvl="2"/>
            <a:r>
              <a:rPr lang="en-US" sz="2000" smtClean="0"/>
              <a:t>From disease.</a:t>
            </a:r>
          </a:p>
          <a:p>
            <a:pPr lvl="2">
              <a:buFont typeface="Wingdings" pitchFamily="2" charset="2"/>
              <a:buNone/>
            </a:pPr>
            <a:endParaRPr lang="en-US" sz="2000" smtClean="0"/>
          </a:p>
          <a:p>
            <a:pPr lvl="1"/>
            <a:r>
              <a:rPr lang="en-US" smtClean="0"/>
              <a:t>Key features:</a:t>
            </a:r>
          </a:p>
          <a:p>
            <a:pPr lvl="2"/>
            <a:r>
              <a:rPr lang="en-US" sz="2000" smtClean="0"/>
              <a:t>Pragmatism;</a:t>
            </a:r>
          </a:p>
          <a:p>
            <a:pPr lvl="2"/>
            <a:r>
              <a:rPr lang="en-US" sz="2000" smtClean="0"/>
              <a:t>Humanism;</a:t>
            </a:r>
          </a:p>
          <a:p>
            <a:pPr lvl="2"/>
            <a:r>
              <a:rPr lang="en-US" sz="2000" smtClean="0"/>
              <a:t>Proximity.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Marcador de Posição de Conteúdo 2"/>
          <p:cNvSpPr>
            <a:spLocks noGrp="1"/>
          </p:cNvSpPr>
          <p:nvPr>
            <p:ph sz="quarter" idx="1"/>
          </p:nvPr>
        </p:nvSpPr>
        <p:spPr>
          <a:xfrm>
            <a:off x="457200" y="476250"/>
            <a:ext cx="8229600" cy="6121400"/>
          </a:xfrm>
        </p:spPr>
        <p:txBody>
          <a:bodyPr/>
          <a:lstStyle/>
          <a:p>
            <a:pPr lvl="1"/>
            <a:r>
              <a:rPr lang="en-US" smtClean="0"/>
              <a:t>Emergence in Europe:</a:t>
            </a:r>
          </a:p>
          <a:p>
            <a:pPr lvl="2"/>
            <a:r>
              <a:rPr lang="pt-PT" sz="2000" smtClean="0"/>
              <a:t>80, Holland, Junkiebond;</a:t>
            </a:r>
          </a:p>
          <a:p>
            <a:pPr lvl="2"/>
            <a:r>
              <a:rPr lang="pt-PT" sz="2000" smtClean="0"/>
              <a:t>90's, UK, Liverpool.</a:t>
            </a:r>
          </a:p>
          <a:p>
            <a:pPr lvl="2">
              <a:buFont typeface="Wingdings" pitchFamily="2" charset="2"/>
              <a:buNone/>
            </a:pPr>
            <a:endParaRPr lang="en-US" sz="2000" smtClean="0"/>
          </a:p>
          <a:p>
            <a:pPr lvl="1"/>
            <a:r>
              <a:rPr lang="en-US" smtClean="0"/>
              <a:t>Portugal:</a:t>
            </a:r>
          </a:p>
          <a:p>
            <a:pPr lvl="2"/>
            <a:r>
              <a:rPr lang="en-US" sz="2000" smtClean="0"/>
              <a:t>Needle exchange program, beginning in 1993;</a:t>
            </a:r>
          </a:p>
          <a:p>
            <a:pPr lvl="2"/>
            <a:r>
              <a:rPr lang="en-US" sz="2000" smtClean="0"/>
              <a:t>1999: National Strategy to Combat Drugs;</a:t>
            </a:r>
          </a:p>
          <a:p>
            <a:pPr lvl="2"/>
            <a:r>
              <a:rPr lang="en-US" sz="2000" smtClean="0"/>
              <a:t>Decree Law n º 183/2001.</a:t>
            </a:r>
          </a:p>
          <a:p>
            <a:pPr lvl="2">
              <a:buFont typeface="Wingdings" pitchFamily="2" charset="2"/>
              <a:buNone/>
            </a:pPr>
            <a:endParaRPr lang="en-US" sz="2000" smtClean="0"/>
          </a:p>
          <a:p>
            <a:pPr lvl="1"/>
            <a:r>
              <a:rPr lang="en-US" smtClean="0"/>
              <a:t>Critically;</a:t>
            </a:r>
          </a:p>
          <a:p>
            <a:pPr lvl="1"/>
            <a:r>
              <a:rPr lang="en-US" smtClean="0"/>
              <a:t>Promotes easy access to services;</a:t>
            </a:r>
          </a:p>
          <a:p>
            <a:pPr lvl="1"/>
            <a:r>
              <a:rPr lang="en-US" smtClean="0"/>
              <a:t>Reduce the stigma associated with consumption;</a:t>
            </a:r>
          </a:p>
          <a:p>
            <a:pPr lvl="1"/>
            <a:r>
              <a:rPr lang="en-US" smtClean="0"/>
              <a:t>Covers a variety of risk behaviors associated;</a:t>
            </a:r>
          </a:p>
          <a:p>
            <a:pPr lvl="1"/>
            <a:r>
              <a:rPr lang="en-US" smtClean="0"/>
              <a:t>Effects of drug use on a continuum:</a:t>
            </a:r>
          </a:p>
          <a:p>
            <a:pPr lvl="1">
              <a:buFont typeface="Wingdings 2" pitchFamily="18" charset="2"/>
              <a:buNone/>
            </a:pPr>
            <a:endParaRPr lang="en-US" smtClean="0"/>
          </a:p>
          <a:p>
            <a:pPr lvl="1">
              <a:buFont typeface="Wingdings 2" pitchFamily="18" charset="2"/>
              <a:buNone/>
            </a:pPr>
            <a:r>
              <a:rPr lang="en-US" smtClean="0"/>
              <a:t>Risk Maximum ----------------------- Risk zero = abstinence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en-US" smtClean="0"/>
              <a:t>For the curious </a:t>
            </a:r>
            <a:endParaRPr lang="en-US"/>
          </a:p>
        </p:txBody>
      </p:sp>
      <p:sp>
        <p:nvSpPr>
          <p:cNvPr id="28674" name="Marcador de Posição de Conteúdo 2"/>
          <p:cNvSpPr>
            <a:spLocks noGrp="1"/>
          </p:cNvSpPr>
          <p:nvPr>
            <p:ph sz="quarter" idx="1"/>
          </p:nvPr>
        </p:nvSpPr>
        <p:spPr>
          <a:xfrm>
            <a:off x="457200" y="1600200"/>
            <a:ext cx="7467600" cy="4873625"/>
          </a:xfrm>
        </p:spPr>
        <p:txBody>
          <a:bodyPr/>
          <a:lstStyle/>
          <a:p>
            <a:pPr>
              <a:buFont typeface="Wingdings" pitchFamily="2" charset="2"/>
              <a:buNone/>
            </a:pPr>
            <a:r>
              <a:rPr lang="en-US" smtClean="0"/>
              <a:t>The business of drug</a:t>
            </a:r>
          </a:p>
          <a:p>
            <a:pPr>
              <a:buFont typeface="Wingdings" pitchFamily="2" charset="2"/>
              <a:buNone/>
            </a:pPr>
            <a:endParaRPr lang="en-US" smtClean="0"/>
          </a:p>
          <a:p>
            <a:pPr>
              <a:buFont typeface="Wingdings" pitchFamily="2" charset="2"/>
              <a:buNone/>
            </a:pPr>
            <a:r>
              <a:rPr lang="en-US" smtClean="0">
                <a:hlinkClick r:id="rId2"/>
              </a:rPr>
              <a:t>http://natgeotv.com/pt/o-negocio-da-droga</a:t>
            </a: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4450"/>
            <a:ext cx="8229600" cy="1143000"/>
          </a:xfrm>
        </p:spPr>
        <p:txBody>
          <a:bodyPr/>
          <a:lstStyle/>
          <a:p>
            <a:pPr fontAlgn="auto">
              <a:spcAft>
                <a:spcPts val="0"/>
              </a:spcAft>
              <a:defRPr/>
            </a:pPr>
            <a:r>
              <a:rPr lang="en-US" smtClean="0"/>
              <a:t>Bibliography</a:t>
            </a:r>
            <a:endParaRPr lang="en-US"/>
          </a:p>
        </p:txBody>
      </p:sp>
      <p:sp>
        <p:nvSpPr>
          <p:cNvPr id="3" name="Marcador de Posição de Conteúdo 2"/>
          <p:cNvSpPr>
            <a:spLocks noGrp="1"/>
          </p:cNvSpPr>
          <p:nvPr>
            <p:ph sz="quarter" idx="1"/>
          </p:nvPr>
        </p:nvSpPr>
        <p:spPr>
          <a:xfrm>
            <a:off x="468313" y="1125538"/>
            <a:ext cx="8229600" cy="5183187"/>
          </a:xfrm>
        </p:spPr>
        <p:txBody>
          <a:bodyPr>
            <a:normAutofit fontScale="70000" lnSpcReduction="20000"/>
          </a:bodyPr>
          <a:lstStyle/>
          <a:p>
            <a:pPr marL="274320" indent="-274320" fontAlgn="auto">
              <a:spcAft>
                <a:spcPts val="0"/>
              </a:spcAft>
              <a:buFont typeface="Wingdings"/>
              <a:buChar char=""/>
              <a:defRPr/>
            </a:pPr>
            <a:r>
              <a:rPr lang="en-US" dirty="0" smtClean="0"/>
              <a:t>Cannabis é a </a:t>
            </a:r>
            <a:r>
              <a:rPr lang="en-US" dirty="0" err="1" smtClean="0"/>
              <a:t>droga</a:t>
            </a:r>
            <a:r>
              <a:rPr lang="en-US" dirty="0" smtClean="0"/>
              <a:t> </a:t>
            </a:r>
            <a:r>
              <a:rPr lang="en-US" dirty="0" err="1" smtClean="0"/>
              <a:t>mais</a:t>
            </a:r>
            <a:r>
              <a:rPr lang="en-US" dirty="0" smtClean="0"/>
              <a:t> </a:t>
            </a:r>
            <a:r>
              <a:rPr lang="en-US" dirty="0" err="1" smtClean="0"/>
              <a:t>consumida</a:t>
            </a:r>
            <a:r>
              <a:rPr lang="en-US" dirty="0" smtClean="0"/>
              <a:t> </a:t>
            </a:r>
            <a:r>
              <a:rPr lang="en-US" dirty="0" err="1" smtClean="0"/>
              <a:t>em</a:t>
            </a:r>
            <a:r>
              <a:rPr lang="en-US" dirty="0" smtClean="0"/>
              <a:t> Portugal [Electronic Version]. </a:t>
            </a:r>
            <a:r>
              <a:rPr lang="en-US" i="1" dirty="0" err="1" smtClean="0"/>
              <a:t>Visão</a:t>
            </a:r>
            <a:r>
              <a:rPr lang="en-US" i="1" dirty="0" smtClean="0"/>
              <a:t>.</a:t>
            </a:r>
            <a:r>
              <a:rPr lang="en-US" dirty="0" smtClean="0"/>
              <a:t> </a:t>
            </a:r>
            <a:r>
              <a:rPr lang="en-US" dirty="0" err="1" smtClean="0"/>
              <a:t>Acessed</a:t>
            </a:r>
            <a:r>
              <a:rPr lang="en-US" dirty="0" smtClean="0"/>
              <a:t> in: 28, September, 2012, in: </a:t>
            </a:r>
            <a:r>
              <a:rPr lang="en-US" u="sng" dirty="0" smtClean="0">
                <a:hlinkClick r:id="rId2"/>
              </a:rPr>
              <a:t>http://visao.sapo.pt/cannabis-e-a-droga-mais-consumida-em-portugal=f583569</a:t>
            </a:r>
            <a:endParaRPr lang="en-US" u="sng" dirty="0" smtClean="0"/>
          </a:p>
          <a:p>
            <a:pPr marL="274320" indent="-274320" fontAlgn="auto">
              <a:spcAft>
                <a:spcPts val="0"/>
              </a:spcAft>
              <a:buFont typeface="Wingdings"/>
              <a:buNone/>
              <a:defRPr/>
            </a:pPr>
            <a:endParaRPr lang="en-US" dirty="0" smtClean="0"/>
          </a:p>
          <a:p>
            <a:pPr marL="274320" indent="-274320" fontAlgn="auto">
              <a:spcAft>
                <a:spcPts val="0"/>
              </a:spcAft>
              <a:buFont typeface="Wingdings"/>
              <a:buChar char=""/>
              <a:defRPr/>
            </a:pPr>
            <a:r>
              <a:rPr lang="en-US" dirty="0" smtClean="0"/>
              <a:t>Portugal </a:t>
            </a:r>
            <a:r>
              <a:rPr lang="en-US" dirty="0" err="1" smtClean="0"/>
              <a:t>perde</a:t>
            </a:r>
            <a:r>
              <a:rPr lang="en-US" dirty="0" smtClean="0"/>
              <a:t> </a:t>
            </a:r>
            <a:r>
              <a:rPr lang="en-US" dirty="0" err="1" smtClean="0"/>
              <a:t>importância</a:t>
            </a:r>
            <a:r>
              <a:rPr lang="en-US" dirty="0" smtClean="0"/>
              <a:t> </a:t>
            </a:r>
            <a:r>
              <a:rPr lang="en-US" dirty="0" err="1" smtClean="0"/>
              <a:t>para</a:t>
            </a:r>
            <a:r>
              <a:rPr lang="en-US" dirty="0" smtClean="0"/>
              <a:t> </a:t>
            </a:r>
            <a:r>
              <a:rPr lang="en-US" dirty="0" err="1" smtClean="0"/>
              <a:t>tráfico</a:t>
            </a:r>
            <a:r>
              <a:rPr lang="en-US" dirty="0" smtClean="0"/>
              <a:t> de </a:t>
            </a:r>
            <a:r>
              <a:rPr lang="en-US" dirty="0" err="1" smtClean="0"/>
              <a:t>droga</a:t>
            </a:r>
            <a:r>
              <a:rPr lang="en-US" dirty="0" smtClean="0"/>
              <a:t> </a:t>
            </a:r>
            <a:r>
              <a:rPr lang="en-US" dirty="0" err="1" smtClean="0"/>
              <a:t>sul-americana</a:t>
            </a:r>
            <a:r>
              <a:rPr lang="en-US" dirty="0" smtClean="0"/>
              <a:t> [Electronic Version] </a:t>
            </a:r>
            <a:r>
              <a:rPr lang="en-US" i="1" dirty="0" err="1" smtClean="0"/>
              <a:t>Correio</a:t>
            </a:r>
            <a:r>
              <a:rPr lang="en-US" i="1" dirty="0" smtClean="0"/>
              <a:t> </a:t>
            </a:r>
            <a:r>
              <a:rPr lang="en-US" i="1" dirty="0" err="1" smtClean="0"/>
              <a:t>da</a:t>
            </a:r>
            <a:r>
              <a:rPr lang="en-US" i="1" dirty="0" smtClean="0"/>
              <a:t> </a:t>
            </a:r>
            <a:r>
              <a:rPr lang="en-US" i="1" dirty="0" err="1" smtClean="0"/>
              <a:t>Manhã</a:t>
            </a:r>
            <a:r>
              <a:rPr lang="en-US" dirty="0" smtClean="0"/>
              <a:t>. </a:t>
            </a:r>
            <a:r>
              <a:rPr lang="en-US" dirty="0" err="1" smtClean="0"/>
              <a:t>Acessed</a:t>
            </a:r>
            <a:r>
              <a:rPr lang="en-US" dirty="0" smtClean="0"/>
              <a:t> in: 29, September, 2012, in: </a:t>
            </a:r>
            <a:r>
              <a:rPr lang="en-US" u="sng" dirty="0" smtClean="0">
                <a:hlinkClick r:id="rId3"/>
              </a:rPr>
              <a:t>http://www.cmjornal.xl.pt/detalhe/noticias/ultima-hora/portugal-perde-importancia-para-trafico-de-droga-sul-americana</a:t>
            </a:r>
            <a:endParaRPr lang="en-US" u="sng" dirty="0" smtClean="0"/>
          </a:p>
          <a:p>
            <a:pPr marL="274320" indent="-274320" fontAlgn="auto">
              <a:spcAft>
                <a:spcPts val="0"/>
              </a:spcAft>
              <a:buFont typeface="Wingdings"/>
              <a:buNone/>
              <a:defRPr/>
            </a:pPr>
            <a:endParaRPr lang="en-US" u="sng" dirty="0" smtClean="0"/>
          </a:p>
          <a:p>
            <a:pPr marL="274320" indent="-274320" fontAlgn="auto">
              <a:spcAft>
                <a:spcPts val="0"/>
              </a:spcAft>
              <a:buFont typeface="Wingdings"/>
              <a:buChar char=""/>
              <a:defRPr/>
            </a:pPr>
            <a:r>
              <a:rPr lang="en-US" dirty="0" smtClean="0"/>
              <a:t>Portugal </a:t>
            </a:r>
            <a:r>
              <a:rPr lang="en-US" dirty="0" err="1" smtClean="0"/>
              <a:t>na</a:t>
            </a:r>
            <a:r>
              <a:rPr lang="en-US" dirty="0" smtClean="0"/>
              <a:t> </a:t>
            </a:r>
            <a:r>
              <a:rPr lang="en-US" dirty="0" err="1" smtClean="0"/>
              <a:t>rota</a:t>
            </a:r>
            <a:r>
              <a:rPr lang="en-US" dirty="0" smtClean="0"/>
              <a:t> </a:t>
            </a:r>
            <a:r>
              <a:rPr lang="en-US" dirty="0" err="1" smtClean="0"/>
              <a:t>internacional</a:t>
            </a:r>
            <a:r>
              <a:rPr lang="en-US" dirty="0" smtClean="0"/>
              <a:t> do </a:t>
            </a:r>
            <a:r>
              <a:rPr lang="en-US" dirty="0" err="1" smtClean="0"/>
              <a:t>tráfico</a:t>
            </a:r>
            <a:r>
              <a:rPr lang="en-US" dirty="0" smtClean="0"/>
              <a:t> de </a:t>
            </a:r>
            <a:r>
              <a:rPr lang="en-US" dirty="0" err="1" smtClean="0"/>
              <a:t>droga</a:t>
            </a:r>
            <a:r>
              <a:rPr lang="en-US" dirty="0" smtClean="0"/>
              <a:t>. [Electronic Version]. </a:t>
            </a:r>
            <a:r>
              <a:rPr lang="en-US" i="1" dirty="0" err="1" smtClean="0"/>
              <a:t>Jornal</a:t>
            </a:r>
            <a:r>
              <a:rPr lang="en-US" i="1" dirty="0" smtClean="0"/>
              <a:t> de </a:t>
            </a:r>
            <a:r>
              <a:rPr lang="en-US" i="1" dirty="0" err="1" smtClean="0"/>
              <a:t>Notícias</a:t>
            </a:r>
            <a:r>
              <a:rPr lang="en-US" dirty="0" smtClean="0"/>
              <a:t>. </a:t>
            </a:r>
            <a:r>
              <a:rPr lang="en-US" dirty="0" err="1" smtClean="0"/>
              <a:t>Acessed</a:t>
            </a:r>
            <a:r>
              <a:rPr lang="en-US" dirty="0" smtClean="0"/>
              <a:t> in: 29, September, 2012, in: </a:t>
            </a:r>
            <a:r>
              <a:rPr lang="en-US" u="sng" dirty="0" smtClean="0">
                <a:hlinkClick r:id="rId4"/>
              </a:rPr>
              <a:t>http://www.jn.pt/PaginaInicial/Policia/Interior.aspx?content_id=1739939</a:t>
            </a:r>
            <a:endParaRPr lang="en-US" u="sng" dirty="0" smtClean="0"/>
          </a:p>
          <a:p>
            <a:pPr marL="274320" indent="-274320" fontAlgn="auto">
              <a:spcAft>
                <a:spcPts val="0"/>
              </a:spcAft>
              <a:buFont typeface="Wingdings"/>
              <a:buNone/>
              <a:defRPr/>
            </a:pPr>
            <a:endParaRPr lang="en-US" dirty="0" smtClean="0"/>
          </a:p>
          <a:p>
            <a:pPr marL="274320" indent="-274320" fontAlgn="auto">
              <a:spcAft>
                <a:spcPts val="0"/>
              </a:spcAft>
              <a:buFont typeface="Wingdings"/>
              <a:buChar char=""/>
              <a:defRPr/>
            </a:pPr>
            <a:r>
              <a:rPr lang="pt-PT" dirty="0" smtClean="0"/>
              <a:t>Geografia torna Portugal vulnerável ao tráfico de droga. [</a:t>
            </a:r>
            <a:r>
              <a:rPr lang="pt-PT" dirty="0" err="1" smtClean="0"/>
              <a:t>Electronic</a:t>
            </a:r>
            <a:r>
              <a:rPr lang="pt-PT" dirty="0" smtClean="0"/>
              <a:t> </a:t>
            </a:r>
            <a:r>
              <a:rPr lang="pt-PT" dirty="0" err="1" smtClean="0"/>
              <a:t>Version</a:t>
            </a:r>
            <a:r>
              <a:rPr lang="pt-PT" dirty="0" smtClean="0"/>
              <a:t>]. </a:t>
            </a:r>
            <a:r>
              <a:rPr lang="pt-PT" i="1" dirty="0" smtClean="0"/>
              <a:t>Jornal de Notícias</a:t>
            </a:r>
            <a:r>
              <a:rPr lang="pt-PT" dirty="0" smtClean="0"/>
              <a:t>. </a:t>
            </a:r>
            <a:r>
              <a:rPr lang="en-US" dirty="0" err="1" smtClean="0"/>
              <a:t>Acessed</a:t>
            </a:r>
            <a:r>
              <a:rPr lang="en-US" dirty="0" smtClean="0"/>
              <a:t> in: 30, September, 2012, in: </a:t>
            </a:r>
            <a:r>
              <a:rPr lang="en-US" u="sng" dirty="0" smtClean="0">
                <a:hlinkClick r:id="rId5"/>
              </a:rPr>
              <a:t>http</a:t>
            </a:r>
            <a:r>
              <a:rPr lang="en-US" u="sng" smtClean="0">
                <a:hlinkClick r:id="rId5"/>
              </a:rPr>
              <a:t>://www.jn.pt/PaginaInicial/Sociedade/Interior.aspx?content_id=1854253</a:t>
            </a:r>
            <a:endParaRPr lang="en-US" u="sng" smtClean="0"/>
          </a:p>
          <a:p>
            <a:pPr marL="274320" indent="-274320" fontAlgn="auto">
              <a:spcAft>
                <a:spcPts val="0"/>
              </a:spcAft>
              <a:buFont typeface="Wingdings"/>
              <a:buNone/>
              <a:defRPr/>
            </a:pPr>
            <a:endParaRPr lang="en-US" u="sng" dirty="0" smtClean="0"/>
          </a:p>
          <a:p>
            <a:pPr marL="274320" indent="-274320" fontAlgn="auto">
              <a:spcAft>
                <a:spcPts val="0"/>
              </a:spcAft>
              <a:buFont typeface="Wingdings"/>
              <a:buChar char=""/>
              <a:defRPr/>
            </a:pPr>
            <a:r>
              <a:rPr lang="en-US" dirty="0" smtClean="0"/>
              <a:t>Costa, C. and Leal, J. (2004). </a:t>
            </a:r>
            <a:r>
              <a:rPr lang="pt-PT" i="1" dirty="0" smtClean="0"/>
              <a:t>A Criminalidade Associada à Droga</a:t>
            </a:r>
            <a:r>
              <a:rPr lang="pt-PT" dirty="0" smtClean="0"/>
              <a:t>. </a:t>
            </a:r>
            <a:r>
              <a:rPr lang="en-US" dirty="0" err="1" smtClean="0"/>
              <a:t>Acessed</a:t>
            </a:r>
            <a:r>
              <a:rPr lang="en-US" dirty="0" smtClean="0"/>
              <a:t> in September 29 of 2012 in website of Institute of Drugs and </a:t>
            </a:r>
            <a:r>
              <a:rPr lang="en-US" dirty="0" err="1" smtClean="0"/>
              <a:t>Toxicodependence</a:t>
            </a:r>
            <a:r>
              <a:rPr lang="en-US" dirty="0" smtClean="0"/>
              <a:t>: </a:t>
            </a:r>
            <a:r>
              <a:rPr lang="en-US" u="sng" dirty="0" smtClean="0">
                <a:hlinkClick r:id="rId6"/>
              </a:rPr>
              <a:t>http://www.idt.pt/PT/Investigacao/Documents/EstrategiaNacional/criminalidade.pdf</a:t>
            </a:r>
            <a:endParaRPr lang="pt-PT" dirty="0" smtClean="0"/>
          </a:p>
          <a:p>
            <a:pPr marL="274320" indent="-274320" fontAlgn="auto">
              <a:spcAft>
                <a:spcPts val="0"/>
              </a:spcAft>
              <a:buFont typeface="Wingdings"/>
              <a:buChar char=""/>
              <a:defRPr/>
            </a:pPr>
            <a:endParaRPr lang="pt-PT" dirty="0" smtClean="0"/>
          </a:p>
          <a:p>
            <a:pPr marL="274320" indent="-274320" fontAlgn="auto">
              <a:spcAft>
                <a:spcPts val="0"/>
              </a:spcAft>
              <a:buFont typeface="Wingdings"/>
              <a:buChar char=""/>
              <a:defRPr/>
            </a:pPr>
            <a:endParaRPr lang="en-US" dirty="0" smtClean="0"/>
          </a:p>
          <a:p>
            <a:pPr marL="274320" indent="-274320" fontAlgn="auto">
              <a:spcAft>
                <a:spcPts val="0"/>
              </a:spcAft>
              <a:buFont typeface="Wingdings"/>
              <a:buChar cha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Marcador de Posição de Conteúdo 2"/>
          <p:cNvSpPr>
            <a:spLocks noGrp="1"/>
          </p:cNvSpPr>
          <p:nvPr>
            <p:ph sz="quarter" idx="1"/>
          </p:nvPr>
        </p:nvSpPr>
        <p:spPr>
          <a:xfrm>
            <a:off x="457200" y="476250"/>
            <a:ext cx="8229600" cy="5649913"/>
          </a:xfrm>
        </p:spPr>
        <p:txBody>
          <a:bodyPr/>
          <a:lstStyle/>
          <a:p>
            <a:pPr algn="ctr">
              <a:buFont typeface="Wingdings" pitchFamily="2" charset="2"/>
              <a:buNone/>
            </a:pPr>
            <a:r>
              <a:rPr lang="pt-PT" sz="4000" i="1" smtClean="0"/>
              <a:t>Mouse Party</a:t>
            </a:r>
          </a:p>
          <a:p>
            <a:pPr algn="ctr">
              <a:buFont typeface="Wingdings" pitchFamily="2" charset="2"/>
              <a:buNone/>
            </a:pPr>
            <a:endParaRPr lang="pt-PT" sz="4000" i="1" smtClean="0"/>
          </a:p>
          <a:p>
            <a:pPr>
              <a:buFont typeface="Wingdings" pitchFamily="2" charset="2"/>
              <a:buNone/>
            </a:pPr>
            <a:r>
              <a:rPr lang="pt-PT" smtClean="0">
                <a:hlinkClick r:id="rId2"/>
              </a:rPr>
              <a:t>http://learn.genetics.utah.edu/content/addiction/drugs/mouse.html</a:t>
            </a:r>
            <a:endParaRPr lang="cs-CZ" smtClean="0"/>
          </a:p>
          <a:p>
            <a:pPr>
              <a:buFont typeface="Wingdings" pitchFamily="2" charset="2"/>
              <a:buNone/>
            </a:pPr>
            <a:endParaRPr lang="pt-PT" smtClean="0"/>
          </a:p>
          <a:p>
            <a:pPr>
              <a:buFont typeface="Wingdings" pitchFamily="2" charset="2"/>
              <a:buNone/>
            </a:pPr>
            <a:endParaRPr lang="pt-PT" smtClean="0"/>
          </a:p>
          <a:p>
            <a:r>
              <a:rPr lang="pt-PT" smtClean="0"/>
              <a:t>Universidade do Utah –Genetic Science Learning Center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8313" y="0"/>
            <a:ext cx="8229600" cy="981075"/>
          </a:xfrm>
        </p:spPr>
        <p:txBody>
          <a:bodyPr/>
          <a:lstStyle/>
          <a:p>
            <a:pPr fontAlgn="auto">
              <a:spcAft>
                <a:spcPts val="0"/>
              </a:spcAft>
              <a:defRPr/>
            </a:pPr>
            <a:r>
              <a:rPr lang="en-US" dirty="0" smtClean="0"/>
              <a:t>Concept of drug</a:t>
            </a:r>
            <a:endParaRPr lang="en-US" dirty="0"/>
          </a:p>
        </p:txBody>
      </p:sp>
      <p:sp>
        <p:nvSpPr>
          <p:cNvPr id="3" name="Marcador de Posição de Conteúdo 2"/>
          <p:cNvSpPr>
            <a:spLocks noGrp="1"/>
          </p:cNvSpPr>
          <p:nvPr>
            <p:ph sz="quarter" idx="1"/>
          </p:nvPr>
        </p:nvSpPr>
        <p:spPr>
          <a:xfrm>
            <a:off x="457200" y="981075"/>
            <a:ext cx="8229600" cy="5876925"/>
          </a:xfrm>
        </p:spPr>
        <p:txBody>
          <a:bodyPr>
            <a:normAutofit lnSpcReduction="10000"/>
          </a:bodyPr>
          <a:lstStyle/>
          <a:p>
            <a:pPr marL="274320" indent="-274320" fontAlgn="auto">
              <a:spcAft>
                <a:spcPts val="0"/>
              </a:spcAft>
              <a:buFont typeface="Wingdings"/>
              <a:buChar char=""/>
              <a:defRPr/>
            </a:pPr>
            <a:r>
              <a:rPr lang="en-US" dirty="0" smtClean="0"/>
              <a:t>Any substance that voluntarily introduced in the body, causes psychological changes and can generate dependency or not (WHO);</a:t>
            </a:r>
          </a:p>
          <a:p>
            <a:pPr marL="274320" indent="-274320" fontAlgn="auto">
              <a:spcAft>
                <a:spcPts val="0"/>
              </a:spcAft>
              <a:buFont typeface="Wingdings"/>
              <a:buNone/>
              <a:defRPr/>
            </a:pPr>
            <a:endParaRPr lang="en-US" dirty="0" smtClean="0"/>
          </a:p>
          <a:p>
            <a:pPr marL="274320" indent="-274320" fontAlgn="auto">
              <a:spcAft>
                <a:spcPts val="0"/>
              </a:spcAft>
              <a:buFont typeface="Wingdings"/>
              <a:buChar char=""/>
              <a:defRPr/>
            </a:pPr>
            <a:r>
              <a:rPr lang="en-US" dirty="0" smtClean="0"/>
              <a:t>Chemical that affects psychological and physiological functions of living organisms and can be used in the diagnosis, prevention and treatment of diseases if used in certain doses and according to specific management strategy, but it can also damage health and cause death if used otherwise, willingly or inadvertently (Alexandra Oliveira);</a:t>
            </a:r>
          </a:p>
          <a:p>
            <a:pPr marL="274320" indent="-274320" fontAlgn="auto">
              <a:spcAft>
                <a:spcPts val="0"/>
              </a:spcAft>
              <a:buFont typeface="Wingdings"/>
              <a:buNone/>
              <a:defRPr/>
            </a:pPr>
            <a:endParaRPr lang="en-US" dirty="0"/>
          </a:p>
          <a:p>
            <a:pPr marL="274320" indent="-274320" fontAlgn="auto">
              <a:spcAft>
                <a:spcPts val="0"/>
              </a:spcAft>
              <a:buFont typeface="Wingdings"/>
              <a:buChar char=""/>
              <a:defRPr/>
            </a:pPr>
            <a:r>
              <a:rPr lang="en-US" dirty="0" smtClean="0"/>
              <a:t>What a community conventionally as a drug substance and while one substance not be called drug, in fact it is not drug (D. Comas);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a:xfrm>
            <a:off x="457200" y="404813"/>
            <a:ext cx="8229600" cy="6119812"/>
          </a:xfrm>
        </p:spPr>
        <p:txBody>
          <a:bodyPr>
            <a:normAutofit lnSpcReduction="10000"/>
          </a:bodyPr>
          <a:lstStyle/>
          <a:p>
            <a:pPr marL="274320" indent="-274320" fontAlgn="auto">
              <a:spcAft>
                <a:spcPts val="0"/>
              </a:spcAft>
              <a:buFont typeface="Wingdings"/>
              <a:buChar char=""/>
              <a:defRPr/>
            </a:pPr>
            <a:r>
              <a:rPr lang="en-US" dirty="0" smtClean="0"/>
              <a:t>There are different psychoactive substances:</a:t>
            </a:r>
          </a:p>
          <a:p>
            <a:pPr marL="640080" lvl="1" indent="-274320" fontAlgn="auto">
              <a:spcAft>
                <a:spcPts val="0"/>
              </a:spcAft>
              <a:buFont typeface="Wingdings 2"/>
              <a:buChar char=""/>
              <a:defRPr/>
            </a:pPr>
            <a:r>
              <a:rPr lang="en-US" dirty="0" smtClean="0"/>
              <a:t>With different pharmacological properties</a:t>
            </a:r>
          </a:p>
          <a:p>
            <a:pPr marL="640080" lvl="1" indent="-274320" fontAlgn="auto">
              <a:spcAft>
                <a:spcPts val="0"/>
              </a:spcAft>
              <a:buFont typeface="Wingdings 2"/>
              <a:buChar char=""/>
              <a:defRPr/>
            </a:pPr>
            <a:r>
              <a:rPr lang="en-US" dirty="0" smtClean="0"/>
              <a:t>Different types of uses</a:t>
            </a:r>
          </a:p>
          <a:p>
            <a:pPr marL="640080" lvl="1" indent="-274320" fontAlgn="auto">
              <a:spcAft>
                <a:spcPts val="0"/>
              </a:spcAft>
              <a:buFont typeface="Wingdings 2"/>
              <a:buChar char=""/>
              <a:defRPr/>
            </a:pPr>
            <a:r>
              <a:rPr lang="en-US" dirty="0" smtClean="0"/>
              <a:t>Different types of consumers</a:t>
            </a:r>
          </a:p>
          <a:p>
            <a:pPr marL="640080" lvl="1" indent="-274320" fontAlgn="auto">
              <a:spcAft>
                <a:spcPts val="0"/>
              </a:spcAft>
              <a:buFont typeface="Wingdings 2"/>
              <a:buChar char=""/>
              <a:defRPr/>
            </a:pPr>
            <a:r>
              <a:rPr lang="en-US" dirty="0" smtClean="0"/>
              <a:t>With different expectations symbolic</a:t>
            </a:r>
          </a:p>
          <a:p>
            <a:pPr marL="640080" lvl="1" indent="-274320" fontAlgn="auto">
              <a:spcAft>
                <a:spcPts val="0"/>
              </a:spcAft>
              <a:buFont typeface="Wingdings 2"/>
              <a:buChar char=""/>
              <a:defRPr/>
            </a:pPr>
            <a:r>
              <a:rPr lang="en-US" dirty="0" smtClean="0"/>
              <a:t>Consuming in different contexts</a:t>
            </a:r>
          </a:p>
          <a:p>
            <a:pPr marL="640080" lvl="1" indent="-274320" fontAlgn="auto">
              <a:spcAft>
                <a:spcPts val="0"/>
              </a:spcAft>
              <a:buFont typeface="Wingdings 2"/>
              <a:buChar char=""/>
              <a:defRPr/>
            </a:pPr>
            <a:r>
              <a:rPr lang="en-US" dirty="0" smtClean="0"/>
              <a:t>In different historical and socio cultural</a:t>
            </a:r>
          </a:p>
          <a:p>
            <a:pPr marL="640080" lvl="1" indent="-274320" fontAlgn="auto">
              <a:spcAft>
                <a:spcPts val="0"/>
              </a:spcAft>
              <a:buFont typeface="Wingdings 2"/>
              <a:buNone/>
              <a:defRPr/>
            </a:pPr>
            <a:endParaRPr lang="en-US" dirty="0" smtClean="0"/>
          </a:p>
          <a:p>
            <a:pPr marL="274320" indent="-274320" fontAlgn="auto">
              <a:spcAft>
                <a:spcPts val="0"/>
              </a:spcAft>
              <a:buFont typeface="Wingdings"/>
              <a:buChar char=""/>
              <a:defRPr/>
            </a:pPr>
            <a:r>
              <a:rPr lang="en-US" dirty="0" smtClean="0"/>
              <a:t>Definition difficulty:</a:t>
            </a:r>
          </a:p>
          <a:p>
            <a:pPr marL="640080" lvl="1" indent="-274320" fontAlgn="auto">
              <a:spcAft>
                <a:spcPts val="0"/>
              </a:spcAft>
              <a:buFont typeface="Wingdings 2"/>
              <a:buChar char=""/>
              <a:defRPr/>
            </a:pPr>
            <a:r>
              <a:rPr lang="en-US" dirty="0" smtClean="0"/>
              <a:t>different meanings depending on the perspective suited for understanding</a:t>
            </a:r>
          </a:p>
          <a:p>
            <a:pPr marL="640080" lvl="1" indent="-274320" fontAlgn="auto">
              <a:spcAft>
                <a:spcPts val="0"/>
              </a:spcAft>
              <a:buFont typeface="Wingdings 2"/>
              <a:buNone/>
              <a:defRPr/>
            </a:pPr>
            <a:endParaRPr lang="en-US" dirty="0" smtClean="0"/>
          </a:p>
          <a:p>
            <a:pPr marL="274320" indent="-274320" fontAlgn="auto">
              <a:spcAft>
                <a:spcPts val="0"/>
              </a:spcAft>
              <a:buFont typeface="Wingdings"/>
              <a:buChar char=""/>
              <a:defRPr/>
            </a:pPr>
            <a:r>
              <a:rPr lang="en-US" dirty="0" smtClean="0"/>
              <a:t>There is no single definition:</a:t>
            </a:r>
          </a:p>
          <a:p>
            <a:pPr lvl="2" indent="-182880" fontAlgn="auto">
              <a:spcAft>
                <a:spcPts val="0"/>
              </a:spcAft>
              <a:buClr>
                <a:schemeClr val="accent1">
                  <a:shade val="75000"/>
                </a:schemeClr>
              </a:buClr>
              <a:buFont typeface="Wingdings"/>
              <a:buChar char=""/>
              <a:defRPr/>
            </a:pPr>
            <a:r>
              <a:rPr lang="en-US" sz="2100" dirty="0" smtClean="0"/>
              <a:t>Drug = drug</a:t>
            </a:r>
          </a:p>
          <a:p>
            <a:pPr lvl="2" indent="-182880" fontAlgn="auto">
              <a:spcAft>
                <a:spcPts val="0"/>
              </a:spcAft>
              <a:buClr>
                <a:schemeClr val="accent1">
                  <a:shade val="75000"/>
                </a:schemeClr>
              </a:buClr>
              <a:buFont typeface="Wingdings"/>
              <a:buChar char=""/>
              <a:defRPr/>
            </a:pPr>
            <a:r>
              <a:rPr lang="en-US" sz="2100" dirty="0" smtClean="0"/>
              <a:t>Drugs = poison</a:t>
            </a:r>
          </a:p>
          <a:p>
            <a:pPr lvl="2" indent="-182880" fontAlgn="auto">
              <a:spcAft>
                <a:spcPts val="0"/>
              </a:spcAft>
              <a:buClr>
                <a:schemeClr val="accent1">
                  <a:shade val="75000"/>
                </a:schemeClr>
              </a:buClr>
              <a:buFont typeface="Wingdings"/>
              <a:buChar char=""/>
              <a:defRPr/>
            </a:pPr>
            <a:r>
              <a:rPr lang="en-US" sz="2100" dirty="0" smtClean="0"/>
              <a:t>Drug = drug abuse</a:t>
            </a:r>
          </a:p>
          <a:p>
            <a:pPr marL="640080" lvl="1" indent="-274320" fontAlgn="auto">
              <a:spcAft>
                <a:spcPts val="0"/>
              </a:spcAft>
              <a:buFont typeface="Wingdings 2"/>
              <a:buChar char=""/>
              <a:defRP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Marcador de Posição de Conteúdo 2"/>
          <p:cNvSpPr>
            <a:spLocks noGrp="1"/>
          </p:cNvSpPr>
          <p:nvPr>
            <p:ph sz="quarter" idx="1"/>
          </p:nvPr>
        </p:nvSpPr>
        <p:spPr>
          <a:xfrm>
            <a:off x="457200" y="333375"/>
            <a:ext cx="8229600" cy="5792788"/>
          </a:xfrm>
        </p:spPr>
        <p:txBody>
          <a:bodyPr/>
          <a:lstStyle/>
          <a:p>
            <a:pPr algn="ctr">
              <a:buFont typeface="Wingdings" pitchFamily="2" charset="2"/>
              <a:buNone/>
            </a:pPr>
            <a:r>
              <a:rPr lang="en-US" smtClean="0"/>
              <a:t>A drug is not only a compound with pharmacological properties. </a:t>
            </a:r>
          </a:p>
          <a:p>
            <a:endParaRPr lang="en-US" smtClean="0"/>
          </a:p>
          <a:p>
            <a:pPr algn="ctr">
              <a:buFont typeface="Wingdings" pitchFamily="2" charset="2"/>
              <a:buNone/>
            </a:pPr>
            <a:r>
              <a:rPr lang="en-US" smtClean="0"/>
              <a:t>Its effects also depend on what it represents</a:t>
            </a:r>
          </a:p>
          <a:p>
            <a:pPr algn="ctr">
              <a:buFont typeface="Wingdings" pitchFamily="2" charset="2"/>
              <a:buNone/>
            </a:pPr>
            <a:endParaRPr lang="en-US" smtClean="0"/>
          </a:p>
          <a:p>
            <a:pPr algn="ctr">
              <a:buFont typeface="Wingdings" pitchFamily="2" charset="2"/>
              <a:buNone/>
            </a:pPr>
            <a:endParaRPr lang="en-US" smtClean="0"/>
          </a:p>
          <a:p>
            <a:pPr algn="ctr">
              <a:buFont typeface="Wingdings" pitchFamily="2" charset="2"/>
              <a:buNone/>
            </a:pPr>
            <a:r>
              <a:rPr lang="en-US" smtClean="0"/>
              <a:t>Expectations symbolic</a:t>
            </a:r>
            <a:endParaRPr lang="pt-PT" smtClean="0"/>
          </a:p>
        </p:txBody>
      </p:sp>
      <p:sp>
        <p:nvSpPr>
          <p:cNvPr id="4" name="Seta para baixo 3"/>
          <p:cNvSpPr/>
          <p:nvPr/>
        </p:nvSpPr>
        <p:spPr>
          <a:xfrm>
            <a:off x="4500563" y="2133600"/>
            <a:ext cx="358775" cy="7905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Marcador de Posição de Conteúdo 2"/>
          <p:cNvSpPr>
            <a:spLocks noGrp="1"/>
          </p:cNvSpPr>
          <p:nvPr>
            <p:ph sz="quarter" idx="1"/>
          </p:nvPr>
        </p:nvSpPr>
        <p:spPr>
          <a:xfrm>
            <a:off x="457200" y="260350"/>
            <a:ext cx="8229600" cy="5865813"/>
          </a:xfrm>
        </p:spPr>
        <p:txBody>
          <a:bodyPr/>
          <a:lstStyle/>
          <a:p>
            <a:r>
              <a:rPr lang="en-US" smtClean="0"/>
              <a:t>The effects of drugs depend on three factors:</a:t>
            </a:r>
          </a:p>
          <a:p>
            <a:pPr>
              <a:buFont typeface="Wingdings" pitchFamily="2" charset="2"/>
              <a:buNone/>
            </a:pPr>
            <a:endParaRPr lang="en-US" smtClean="0"/>
          </a:p>
          <a:p>
            <a:pPr lvl="1"/>
            <a:r>
              <a:rPr lang="en-US" smtClean="0"/>
              <a:t>Dose, presentation and purity;</a:t>
            </a:r>
          </a:p>
          <a:p>
            <a:pPr lvl="1">
              <a:buFont typeface="Wingdings 2" pitchFamily="18" charset="2"/>
              <a:buNone/>
            </a:pPr>
            <a:endParaRPr lang="en-US" smtClean="0"/>
          </a:p>
          <a:p>
            <a:pPr lvl="1"/>
            <a:r>
              <a:rPr lang="en-US" smtClean="0"/>
              <a:t>The objective conditions of ingestion;</a:t>
            </a:r>
          </a:p>
          <a:p>
            <a:pPr lvl="1">
              <a:buFont typeface="Wingdings 2" pitchFamily="18" charset="2"/>
              <a:buNone/>
            </a:pPr>
            <a:endParaRPr lang="en-US" smtClean="0"/>
          </a:p>
          <a:p>
            <a:pPr lvl="1"/>
            <a:r>
              <a:rPr lang="en-US" smtClean="0"/>
              <a:t>Expectations of the subject;</a:t>
            </a:r>
          </a:p>
          <a:p>
            <a:pPr>
              <a:buFont typeface="Wingdings" pitchFamily="2" charset="2"/>
              <a:buNone/>
            </a:pPr>
            <a:endParaRPr lang="en-US" smtClean="0"/>
          </a:p>
          <a:p>
            <a:pPr>
              <a:buFont typeface="Wingdings" pitchFamily="2" charset="2"/>
              <a:buNone/>
            </a:pPr>
            <a:endParaRPr lang="en-US" smtClean="0"/>
          </a:p>
          <a:p>
            <a:pPr algn="ctr">
              <a:buFont typeface="Wingdings" pitchFamily="2" charset="2"/>
              <a:buNone/>
            </a:pPr>
            <a:r>
              <a:rPr lang="en-US" smtClean="0"/>
              <a:t>Expectation symbolic or symbolic efficiency</a:t>
            </a:r>
            <a:endParaRPr lang="pt-PT" smtClean="0"/>
          </a:p>
        </p:txBody>
      </p:sp>
      <p:sp>
        <p:nvSpPr>
          <p:cNvPr id="4" name="Seta para baixo 3"/>
          <p:cNvSpPr/>
          <p:nvPr/>
        </p:nvSpPr>
        <p:spPr>
          <a:xfrm>
            <a:off x="3995738" y="3068638"/>
            <a:ext cx="647700" cy="1008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Marcador de Posição de Conteúdo 2"/>
          <p:cNvSpPr>
            <a:spLocks noGrp="1"/>
          </p:cNvSpPr>
          <p:nvPr>
            <p:ph sz="quarter" idx="1"/>
          </p:nvPr>
        </p:nvSpPr>
        <p:spPr>
          <a:xfrm>
            <a:off x="457200" y="333375"/>
            <a:ext cx="8229600" cy="5792788"/>
          </a:xfrm>
        </p:spPr>
        <p:txBody>
          <a:bodyPr/>
          <a:lstStyle/>
          <a:p>
            <a:r>
              <a:rPr lang="en-US" smtClean="0"/>
              <a:t>Different meanings / types of uses:</a:t>
            </a:r>
          </a:p>
          <a:p>
            <a:pPr lvl="1"/>
            <a:r>
              <a:rPr lang="en-US" smtClean="0"/>
              <a:t>Religious; </a:t>
            </a:r>
          </a:p>
          <a:p>
            <a:pPr lvl="1"/>
            <a:r>
              <a:rPr lang="en-US" smtClean="0"/>
              <a:t>Medical;</a:t>
            </a:r>
          </a:p>
          <a:p>
            <a:pPr lvl="1"/>
            <a:r>
              <a:rPr lang="en-US" smtClean="0"/>
              <a:t>Playful;</a:t>
            </a:r>
          </a:p>
          <a:p>
            <a:pPr lvl="1"/>
            <a:r>
              <a:rPr lang="en-US" smtClean="0"/>
              <a:t>Illegal / stigmatizing.</a:t>
            </a:r>
          </a:p>
          <a:p>
            <a:pPr lvl="1">
              <a:buFont typeface="Wingdings 2" pitchFamily="18" charset="2"/>
              <a:buNone/>
            </a:pPr>
            <a:endParaRPr lang="en-US" smtClean="0"/>
          </a:p>
          <a:p>
            <a:r>
              <a:rPr lang="en-US" smtClean="0"/>
              <a:t>Use and Abuse</a:t>
            </a:r>
          </a:p>
          <a:p>
            <a:pPr>
              <a:buFont typeface="Wingdings" pitchFamily="2" charset="2"/>
              <a:buNone/>
            </a:pPr>
            <a:endParaRPr lang="en-US" smtClean="0"/>
          </a:p>
          <a:p>
            <a:r>
              <a:rPr lang="en-US" smtClean="0"/>
              <a:t>Addiction:</a:t>
            </a:r>
          </a:p>
          <a:p>
            <a:pPr lvl="1"/>
            <a:r>
              <a:rPr lang="en-US" smtClean="0"/>
              <a:t>Tolerance;</a:t>
            </a:r>
          </a:p>
          <a:p>
            <a:pPr lvl="1"/>
            <a:r>
              <a:rPr lang="en-US" smtClean="0"/>
              <a:t>Withdrawal Syndrome.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en-US" dirty="0"/>
              <a:t>T</a:t>
            </a:r>
            <a:r>
              <a:rPr lang="en-US" dirty="0" smtClean="0"/>
              <a:t>he most used addictive substances in Portugal</a:t>
            </a:r>
            <a:endParaRPr lang="pt-PT" dirty="0"/>
          </a:p>
        </p:txBody>
      </p:sp>
      <p:sp>
        <p:nvSpPr>
          <p:cNvPr id="20482" name="Marcador de Posição de Conteúdo 2"/>
          <p:cNvSpPr>
            <a:spLocks noGrp="1"/>
          </p:cNvSpPr>
          <p:nvPr>
            <p:ph sz="quarter" idx="1"/>
          </p:nvPr>
        </p:nvSpPr>
        <p:spPr>
          <a:xfrm>
            <a:off x="457200" y="1600200"/>
            <a:ext cx="8229600" cy="4997450"/>
          </a:xfrm>
        </p:spPr>
        <p:txBody>
          <a:bodyPr/>
          <a:lstStyle/>
          <a:p>
            <a:r>
              <a:rPr lang="pt-PT" smtClean="0"/>
              <a:t>Cannabis;</a:t>
            </a:r>
          </a:p>
          <a:p>
            <a:r>
              <a:rPr lang="pt-PT" smtClean="0"/>
              <a:t>Heroin - </a:t>
            </a:r>
            <a:r>
              <a:rPr lang="en-US" sz="2000" smtClean="0"/>
              <a:t>more common among the prison population and causing more deaths;</a:t>
            </a:r>
            <a:endParaRPr lang="pt-PT" sz="2000" smtClean="0"/>
          </a:p>
          <a:p>
            <a:r>
              <a:rPr lang="pt-PT" smtClean="0"/>
              <a:t>Cocaine;</a:t>
            </a:r>
          </a:p>
          <a:p>
            <a:r>
              <a:rPr lang="pt-PT" smtClean="0"/>
              <a:t>Ecstasy;</a:t>
            </a:r>
          </a:p>
          <a:p>
            <a:r>
              <a:rPr lang="pt-PT" smtClean="0"/>
              <a:t>Amphetamines.</a:t>
            </a:r>
          </a:p>
          <a:p>
            <a:pPr>
              <a:buFont typeface="Wingdings" pitchFamily="2" charset="2"/>
              <a:buNone/>
            </a:pPr>
            <a:endParaRPr lang="en-US" smtClean="0"/>
          </a:p>
          <a:p>
            <a:pPr>
              <a:buFont typeface="Wingdings" pitchFamily="2" charset="2"/>
              <a:buNone/>
            </a:pPr>
            <a:r>
              <a:rPr lang="en-US" smtClean="0"/>
              <a:t>	According to the report of Institute for Drugs and Drug Addiction (IDT). , between 2001 and 2007, "national studies show a moderate increase in consumption in the Portuguese population and a decrease in the level of school populations and prison population."</a:t>
            </a:r>
            <a:endParaRPr lang="pt-PT" smtClean="0"/>
          </a:p>
          <a:p>
            <a:pPr>
              <a:buFont typeface="Wingdings" pitchFamily="2" charset="2"/>
              <a:buNone/>
            </a:pPr>
            <a:endParaRPr lang="pt-PT"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8313" y="0"/>
            <a:ext cx="8229600" cy="1143000"/>
          </a:xfrm>
        </p:spPr>
        <p:txBody>
          <a:bodyPr/>
          <a:lstStyle/>
          <a:p>
            <a:pPr fontAlgn="auto">
              <a:spcAft>
                <a:spcPts val="0"/>
              </a:spcAft>
              <a:defRPr/>
            </a:pPr>
            <a:r>
              <a:rPr lang="en-US" dirty="0" smtClean="0"/>
              <a:t>Smuggling in Portugal</a:t>
            </a:r>
            <a:endParaRPr lang="en-US" dirty="0"/>
          </a:p>
        </p:txBody>
      </p:sp>
      <p:sp>
        <p:nvSpPr>
          <p:cNvPr id="21506" name="Marcador de Posição de Conteúdo 2"/>
          <p:cNvSpPr>
            <a:spLocks noGrp="1"/>
          </p:cNvSpPr>
          <p:nvPr>
            <p:ph sz="quarter" idx="1"/>
          </p:nvPr>
        </p:nvSpPr>
        <p:spPr>
          <a:xfrm>
            <a:off x="457200" y="1125538"/>
            <a:ext cx="8229600" cy="6048375"/>
          </a:xfrm>
        </p:spPr>
        <p:txBody>
          <a:bodyPr/>
          <a:lstStyle/>
          <a:p>
            <a:r>
              <a:rPr lang="en-US" smtClean="0"/>
              <a:t>Portugal is victim of its geography;</a:t>
            </a:r>
          </a:p>
          <a:p>
            <a:pPr>
              <a:buFont typeface="Wingdings" pitchFamily="2" charset="2"/>
              <a:buNone/>
            </a:pPr>
            <a:endParaRPr lang="en-US" smtClean="0"/>
          </a:p>
          <a:p>
            <a:r>
              <a:rPr lang="en-US" smtClean="0"/>
              <a:t>Portugal remains in the international drug route (sometimes the seizures are of drugs that in reality are for other countries);</a:t>
            </a:r>
          </a:p>
          <a:p>
            <a:pPr>
              <a:buFont typeface="Wingdings" pitchFamily="2" charset="2"/>
              <a:buNone/>
            </a:pPr>
            <a:endParaRPr lang="en-US" smtClean="0"/>
          </a:p>
          <a:p>
            <a:r>
              <a:rPr lang="en-US" smtClean="0"/>
              <a:t>Most of the drug that enters Portugal is produced in the Rif mountains in Morocco (second largest producer of hashish - that trade generates profits of 11 billion dollars per year and is the sustenance d about 800 thousand people);</a:t>
            </a:r>
          </a:p>
          <a:p>
            <a:pPr>
              <a:buFont typeface="Wingdings" pitchFamily="2" charset="2"/>
              <a:buNone/>
            </a:pPr>
            <a:endParaRPr lang="en-US" sz="2800" smtClean="0"/>
          </a:p>
          <a:p>
            <a:endParaRPr lang="en-US" smtClean="0"/>
          </a:p>
          <a:p>
            <a:pPr>
              <a:buFont typeface="Wingdings" pitchFamily="2" charset="2"/>
              <a:buNone/>
            </a:pPr>
            <a:endParaRPr lang="en-US" smtClean="0"/>
          </a:p>
          <a:p>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nte">
  <a:themeElements>
    <a:clrScheme name="Mirante">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nte">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nte">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Mirante">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322</TotalTime>
  <Words>772</Words>
  <Application>Microsoft Office PowerPoint</Application>
  <PresentationFormat>Předvádění na obrazovce (4:3)</PresentationFormat>
  <Paragraphs>159</Paragraphs>
  <Slides>17</Slides>
  <Notes>0</Notes>
  <HiddenSlides>0</HiddenSlides>
  <MMClips>0</MMClips>
  <ScaleCrop>false</ScaleCrop>
  <HeadingPairs>
    <vt:vector size="6" baseType="variant">
      <vt:variant>
        <vt:lpstr>Použitá písma</vt:lpstr>
      </vt:variant>
      <vt:variant>
        <vt:i4>5</vt:i4>
      </vt:variant>
      <vt:variant>
        <vt:lpstr>Šablona návrhu</vt:lpstr>
      </vt:variant>
      <vt:variant>
        <vt:i4>7</vt:i4>
      </vt:variant>
      <vt:variant>
        <vt:lpstr>Nadpisy snímků</vt:lpstr>
      </vt:variant>
      <vt:variant>
        <vt:i4>17</vt:i4>
      </vt:variant>
    </vt:vector>
  </HeadingPairs>
  <TitlesOfParts>
    <vt:vector size="29" baseType="lpstr">
      <vt:lpstr>Century Schoolbook</vt:lpstr>
      <vt:lpstr>Arial</vt:lpstr>
      <vt:lpstr>Wingdings</vt:lpstr>
      <vt:lpstr>Wingdings 2</vt:lpstr>
      <vt:lpstr>Calibri</vt:lpstr>
      <vt:lpstr>Mirante</vt:lpstr>
      <vt:lpstr>Mirante</vt:lpstr>
      <vt:lpstr>Mirante</vt:lpstr>
      <vt:lpstr>Mirante</vt:lpstr>
      <vt:lpstr>Mirante</vt:lpstr>
      <vt:lpstr>Mirante</vt:lpstr>
      <vt:lpstr>Mirante</vt:lpstr>
      <vt:lpstr>DRUG SCENE IN PORTUGAL</vt:lpstr>
      <vt:lpstr>Snímek 2</vt:lpstr>
      <vt:lpstr>CONCEPT OF DRUG</vt:lpstr>
      <vt:lpstr>Snímek 4</vt:lpstr>
      <vt:lpstr>Snímek 5</vt:lpstr>
      <vt:lpstr>Snímek 6</vt:lpstr>
      <vt:lpstr>Snímek 7</vt:lpstr>
      <vt:lpstr>THE MOST USED ADDICTIVE SUBSTANCES IN PORTUGAL</vt:lpstr>
      <vt:lpstr>SMUGGLING IN PORTUGAL</vt:lpstr>
      <vt:lpstr>Snímek 10</vt:lpstr>
      <vt:lpstr>DRUG CRIMINALITY</vt:lpstr>
      <vt:lpstr>Snímek 12</vt:lpstr>
      <vt:lpstr>INTERVENTION</vt:lpstr>
      <vt:lpstr>Snímek 14</vt:lpstr>
      <vt:lpstr>Snímek 15</vt:lpstr>
      <vt:lpstr>FOR THE CURIOUS </vt:lpstr>
      <vt:lpstr>BIBLIOGRAPHY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Scene in Portugal</dc:title>
  <dc:creator>Ana Sofia da Fonseca</dc:creator>
  <cp:lastModifiedBy>reissmannova</cp:lastModifiedBy>
  <cp:revision>38</cp:revision>
  <dcterms:created xsi:type="dcterms:W3CDTF">2012-10-01T13:52:34Z</dcterms:created>
  <dcterms:modified xsi:type="dcterms:W3CDTF">2012-10-03T09:42:05Z</dcterms:modified>
</cp:coreProperties>
</file>