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5" r:id="rId10"/>
    <p:sldId id="264"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E0000"/>
    <a:srgbClr val="F60000"/>
    <a:srgbClr val="F0EA00"/>
    <a:srgbClr val="FF99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948"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93DAEF9-5B75-47C5-8DA3-6C1A793DC78A}" type="datetimeFigureOut">
              <a:rPr lang="cs-CZ" smtClean="0"/>
              <a:t>30.9.2012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CB53B8-B995-4A57-A1FC-4F0A8B836FBC}"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93DAEF9-5B75-47C5-8DA3-6C1A793DC78A}" type="datetimeFigureOut">
              <a:rPr lang="cs-CZ" smtClean="0"/>
              <a:t>30.9.2012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CB53B8-B995-4A57-A1FC-4F0A8B836FBC}"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93DAEF9-5B75-47C5-8DA3-6C1A793DC78A}" type="datetimeFigureOut">
              <a:rPr lang="cs-CZ" smtClean="0"/>
              <a:t>30.9.2012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CB53B8-B995-4A57-A1FC-4F0A8B836FBC}"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93DAEF9-5B75-47C5-8DA3-6C1A793DC78A}" type="datetimeFigureOut">
              <a:rPr lang="cs-CZ" smtClean="0"/>
              <a:t>30.9.2012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CB53B8-B995-4A57-A1FC-4F0A8B836FBC}"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93DAEF9-5B75-47C5-8DA3-6C1A793DC78A}" type="datetimeFigureOut">
              <a:rPr lang="cs-CZ" smtClean="0"/>
              <a:t>30.9.2012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CB53B8-B995-4A57-A1FC-4F0A8B836FBC}"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93DAEF9-5B75-47C5-8DA3-6C1A793DC78A}" type="datetimeFigureOut">
              <a:rPr lang="cs-CZ" smtClean="0"/>
              <a:t>30.9.2012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CB53B8-B995-4A57-A1FC-4F0A8B836FBC}"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93DAEF9-5B75-47C5-8DA3-6C1A793DC78A}" type="datetimeFigureOut">
              <a:rPr lang="cs-CZ" smtClean="0"/>
              <a:t>30.9.2012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CB53B8-B995-4A57-A1FC-4F0A8B836FBC}"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93DAEF9-5B75-47C5-8DA3-6C1A793DC78A}" type="datetimeFigureOut">
              <a:rPr lang="cs-CZ" smtClean="0"/>
              <a:t>30.9.2012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CB53B8-B995-4A57-A1FC-4F0A8B836FBC}"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93DAEF9-5B75-47C5-8DA3-6C1A793DC78A}" type="datetimeFigureOut">
              <a:rPr lang="cs-CZ" smtClean="0"/>
              <a:t>30.9.2012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CB53B8-B995-4A57-A1FC-4F0A8B836FBC}"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93DAEF9-5B75-47C5-8DA3-6C1A793DC78A}" type="datetimeFigureOut">
              <a:rPr lang="cs-CZ" smtClean="0"/>
              <a:t>30.9.2012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CB53B8-B995-4A57-A1FC-4F0A8B836FBC}"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93DAEF9-5B75-47C5-8DA3-6C1A793DC78A}" type="datetimeFigureOut">
              <a:rPr lang="cs-CZ" smtClean="0"/>
              <a:t>30.9.2012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CB53B8-B995-4A57-A1FC-4F0A8B836FBC}"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DAEF9-5B75-47C5-8DA3-6C1A793DC78A}" type="datetimeFigureOut">
              <a:rPr lang="cs-CZ" smtClean="0"/>
              <a:t>30.9.2012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CB53B8-B995-4A57-A1FC-4F0A8B836FBC}"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emena-marihuany.cz/cs/articles" TargetMode="External"/><Relationship Id="rId7" Type="http://schemas.openxmlformats.org/officeDocument/2006/relationships/hyperlink" Target="http://prozeny.blesk.cz/clanek/pro-zeny-zdravi-a-hubnuti-zdravi/142104/marihuana-zazrak-prirody-ktery-skodi-i-leci.html" TargetMode="External"/><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hyperlink" Target="http://www.odrogach.cz/nactileti/drogy1/" TargetMode="External"/><Relationship Id="rId5" Type="http://schemas.openxmlformats.org/officeDocument/2006/relationships/hyperlink" Target="http://www.marihuana.cz/kap-co-je-marihuana.html" TargetMode="External"/><Relationship Id="rId4" Type="http://schemas.openxmlformats.org/officeDocument/2006/relationships/hyperlink" Target="http://www.vitalia.cz/clanky/je-marihuana-drogou-nebo-leke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0" y="6165304"/>
            <a:ext cx="3132856" cy="476672"/>
          </a:xfrm>
        </p:spPr>
        <p:txBody>
          <a:bodyPr>
            <a:normAutofit fontScale="92500" lnSpcReduction="20000"/>
          </a:bodyPr>
          <a:lstStyle/>
          <a:p>
            <a:r>
              <a:rPr lang="cs-CZ" b="1" dirty="0" smtClean="0">
                <a:solidFill>
                  <a:schemeClr val="tx1"/>
                </a:solidFill>
              </a:rPr>
              <a:t>Kapustová Kamila</a:t>
            </a:r>
            <a:endParaRPr lang="cs-CZ" b="1" dirty="0">
              <a:solidFill>
                <a:schemeClr val="tx1"/>
              </a:solidFill>
            </a:endParaRPr>
          </a:p>
        </p:txBody>
      </p:sp>
      <p:sp>
        <p:nvSpPr>
          <p:cNvPr id="5" name="Nadpis 4"/>
          <p:cNvSpPr>
            <a:spLocks noGrp="1"/>
          </p:cNvSpPr>
          <p:nvPr>
            <p:ph type="ctrTitle"/>
          </p:nvPr>
        </p:nvSpPr>
        <p:spPr>
          <a:xfrm>
            <a:off x="4788024" y="404664"/>
            <a:ext cx="4176464" cy="1470025"/>
          </a:xfrm>
        </p:spPr>
        <p:txBody>
          <a:bodyPr>
            <a:noAutofit/>
          </a:bodyPr>
          <a:lstStyle/>
          <a:p>
            <a:r>
              <a:rPr lang="cs-CZ" sz="7200" b="1" u="sng" dirty="0" smtClean="0">
                <a:solidFill>
                  <a:srgbClr val="008000"/>
                </a:solidFill>
                <a:latin typeface="Broadway" pitchFamily="82" charset="0"/>
              </a:rPr>
              <a:t>KONOPÍ</a:t>
            </a:r>
            <a:endParaRPr lang="cs-CZ" sz="7200" b="1" u="sng" dirty="0">
              <a:solidFill>
                <a:srgbClr val="008000"/>
              </a:solidFill>
              <a:latin typeface="Broadway" pitchFamily="82" charset="0"/>
            </a:endParaRPr>
          </a:p>
        </p:txBody>
      </p:sp>
      <p:sp>
        <p:nvSpPr>
          <p:cNvPr id="6" name="TextovéPole 5"/>
          <p:cNvSpPr txBox="1"/>
          <p:nvPr/>
        </p:nvSpPr>
        <p:spPr>
          <a:xfrm>
            <a:off x="6444208" y="2276872"/>
            <a:ext cx="2340768" cy="830997"/>
          </a:xfrm>
          <a:prstGeom prst="rect">
            <a:avLst/>
          </a:prstGeom>
          <a:noFill/>
        </p:spPr>
        <p:txBody>
          <a:bodyPr wrap="square" rtlCol="0">
            <a:spAutoFit/>
          </a:bodyPr>
          <a:lstStyle/>
          <a:p>
            <a:r>
              <a:rPr lang="cs-CZ" sz="4800" b="1" dirty="0">
                <a:solidFill>
                  <a:srgbClr val="33CC33"/>
                </a:solidFill>
                <a:latin typeface="Broadway" pitchFamily="82" charset="0"/>
              </a:rPr>
              <a:t>d</a:t>
            </a:r>
            <a:r>
              <a:rPr lang="cs-CZ" sz="4800" b="1" dirty="0" smtClean="0">
                <a:solidFill>
                  <a:srgbClr val="33CC33"/>
                </a:solidFill>
                <a:latin typeface="Broadway" pitchFamily="82" charset="0"/>
              </a:rPr>
              <a:t>roga</a:t>
            </a:r>
            <a:r>
              <a:rPr lang="cs-CZ" sz="4000" dirty="0" smtClean="0">
                <a:solidFill>
                  <a:srgbClr val="008000"/>
                </a:solidFill>
                <a:latin typeface="Broadway" pitchFamily="82" charset="0"/>
              </a:rPr>
              <a:t> </a:t>
            </a:r>
            <a:endParaRPr lang="cs-CZ" sz="4000" dirty="0">
              <a:solidFill>
                <a:srgbClr val="008000"/>
              </a:solidFill>
              <a:latin typeface="Broadway" pitchFamily="82" charset="0"/>
            </a:endParaRPr>
          </a:p>
        </p:txBody>
      </p:sp>
      <p:sp>
        <p:nvSpPr>
          <p:cNvPr id="7" name="TextovéPole 6"/>
          <p:cNvSpPr txBox="1"/>
          <p:nvPr/>
        </p:nvSpPr>
        <p:spPr>
          <a:xfrm>
            <a:off x="6660232" y="3717032"/>
            <a:ext cx="2016224" cy="707886"/>
          </a:xfrm>
          <a:prstGeom prst="rect">
            <a:avLst/>
          </a:prstGeom>
          <a:noFill/>
        </p:spPr>
        <p:txBody>
          <a:bodyPr wrap="square" rtlCol="0">
            <a:spAutoFit/>
          </a:bodyPr>
          <a:lstStyle/>
          <a:p>
            <a:r>
              <a:rPr lang="cs-CZ" sz="4000" dirty="0" smtClean="0">
                <a:solidFill>
                  <a:srgbClr val="33CC33"/>
                </a:solidFill>
                <a:latin typeface="Broadway" pitchFamily="82" charset="0"/>
              </a:rPr>
              <a:t>nebo</a:t>
            </a:r>
            <a:endParaRPr lang="cs-CZ" sz="4000" dirty="0">
              <a:solidFill>
                <a:srgbClr val="33CC33"/>
              </a:solidFill>
              <a:latin typeface="Broadway" pitchFamily="82" charset="0"/>
            </a:endParaRPr>
          </a:p>
        </p:txBody>
      </p:sp>
      <p:sp>
        <p:nvSpPr>
          <p:cNvPr id="8" name="TextovéPole 7"/>
          <p:cNvSpPr txBox="1"/>
          <p:nvPr/>
        </p:nvSpPr>
        <p:spPr>
          <a:xfrm>
            <a:off x="6300192" y="4941168"/>
            <a:ext cx="2593304" cy="1569660"/>
          </a:xfrm>
          <a:prstGeom prst="rect">
            <a:avLst/>
          </a:prstGeom>
          <a:noFill/>
        </p:spPr>
        <p:txBody>
          <a:bodyPr wrap="square" rtlCol="0">
            <a:spAutoFit/>
          </a:bodyPr>
          <a:lstStyle/>
          <a:p>
            <a:r>
              <a:rPr lang="cs-CZ" sz="4800" b="1" dirty="0" smtClean="0">
                <a:solidFill>
                  <a:srgbClr val="33CC33"/>
                </a:solidFill>
                <a:latin typeface="Broadway" pitchFamily="82" charset="0"/>
              </a:rPr>
              <a:t>ú</a:t>
            </a:r>
            <a:r>
              <a:rPr lang="cs-CZ" sz="4800" b="1" dirty="0">
                <a:solidFill>
                  <a:srgbClr val="33CC33"/>
                </a:solidFill>
                <a:latin typeface="Broadway" pitchFamily="82" charset="0"/>
              </a:rPr>
              <a:t>č</a:t>
            </a:r>
            <a:r>
              <a:rPr lang="cs-CZ" sz="4800" b="1" dirty="0" smtClean="0">
                <a:solidFill>
                  <a:srgbClr val="33CC33"/>
                </a:solidFill>
                <a:latin typeface="Broadway" pitchFamily="82" charset="0"/>
              </a:rPr>
              <a:t>inný lék? </a:t>
            </a:r>
            <a:endParaRPr lang="cs-CZ" sz="4800" b="1" dirty="0">
              <a:solidFill>
                <a:srgbClr val="33CC33"/>
              </a:solidFill>
              <a:latin typeface="Broadway"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2000" r="-12000"/>
          </a:stretch>
        </a:blip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76672"/>
            <a:ext cx="8229600" cy="6048672"/>
          </a:xfrm>
        </p:spPr>
        <p:txBody>
          <a:bodyPr>
            <a:normAutofit/>
          </a:bodyPr>
          <a:lstStyle/>
          <a:p>
            <a:r>
              <a:rPr lang="cs-CZ" sz="2800" b="1" dirty="0" smtClean="0">
                <a:solidFill>
                  <a:schemeClr val="bg1"/>
                </a:solidFill>
              </a:rPr>
              <a:t>Konopná mast</a:t>
            </a:r>
            <a:r>
              <a:rPr lang="cs-CZ" sz="2800" b="1" dirty="0">
                <a:solidFill>
                  <a:schemeClr val="bg1"/>
                </a:solidFill>
              </a:rPr>
              <a:t> </a:t>
            </a:r>
            <a:r>
              <a:rPr lang="cs-CZ" sz="2800" dirty="0">
                <a:solidFill>
                  <a:schemeClr val="bg1"/>
                </a:solidFill>
              </a:rPr>
              <a:t> </a:t>
            </a:r>
            <a:endParaRPr lang="cs-CZ" sz="2800" dirty="0" smtClean="0">
              <a:solidFill>
                <a:schemeClr val="bg1"/>
              </a:solidFill>
            </a:endParaRPr>
          </a:p>
          <a:p>
            <a:pPr>
              <a:buNone/>
            </a:pPr>
            <a:endParaRPr lang="cs-CZ" sz="2800" dirty="0" smtClean="0">
              <a:solidFill>
                <a:schemeClr val="bg1"/>
              </a:solidFill>
            </a:endParaRPr>
          </a:p>
          <a:p>
            <a:r>
              <a:rPr lang="cs-CZ" sz="2800" b="1" dirty="0">
                <a:solidFill>
                  <a:schemeClr val="bg1"/>
                </a:solidFill>
              </a:rPr>
              <a:t>Potraviny z konopí</a:t>
            </a:r>
            <a:r>
              <a:rPr lang="cs-CZ" sz="2800" dirty="0">
                <a:solidFill>
                  <a:schemeClr val="bg1"/>
                </a:solidFill>
              </a:rPr>
              <a:t>: Vaření s marihuanou je záležitost pro každého amatérského kuchaře. Z konopí lze uvařit spousty produktů, jako například různé keksy nebo buchtu, konopné máslo i čokoládu nebo koláčky. </a:t>
            </a:r>
            <a:endParaRPr lang="cs-CZ" sz="2800" dirty="0" smtClean="0">
              <a:solidFill>
                <a:schemeClr val="bg1"/>
              </a:solidFill>
            </a:endParaRPr>
          </a:p>
          <a:p>
            <a:pPr>
              <a:buNone/>
            </a:pPr>
            <a:endParaRPr lang="cs-CZ" sz="2800" dirty="0" smtClean="0">
              <a:solidFill>
                <a:schemeClr val="bg1"/>
              </a:solidFill>
            </a:endParaRPr>
          </a:p>
          <a:p>
            <a:r>
              <a:rPr lang="cs-CZ" sz="2800" b="1" dirty="0">
                <a:solidFill>
                  <a:schemeClr val="bg1"/>
                </a:solidFill>
              </a:rPr>
              <a:t>Fénixovy slzy</a:t>
            </a:r>
            <a:r>
              <a:rPr lang="cs-CZ" sz="2800" dirty="0">
                <a:solidFill>
                  <a:schemeClr val="bg1"/>
                </a:solidFill>
              </a:rPr>
              <a:t>: Je velmi silný extrakt (až 97% THC) z konopných samičích květů. Podle lidí, kteří mají s léčbou Fénixovými slzami zkušenost, dokáže vyléčit spoustu nemocí. Například rakovina, cukrovka, </a:t>
            </a:r>
            <a:r>
              <a:rPr lang="cs-CZ" sz="2800" dirty="0" err="1">
                <a:solidFill>
                  <a:schemeClr val="bg1"/>
                </a:solidFill>
              </a:rPr>
              <a:t>crohnova</a:t>
            </a:r>
            <a:r>
              <a:rPr lang="cs-CZ" sz="2800" dirty="0">
                <a:solidFill>
                  <a:schemeClr val="bg1"/>
                </a:solidFill>
              </a:rPr>
              <a:t> choroba a další…</a:t>
            </a:r>
            <a:endParaRPr lang="cs-CZ" sz="2800" dirty="0" smtClean="0">
              <a:solidFill>
                <a:schemeClr val="bg1"/>
              </a:solidFill>
            </a:endParaRP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5000" r="-5000"/>
          </a:stretch>
        </a:blip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692696"/>
            <a:ext cx="8229600" cy="5793507"/>
          </a:xfrm>
        </p:spPr>
        <p:txBody>
          <a:bodyPr>
            <a:normAutofit/>
          </a:bodyPr>
          <a:lstStyle/>
          <a:p>
            <a:r>
              <a:rPr lang="cs-CZ" sz="2800" b="1" dirty="0" smtClean="0">
                <a:solidFill>
                  <a:schemeClr val="bg1"/>
                </a:solidFill>
              </a:rPr>
              <a:t> Konopná </a:t>
            </a:r>
            <a:r>
              <a:rPr lang="cs-CZ" sz="2800" b="1" dirty="0">
                <a:solidFill>
                  <a:schemeClr val="bg1"/>
                </a:solidFill>
              </a:rPr>
              <a:t>tinktura: Hned po konopné masti je to druhým nejužívanějším produktem z marihuany. Nejčastěji se užívá na bolavé klouby, zuby, opary, afty, ale třeba i na akné nebo jako </a:t>
            </a:r>
            <a:r>
              <a:rPr lang="cs-CZ" sz="2800" b="1" dirty="0" smtClean="0">
                <a:solidFill>
                  <a:schemeClr val="bg1"/>
                </a:solidFill>
              </a:rPr>
              <a:t>prevence </a:t>
            </a:r>
            <a:r>
              <a:rPr lang="cs-CZ" sz="2800" b="1" dirty="0">
                <a:solidFill>
                  <a:schemeClr val="bg1"/>
                </a:solidFill>
              </a:rPr>
              <a:t>před nemocí. Velmi dobrý pomocník do domácnosti</a:t>
            </a:r>
            <a:r>
              <a:rPr lang="cs-CZ" sz="2800" b="1" dirty="0" smtClean="0">
                <a:solidFill>
                  <a:schemeClr val="bg1"/>
                </a:solidFill>
              </a:rPr>
              <a:t>. </a:t>
            </a:r>
          </a:p>
          <a:p>
            <a:pPr>
              <a:buNone/>
            </a:pPr>
            <a:endParaRPr lang="cs-CZ" sz="2800" b="1" dirty="0" smtClean="0">
              <a:solidFill>
                <a:schemeClr val="bg1"/>
              </a:solidFill>
            </a:endParaRPr>
          </a:p>
          <a:p>
            <a:r>
              <a:rPr lang="cs-CZ" sz="2800" b="1" dirty="0">
                <a:solidFill>
                  <a:schemeClr val="bg1"/>
                </a:solidFill>
              </a:rPr>
              <a:t>Konopný šampon: Proti vypadávání vlasů a lupům</a:t>
            </a:r>
            <a:r>
              <a:rPr lang="cs-CZ" sz="2800" b="1" dirty="0" smtClean="0">
                <a:solidFill>
                  <a:schemeClr val="bg1"/>
                </a:solidFill>
              </a:rPr>
              <a:t>. </a:t>
            </a:r>
          </a:p>
          <a:p>
            <a:pPr>
              <a:buNone/>
            </a:pPr>
            <a:endParaRPr lang="cs-CZ" sz="2800" b="1" dirty="0" smtClean="0">
              <a:solidFill>
                <a:schemeClr val="bg1"/>
              </a:solidFill>
            </a:endParaRPr>
          </a:p>
          <a:p>
            <a:r>
              <a:rPr lang="cs-CZ" sz="2800" b="1" dirty="0">
                <a:solidFill>
                  <a:schemeClr val="bg1"/>
                </a:solidFill>
              </a:rPr>
              <a:t>Konopný olej: Pro zdravou a svěží pokožku, využití například na masáže.</a:t>
            </a:r>
            <a:endParaRPr lang="cs-CZ" sz="2800" b="1" dirty="0" smtClean="0">
              <a:solidFill>
                <a:schemeClr val="bg1"/>
              </a:solidFill>
            </a:endParaRP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0" y="836712"/>
            <a:ext cx="5256584" cy="1143000"/>
          </a:xfrm>
        </p:spPr>
        <p:txBody>
          <a:bodyPr>
            <a:normAutofit/>
          </a:bodyPr>
          <a:lstStyle/>
          <a:p>
            <a:r>
              <a:rPr lang="cs-CZ" sz="6000" b="1" dirty="0" smtClean="0">
                <a:solidFill>
                  <a:srgbClr val="92D050"/>
                </a:solidFill>
              </a:rPr>
              <a:t>MARIHUANA</a:t>
            </a:r>
            <a:r>
              <a:rPr lang="cs-CZ" sz="6000" dirty="0" smtClean="0">
                <a:solidFill>
                  <a:srgbClr val="92D050"/>
                </a:solidFill>
              </a:rPr>
              <a:t> </a:t>
            </a:r>
            <a:endParaRPr lang="cs-CZ" sz="6000" dirty="0">
              <a:solidFill>
                <a:srgbClr val="92D050"/>
              </a:solidFill>
            </a:endParaRPr>
          </a:p>
        </p:txBody>
      </p:sp>
      <p:sp>
        <p:nvSpPr>
          <p:cNvPr id="3" name="Zástupný symbol pro obsah 2"/>
          <p:cNvSpPr>
            <a:spLocks noGrp="1"/>
          </p:cNvSpPr>
          <p:nvPr>
            <p:ph idx="1"/>
          </p:nvPr>
        </p:nvSpPr>
        <p:spPr>
          <a:xfrm>
            <a:off x="1259632" y="2492896"/>
            <a:ext cx="4042792" cy="1036712"/>
          </a:xfrm>
        </p:spPr>
        <p:txBody>
          <a:bodyPr>
            <a:normAutofit/>
          </a:bodyPr>
          <a:lstStyle/>
          <a:p>
            <a:pPr>
              <a:buNone/>
            </a:pPr>
            <a:r>
              <a:rPr lang="cs-CZ" sz="6000" b="1" dirty="0" smtClean="0">
                <a:solidFill>
                  <a:srgbClr val="92D050"/>
                </a:solidFill>
              </a:rPr>
              <a:t>JAKO</a:t>
            </a:r>
            <a:endParaRPr lang="cs-CZ" sz="6000" b="1" dirty="0">
              <a:solidFill>
                <a:srgbClr val="92D050"/>
              </a:solidFill>
            </a:endParaRPr>
          </a:p>
        </p:txBody>
      </p:sp>
      <p:sp>
        <p:nvSpPr>
          <p:cNvPr id="4" name="TextovéPole 3"/>
          <p:cNvSpPr txBox="1"/>
          <p:nvPr/>
        </p:nvSpPr>
        <p:spPr>
          <a:xfrm>
            <a:off x="971600" y="4221088"/>
            <a:ext cx="2952328" cy="1015663"/>
          </a:xfrm>
          <a:prstGeom prst="rect">
            <a:avLst/>
          </a:prstGeom>
          <a:noFill/>
        </p:spPr>
        <p:txBody>
          <a:bodyPr wrap="square" rtlCol="0">
            <a:spAutoFit/>
          </a:bodyPr>
          <a:lstStyle/>
          <a:p>
            <a:r>
              <a:rPr lang="cs-CZ" sz="6000" b="1" dirty="0" smtClean="0">
                <a:solidFill>
                  <a:srgbClr val="92D050"/>
                </a:solidFill>
              </a:rPr>
              <a:t>DROGA</a:t>
            </a:r>
            <a:endParaRPr lang="cs-CZ" sz="6000" b="1" dirty="0">
              <a:solidFill>
                <a:srgbClr val="92D05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000" r="-1000"/>
          </a:stretch>
        </a:blipFill>
        <a:effectLst/>
      </p:bgPr>
    </p:bg>
    <p:spTree>
      <p:nvGrpSpPr>
        <p:cNvPr id="1" name=""/>
        <p:cNvGrpSpPr/>
        <p:nvPr/>
      </p:nvGrpSpPr>
      <p:grpSpPr>
        <a:xfrm>
          <a:off x="0" y="0"/>
          <a:ext cx="0" cy="0"/>
          <a:chOff x="0" y="0"/>
          <a:chExt cx="0" cy="0"/>
        </a:xfrm>
      </p:grpSpPr>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2000" r="-12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u="sng" dirty="0" smtClean="0">
                <a:solidFill>
                  <a:schemeClr val="accent6">
                    <a:lumMod val="75000"/>
                  </a:schemeClr>
                </a:solidFill>
              </a:rPr>
              <a:t>Škodlivé účinky marihuany </a:t>
            </a:r>
            <a:endParaRPr lang="cs-CZ" b="1" u="sng" dirty="0">
              <a:solidFill>
                <a:schemeClr val="accent6">
                  <a:lumMod val="75000"/>
                </a:schemeClr>
              </a:solidFill>
            </a:endParaRPr>
          </a:p>
        </p:txBody>
      </p:sp>
      <p:sp>
        <p:nvSpPr>
          <p:cNvPr id="3" name="Zástupný symbol pro obsah 2"/>
          <p:cNvSpPr>
            <a:spLocks noGrp="1"/>
          </p:cNvSpPr>
          <p:nvPr>
            <p:ph idx="1"/>
          </p:nvPr>
        </p:nvSpPr>
        <p:spPr>
          <a:xfrm>
            <a:off x="457200" y="1600200"/>
            <a:ext cx="8229600" cy="4781128"/>
          </a:xfrm>
        </p:spPr>
        <p:txBody>
          <a:bodyPr>
            <a:normAutofit/>
          </a:bodyPr>
          <a:lstStyle/>
          <a:p>
            <a:r>
              <a:rPr lang="cs-CZ" sz="3000" b="1" dirty="0" smtClean="0">
                <a:solidFill>
                  <a:srgbClr val="FFFF00"/>
                </a:solidFill>
              </a:rPr>
              <a:t> Okamžité účinky užívání marihuany zahrnují zrychlený srdeční tep, dezorientaci, nedostatečnou koordinaci těla, často následovanou depresí nebo ospalostí. Někteří uživatelé trpí záchvaty paniky nebo úzkosti.</a:t>
            </a:r>
          </a:p>
          <a:p>
            <a:pPr>
              <a:buNone/>
            </a:pPr>
            <a:endParaRPr lang="cs-CZ" sz="3000" b="1" dirty="0" smtClean="0">
              <a:solidFill>
                <a:srgbClr val="FFFF00"/>
              </a:solidFill>
            </a:endParaRPr>
          </a:p>
          <a:p>
            <a:r>
              <a:rPr lang="cs-CZ" sz="3000" b="1" dirty="0" smtClean="0">
                <a:solidFill>
                  <a:srgbClr val="FFFF00"/>
                </a:solidFill>
              </a:rPr>
              <a:t>Problém zde však nekončí. Dle vědeckých studií zůstává aktivní složka marihuany, tedy THC, v těle několik týdnů nebo i déle.</a:t>
            </a:r>
            <a:endParaRPr lang="cs-CZ" sz="3000" b="1" dirty="0">
              <a:solidFill>
                <a:srgbClr val="FFFF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1560" y="1700808"/>
            <a:ext cx="8229600" cy="3340968"/>
          </a:xfrm>
        </p:spPr>
        <p:txBody>
          <a:bodyPr/>
          <a:lstStyle/>
          <a:p>
            <a:r>
              <a:rPr lang="cs-CZ" b="1" dirty="0" smtClean="0">
                <a:solidFill>
                  <a:srgbClr val="FFFF00"/>
                </a:solidFill>
              </a:rPr>
              <a:t>Kouř marihuany obsahuje o 50 až 70 % více karcinogenních látek než tabákový kouř. Jedna významná výzkumná studie tvrdila, že jediný joint marihuany může plíce poškodit až tak, jako pět běžných cigaret vykouřených v krátkém sledu za sebou.</a:t>
            </a:r>
            <a:endParaRPr lang="cs-CZ" b="1" dirty="0">
              <a:solidFill>
                <a:srgbClr val="FFFF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88640"/>
            <a:ext cx="8229600" cy="1512168"/>
          </a:xfrm>
        </p:spPr>
        <p:txBody>
          <a:bodyPr>
            <a:normAutofit lnSpcReduction="10000"/>
          </a:bodyPr>
          <a:lstStyle/>
          <a:p>
            <a:r>
              <a:rPr lang="cs-CZ" b="1" dirty="0" smtClean="0"/>
              <a:t>Dlouhodobé kouření marihuany a hašiše způsobuje bronchitidu, zánětlivé onemocnění dýchacího ústrojí.</a:t>
            </a:r>
            <a:endParaRPr lang="cs-CZ" b="1" dirty="0"/>
          </a:p>
        </p:txBody>
      </p:sp>
      <p:pic>
        <p:nvPicPr>
          <p:cNvPr id="5" name="Obrázek 4" descr="imagesthc.jpg"/>
          <p:cNvPicPr>
            <a:picLocks noChangeAspect="1"/>
          </p:cNvPicPr>
          <p:nvPr/>
        </p:nvPicPr>
        <p:blipFill>
          <a:blip r:embed="rId2" cstate="print"/>
          <a:stretch>
            <a:fillRect/>
          </a:stretch>
        </p:blipFill>
        <p:spPr>
          <a:xfrm>
            <a:off x="0" y="1700808"/>
            <a:ext cx="9144000" cy="5170431"/>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764704"/>
            <a:ext cx="8229600" cy="5400600"/>
          </a:xfrm>
        </p:spPr>
        <p:txBody>
          <a:bodyPr>
            <a:noAutofit/>
          </a:bodyPr>
          <a:lstStyle/>
          <a:p>
            <a:r>
              <a:rPr lang="cs-CZ" b="1" dirty="0" smtClean="0">
                <a:solidFill>
                  <a:srgbClr val="FFFF00"/>
                </a:solidFill>
              </a:rPr>
              <a:t>Droga však může ovlivnit více než jen tělesné zdraví. Výzkum v Austrálii v roce 2008 nalezl spojení mezi dlouholetým užíváním marihuany a mozkovými vadami. Toto zjištění podporuje i dřívější výzkum dlouhotrvajících následků užívání marihuany, který u kuřáků marihuany ukázal podobné změny v mozku, jako u těch, kdo užívají jiné široce rozšířené drogy. Řada studií rovněž prokázala spojitost mezi dlouhodobým užíváním marihuany a psychózami.</a:t>
            </a:r>
            <a:endParaRPr lang="cs-CZ" b="1" dirty="0">
              <a:solidFill>
                <a:srgbClr val="FFFF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60648"/>
            <a:ext cx="5184576" cy="6597352"/>
          </a:xfrm>
        </p:spPr>
        <p:txBody>
          <a:bodyPr>
            <a:normAutofit lnSpcReduction="10000"/>
          </a:bodyPr>
          <a:lstStyle/>
          <a:p>
            <a:r>
              <a:rPr lang="cs-CZ" sz="3100" b="1" dirty="0" smtClean="0">
                <a:solidFill>
                  <a:schemeClr val="tx2">
                    <a:lumMod val="50000"/>
                  </a:schemeClr>
                </a:solidFill>
              </a:rPr>
              <a:t>Marihuana mění strukturu spermatu a deformuje jeho buňky. I malá množství marihuany mohou u mužů způsobit dočasnou neplodnost. </a:t>
            </a:r>
          </a:p>
          <a:p>
            <a:pPr>
              <a:buNone/>
            </a:pPr>
            <a:endParaRPr lang="cs-CZ" sz="3100" b="1" dirty="0">
              <a:solidFill>
                <a:schemeClr val="tx2">
                  <a:lumMod val="50000"/>
                </a:schemeClr>
              </a:solidFill>
            </a:endParaRPr>
          </a:p>
          <a:p>
            <a:r>
              <a:rPr lang="cs-CZ" sz="3100" b="1" dirty="0" smtClean="0">
                <a:solidFill>
                  <a:schemeClr val="tx2">
                    <a:lumMod val="50000"/>
                  </a:schemeClr>
                </a:solidFill>
              </a:rPr>
              <a:t>Studie prokázaly, že duševní funkce lidí, kteří kouřili spoustu marihuany, jsou snížené. THC obsažené v </a:t>
            </a:r>
            <a:r>
              <a:rPr lang="cs-CZ" sz="3100" b="1" dirty="0" err="1" smtClean="0">
                <a:solidFill>
                  <a:schemeClr val="tx2">
                    <a:lumMod val="50000"/>
                  </a:schemeClr>
                </a:solidFill>
              </a:rPr>
              <a:t>kanabisu</a:t>
            </a:r>
            <a:r>
              <a:rPr lang="cs-CZ" sz="3100" b="1" dirty="0" smtClean="0">
                <a:solidFill>
                  <a:schemeClr val="tx2">
                    <a:lumMod val="50000"/>
                  </a:schemeClr>
                </a:solidFill>
              </a:rPr>
              <a:t> narušuje nervové buňky mozku a negativně tak ovlivňuje paměť.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512" y="476672"/>
            <a:ext cx="7560840" cy="5616624"/>
          </a:xfrm>
        </p:spPr>
        <p:txBody>
          <a:bodyPr>
            <a:normAutofit fontScale="92500" lnSpcReduction="20000"/>
          </a:bodyPr>
          <a:lstStyle/>
          <a:p>
            <a:r>
              <a:rPr lang="cs-CZ" b="1" dirty="0" err="1" smtClean="0">
                <a:solidFill>
                  <a:srgbClr val="002060"/>
                </a:solidFill>
              </a:rPr>
              <a:t>Kanabis</a:t>
            </a:r>
            <a:r>
              <a:rPr lang="cs-CZ" b="1" dirty="0" smtClean="0">
                <a:solidFill>
                  <a:srgbClr val="002060"/>
                </a:solidFill>
              </a:rPr>
              <a:t> je jednou z mála drog, které způsobují abnormální dělení buněk, což vede k těžkým dědičným vadám. Těhotná žena, která pravidelně kouří marihuanu nebo hašiš, může předčasně porodit dítě s nedostatečnou porodní velikostí a hmotností. Během posledních deseti let se uživatelům marihuany narodilo mnoho dětí se sníženou iniciativou a schopností se koncentrovat a jít za svými životními cíly. Studie také naznačily, že předporodní užívání drog může u dětí způsobit vady, duševní nevyváženost a zvýšené riziko výskytu leukémie</a:t>
            </a:r>
            <a:endParaRPr lang="cs-CZ" b="1"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2000" r="-12000"/>
          </a:stretch>
        </a:blip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2276872"/>
            <a:ext cx="8229600" cy="2908920"/>
          </a:xfrm>
        </p:spPr>
        <p:txBody>
          <a:bodyPr/>
          <a:lstStyle/>
          <a:p>
            <a:pPr>
              <a:buNone/>
            </a:pPr>
            <a:r>
              <a:rPr lang="cs-CZ" b="1" dirty="0" smtClean="0"/>
              <a:t>Marihuana</a:t>
            </a:r>
            <a:r>
              <a:rPr lang="cs-CZ" dirty="0" smtClean="0"/>
              <a:t> je v mnohém odlišná od běžných pouličních drog, například způsobem konzumace. Konopí si uživatel nepíchá do žíly a ani ho nešňupe, ale v podstatě civilizovaně si konopí vykouří nebo sní. </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2000" r="-12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u="sng" dirty="0" smtClean="0">
                <a:solidFill>
                  <a:srgbClr val="008000"/>
                </a:solidFill>
              </a:rPr>
              <a:t>KRÁTKODOBÉ ÚČINKY </a:t>
            </a:r>
            <a:endParaRPr lang="cs-CZ" sz="3600" b="1" u="sng" dirty="0">
              <a:solidFill>
                <a:srgbClr val="008000"/>
              </a:solidFill>
            </a:endParaRPr>
          </a:p>
        </p:txBody>
      </p:sp>
      <p:sp>
        <p:nvSpPr>
          <p:cNvPr id="3" name="Zástupný symbol pro obsah 2"/>
          <p:cNvSpPr>
            <a:spLocks noGrp="1"/>
          </p:cNvSpPr>
          <p:nvPr>
            <p:ph idx="1"/>
          </p:nvPr>
        </p:nvSpPr>
        <p:spPr>
          <a:xfrm>
            <a:off x="1331640" y="1556792"/>
            <a:ext cx="7546032" cy="4525963"/>
          </a:xfrm>
        </p:spPr>
        <p:txBody>
          <a:bodyPr>
            <a:normAutofit/>
          </a:bodyPr>
          <a:lstStyle/>
          <a:p>
            <a:r>
              <a:rPr lang="cs-CZ" sz="2800" b="1" dirty="0" smtClean="0"/>
              <a:t>Deformace smyslového vnímání</a:t>
            </a:r>
          </a:p>
          <a:p>
            <a:r>
              <a:rPr lang="cs-CZ" sz="2800" b="1" dirty="0" smtClean="0"/>
              <a:t>Panika</a:t>
            </a:r>
          </a:p>
          <a:p>
            <a:r>
              <a:rPr lang="cs-CZ" sz="2800" b="1" dirty="0" smtClean="0"/>
              <a:t>Úzkost</a:t>
            </a:r>
          </a:p>
          <a:p>
            <a:r>
              <a:rPr lang="cs-CZ" sz="2800" b="1" dirty="0" smtClean="0"/>
              <a:t>Chabá koordinace pohybů</a:t>
            </a:r>
          </a:p>
          <a:p>
            <a:r>
              <a:rPr lang="cs-CZ" sz="2800" b="1" dirty="0" smtClean="0"/>
              <a:t>Snížení schopnosti reagovat</a:t>
            </a:r>
          </a:p>
          <a:p>
            <a:r>
              <a:rPr lang="cs-CZ" sz="2800" b="1" dirty="0" smtClean="0"/>
              <a:t>Po počátečním „nakopnutí“ se uživatelé cítí ospalí nebo deprimovaní</a:t>
            </a:r>
          </a:p>
          <a:p>
            <a:r>
              <a:rPr lang="cs-CZ" sz="2800" b="1" dirty="0" smtClean="0"/>
              <a:t>Zvýšený srdeční tep (a riziko infarktu)</a:t>
            </a: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2000" r="-12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u="sng" dirty="0" smtClean="0">
                <a:solidFill>
                  <a:srgbClr val="008000"/>
                </a:solidFill>
              </a:rPr>
              <a:t>DLOUHODOBÉ ÚČINKY </a:t>
            </a:r>
            <a:endParaRPr lang="cs-CZ" sz="3600" b="1" u="sng" dirty="0">
              <a:solidFill>
                <a:srgbClr val="008000"/>
              </a:solidFill>
            </a:endParaRPr>
          </a:p>
        </p:txBody>
      </p:sp>
      <p:sp>
        <p:nvSpPr>
          <p:cNvPr id="3" name="Zástupný symbol pro obsah 2"/>
          <p:cNvSpPr>
            <a:spLocks noGrp="1"/>
          </p:cNvSpPr>
          <p:nvPr>
            <p:ph idx="1"/>
          </p:nvPr>
        </p:nvSpPr>
        <p:spPr>
          <a:xfrm>
            <a:off x="914400" y="1412776"/>
            <a:ext cx="8229600" cy="5184576"/>
          </a:xfrm>
        </p:spPr>
        <p:txBody>
          <a:bodyPr>
            <a:normAutofit fontScale="77500" lnSpcReduction="20000"/>
          </a:bodyPr>
          <a:lstStyle/>
          <a:p>
            <a:r>
              <a:rPr lang="cs-CZ" b="1" dirty="0" smtClean="0"/>
              <a:t>Snížená odolnost vůči běžným nemocem (nachlazení, bronchitida atd.)</a:t>
            </a:r>
          </a:p>
          <a:p>
            <a:r>
              <a:rPr lang="cs-CZ" b="1" dirty="0" smtClean="0"/>
              <a:t>Potlačení imunitního systému</a:t>
            </a:r>
          </a:p>
          <a:p>
            <a:r>
              <a:rPr lang="cs-CZ" b="1" dirty="0" smtClean="0"/>
              <a:t>Poruchy růstu</a:t>
            </a:r>
          </a:p>
          <a:p>
            <a:r>
              <a:rPr lang="cs-CZ" b="1" dirty="0" smtClean="0"/>
              <a:t>Zvýšení počtu abnormálně vyvinutých buněk v těle</a:t>
            </a:r>
          </a:p>
          <a:p>
            <a:r>
              <a:rPr lang="cs-CZ" b="1" dirty="0" smtClean="0"/>
              <a:t>Snížení mužských pohlavních hormonů</a:t>
            </a:r>
          </a:p>
          <a:p>
            <a:r>
              <a:rPr lang="cs-CZ" b="1" dirty="0" smtClean="0"/>
              <a:t>Rychlé ničení plicních tkání a poškození (zranění) mozku mohou být trvalého charakteru</a:t>
            </a:r>
          </a:p>
          <a:p>
            <a:r>
              <a:rPr lang="cs-CZ" b="1" dirty="0" smtClean="0"/>
              <a:t>Snížení pohlavní schopnosti</a:t>
            </a:r>
          </a:p>
          <a:p>
            <a:r>
              <a:rPr lang="cs-CZ" b="1" dirty="0" smtClean="0"/>
              <a:t>Potíže se studiem: snížení schopnosti učit se a zapamatovat si nové informace</a:t>
            </a:r>
          </a:p>
          <a:p>
            <a:r>
              <a:rPr lang="cs-CZ" b="1" dirty="0" smtClean="0"/>
              <a:t>Apatie, závratě, ztráta motivace</a:t>
            </a:r>
          </a:p>
          <a:p>
            <a:r>
              <a:rPr lang="cs-CZ" b="1" dirty="0" smtClean="0"/>
              <a:t>Změny osobnosti a nálad</a:t>
            </a:r>
          </a:p>
          <a:p>
            <a:r>
              <a:rPr lang="cs-CZ" b="1" dirty="0" smtClean="0"/>
              <a:t>Neschopnost správného porozumění</a:t>
            </a:r>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611560" y="260648"/>
            <a:ext cx="4618856" cy="1282154"/>
          </a:xfrm>
        </p:spPr>
        <p:txBody>
          <a:bodyPr>
            <a:noAutofit/>
          </a:bodyPr>
          <a:lstStyle/>
          <a:p>
            <a:r>
              <a:rPr lang="cs-CZ" sz="4000" b="1" dirty="0" smtClean="0">
                <a:solidFill>
                  <a:schemeClr val="bg1"/>
                </a:solidFill>
              </a:rPr>
              <a:t>MARIHUANU  KOUŘÍ</a:t>
            </a:r>
            <a:endParaRPr lang="cs-CZ" sz="4000" b="1" dirty="0">
              <a:solidFill>
                <a:schemeClr val="bg1"/>
              </a:solidFill>
            </a:endParaRPr>
          </a:p>
        </p:txBody>
      </p:sp>
      <p:sp>
        <p:nvSpPr>
          <p:cNvPr id="3" name="Zástupný symbol pro obsah 2"/>
          <p:cNvSpPr>
            <a:spLocks noGrp="1"/>
          </p:cNvSpPr>
          <p:nvPr>
            <p:ph idx="1"/>
          </p:nvPr>
        </p:nvSpPr>
        <p:spPr>
          <a:xfrm>
            <a:off x="539552" y="1412776"/>
            <a:ext cx="5915000" cy="1368152"/>
          </a:xfrm>
        </p:spPr>
        <p:txBody>
          <a:bodyPr>
            <a:noAutofit/>
          </a:bodyPr>
          <a:lstStyle/>
          <a:p>
            <a:pPr>
              <a:buNone/>
            </a:pPr>
            <a:r>
              <a:rPr lang="cs-CZ" sz="4000" b="1" dirty="0" smtClean="0">
                <a:solidFill>
                  <a:schemeClr val="bg1"/>
                </a:solidFill>
              </a:rPr>
              <a:t>OBROVSKÉ  MNOŽSTVÍ LIDÍ…</a:t>
            </a:r>
            <a:endParaRPr lang="cs-CZ" sz="4000" b="1" dirty="0">
              <a:solidFill>
                <a:schemeClr val="bg1"/>
              </a:solidFill>
            </a:endParaRPr>
          </a:p>
        </p:txBody>
      </p:sp>
      <p:sp>
        <p:nvSpPr>
          <p:cNvPr id="4" name="TextovéPole 3"/>
          <p:cNvSpPr txBox="1"/>
          <p:nvPr/>
        </p:nvSpPr>
        <p:spPr>
          <a:xfrm>
            <a:off x="4860032" y="3717032"/>
            <a:ext cx="3600400" cy="707886"/>
          </a:xfrm>
          <a:prstGeom prst="rect">
            <a:avLst/>
          </a:prstGeom>
          <a:noFill/>
        </p:spPr>
        <p:txBody>
          <a:bodyPr wrap="square" rtlCol="0">
            <a:spAutoFit/>
          </a:bodyPr>
          <a:lstStyle/>
          <a:p>
            <a:r>
              <a:rPr lang="cs-CZ" sz="4000" b="1" dirty="0" smtClean="0">
                <a:solidFill>
                  <a:schemeClr val="bg1"/>
                </a:solidFill>
              </a:rPr>
              <a:t>…JE TO TEDY </a:t>
            </a:r>
            <a:endParaRPr lang="cs-CZ" sz="4000" b="1" dirty="0">
              <a:solidFill>
                <a:schemeClr val="bg1"/>
              </a:solidFill>
            </a:endParaRPr>
          </a:p>
        </p:txBody>
      </p:sp>
      <p:sp>
        <p:nvSpPr>
          <p:cNvPr id="5" name="TextovéPole 4"/>
          <p:cNvSpPr txBox="1"/>
          <p:nvPr/>
        </p:nvSpPr>
        <p:spPr>
          <a:xfrm>
            <a:off x="4932040" y="4653136"/>
            <a:ext cx="3312368" cy="707886"/>
          </a:xfrm>
          <a:prstGeom prst="rect">
            <a:avLst/>
          </a:prstGeom>
          <a:noFill/>
        </p:spPr>
        <p:txBody>
          <a:bodyPr wrap="square" rtlCol="0">
            <a:spAutoFit/>
          </a:bodyPr>
          <a:lstStyle/>
          <a:p>
            <a:r>
              <a:rPr lang="cs-CZ" sz="4000" b="1" dirty="0" smtClean="0">
                <a:solidFill>
                  <a:schemeClr val="bg1"/>
                </a:solidFill>
              </a:rPr>
              <a:t>NORMÁLNÍ??</a:t>
            </a:r>
            <a:endParaRPr lang="cs-CZ" sz="4000" b="1" dirty="0">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algn="ctr">
              <a:buNone/>
            </a:pPr>
            <a:r>
              <a:rPr lang="cs-CZ" sz="3600" b="1" dirty="0" smtClean="0">
                <a:solidFill>
                  <a:srgbClr val="FFFF00"/>
                </a:solidFill>
              </a:rPr>
              <a:t>Pojetí normality je několik. Jedno z nich </a:t>
            </a:r>
            <a:r>
              <a:rPr lang="cs-CZ" sz="3600" b="1" dirty="0" smtClean="0">
                <a:solidFill>
                  <a:srgbClr val="008000"/>
                </a:solidFill>
              </a:rPr>
              <a:t>počítá s tím, že normální je to, co dělá většina (a je fakt, že většina středoškoláků, alespoň v některých regionech, má zkušenost s marihuanou), </a:t>
            </a:r>
            <a:r>
              <a:rPr lang="cs-CZ" sz="3600" b="1" dirty="0" smtClean="0">
                <a:solidFill>
                  <a:srgbClr val="FE0000"/>
                </a:solidFill>
              </a:rPr>
              <a:t>pak tedy platí, že u středoškoláků je zkušenost s marihuanou normální.</a:t>
            </a:r>
            <a:endParaRPr lang="cs-CZ" sz="3600" b="1" dirty="0">
              <a:solidFill>
                <a:srgbClr val="FE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1560" y="2348880"/>
            <a:ext cx="7920880" cy="1828800"/>
          </a:xfrm>
        </p:spPr>
        <p:txBody>
          <a:bodyPr>
            <a:noAutofit/>
          </a:bodyPr>
          <a:lstStyle/>
          <a:p>
            <a:pPr algn="ctr">
              <a:buNone/>
            </a:pPr>
            <a:r>
              <a:rPr lang="cs-CZ" sz="3600" b="1" dirty="0" smtClean="0">
                <a:solidFill>
                  <a:srgbClr val="008000"/>
                </a:solidFill>
              </a:rPr>
              <a:t>Podle jiného pojetí je normální to, co člověku prospívá, co mu neškodí. A to je v případě marihuany přinejmenším sporné. </a:t>
            </a:r>
            <a:endParaRPr lang="cs-CZ" sz="3600" b="1" dirty="0">
              <a:solidFill>
                <a:srgbClr val="008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9000" r="-9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611560" y="1124744"/>
            <a:ext cx="4464496" cy="1224136"/>
          </a:xfrm>
        </p:spPr>
        <p:txBody>
          <a:bodyPr>
            <a:normAutofit/>
          </a:bodyPr>
          <a:lstStyle/>
          <a:p>
            <a:r>
              <a:rPr lang="cs-CZ" sz="5400" b="1" dirty="0" smtClean="0">
                <a:solidFill>
                  <a:srgbClr val="FFFF00"/>
                </a:solidFill>
              </a:rPr>
              <a:t>MARIHUANA: </a:t>
            </a:r>
            <a:endParaRPr lang="cs-CZ" sz="5400" b="1" dirty="0">
              <a:solidFill>
                <a:srgbClr val="FFFF00"/>
              </a:solidFill>
            </a:endParaRPr>
          </a:p>
        </p:txBody>
      </p:sp>
      <p:sp>
        <p:nvSpPr>
          <p:cNvPr id="3" name="Zástupný symbol pro obsah 2"/>
          <p:cNvSpPr>
            <a:spLocks noGrp="1"/>
          </p:cNvSpPr>
          <p:nvPr>
            <p:ph idx="1"/>
          </p:nvPr>
        </p:nvSpPr>
        <p:spPr>
          <a:xfrm>
            <a:off x="467544" y="2852936"/>
            <a:ext cx="5472608" cy="820687"/>
          </a:xfrm>
        </p:spPr>
        <p:txBody>
          <a:bodyPr>
            <a:noAutofit/>
          </a:bodyPr>
          <a:lstStyle/>
          <a:p>
            <a:pPr>
              <a:buNone/>
            </a:pPr>
            <a:r>
              <a:rPr lang="cs-CZ" sz="4800" b="1" dirty="0" smtClean="0">
                <a:solidFill>
                  <a:srgbClr val="008000"/>
                </a:solidFill>
              </a:rPr>
              <a:t>Zázrak přírody, který </a:t>
            </a:r>
            <a:endParaRPr lang="cs-CZ" sz="4800" b="1" dirty="0">
              <a:solidFill>
                <a:srgbClr val="008000"/>
              </a:solidFill>
            </a:endParaRPr>
          </a:p>
        </p:txBody>
      </p:sp>
      <p:sp>
        <p:nvSpPr>
          <p:cNvPr id="4" name="TextovéPole 3"/>
          <p:cNvSpPr txBox="1"/>
          <p:nvPr/>
        </p:nvSpPr>
        <p:spPr>
          <a:xfrm>
            <a:off x="467544" y="3861048"/>
            <a:ext cx="2304256" cy="830997"/>
          </a:xfrm>
          <a:prstGeom prst="rect">
            <a:avLst/>
          </a:prstGeom>
          <a:noFill/>
        </p:spPr>
        <p:txBody>
          <a:bodyPr wrap="square" rtlCol="0">
            <a:spAutoFit/>
          </a:bodyPr>
          <a:lstStyle/>
          <a:p>
            <a:r>
              <a:rPr lang="cs-CZ" sz="4800" b="1" dirty="0" smtClean="0">
                <a:solidFill>
                  <a:srgbClr val="008000"/>
                </a:solidFill>
              </a:rPr>
              <a:t>škodí </a:t>
            </a:r>
            <a:endParaRPr lang="cs-CZ" sz="4800" b="1" dirty="0">
              <a:solidFill>
                <a:srgbClr val="008000"/>
              </a:solidFill>
            </a:endParaRPr>
          </a:p>
        </p:txBody>
      </p:sp>
      <p:sp>
        <p:nvSpPr>
          <p:cNvPr id="5" name="TextovéPole 4"/>
          <p:cNvSpPr txBox="1"/>
          <p:nvPr/>
        </p:nvSpPr>
        <p:spPr>
          <a:xfrm>
            <a:off x="2051720" y="3861048"/>
            <a:ext cx="1728192" cy="830997"/>
          </a:xfrm>
          <a:prstGeom prst="rect">
            <a:avLst/>
          </a:prstGeom>
          <a:noFill/>
        </p:spPr>
        <p:txBody>
          <a:bodyPr wrap="square" rtlCol="0">
            <a:spAutoFit/>
          </a:bodyPr>
          <a:lstStyle/>
          <a:p>
            <a:r>
              <a:rPr lang="cs-CZ" sz="4800" b="1" dirty="0">
                <a:solidFill>
                  <a:srgbClr val="008000"/>
                </a:solidFill>
              </a:rPr>
              <a:t>i</a:t>
            </a:r>
            <a:r>
              <a:rPr lang="cs-CZ" sz="4800" b="1" dirty="0" smtClean="0">
                <a:solidFill>
                  <a:srgbClr val="008000"/>
                </a:solidFill>
              </a:rPr>
              <a:t> léčí </a:t>
            </a:r>
            <a:endParaRPr lang="cs-CZ" sz="4800" b="1" dirty="0">
              <a:solidFill>
                <a:srgbClr val="008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83568" y="1700808"/>
            <a:ext cx="8229600" cy="3701008"/>
          </a:xfrm>
        </p:spPr>
        <p:txBody>
          <a:bodyPr/>
          <a:lstStyle/>
          <a:p>
            <a:pPr>
              <a:buNone/>
            </a:pPr>
            <a:r>
              <a:rPr lang="cs-CZ" dirty="0" smtClean="0">
                <a:solidFill>
                  <a:srgbClr val="FFFF00"/>
                </a:solidFill>
              </a:rPr>
              <a:t>Dát si cigaretu marihuany neboli jointa? Nemusí to mít jen špatné účinky. Ve skutečnosti může pravidelné užívání konopí působit přesně opačně.  Nelze tedy ani s jistotou říct, jestli je marihuana účinný lék nebo droga. Její účinky totiž na každého působí jinak, někomu škodí a někomu pomáhají…</a:t>
            </a:r>
            <a:endParaRPr lang="cs-CZ" dirty="0">
              <a:solidFill>
                <a:srgbClr val="FFFF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000" r="-9000"/>
          </a:stretch>
        </a:blipFill>
        <a:effectLst/>
      </p:bgPr>
    </p:bg>
    <p:spTree>
      <p:nvGrpSpPr>
        <p:cNvPr id="1" name=""/>
        <p:cNvGrpSpPr/>
        <p:nvPr/>
      </p:nvGrpSpPr>
      <p:grpSpPr>
        <a:xfrm>
          <a:off x="0" y="0"/>
          <a:ext cx="0" cy="0"/>
          <a:chOff x="0" y="0"/>
          <a:chExt cx="0" cy="0"/>
        </a:xfrm>
      </p:grpSpPr>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131840" y="260648"/>
            <a:ext cx="2458616" cy="1138138"/>
          </a:xfrm>
        </p:spPr>
        <p:txBody>
          <a:bodyPr/>
          <a:lstStyle/>
          <a:p>
            <a:pPr algn="l"/>
            <a:r>
              <a:rPr lang="cs-CZ" b="1" dirty="0" smtClean="0">
                <a:solidFill>
                  <a:srgbClr val="00B0F0"/>
                </a:solidFill>
              </a:rPr>
              <a:t>ZDROJE</a:t>
            </a:r>
            <a:r>
              <a:rPr lang="cs-CZ" b="1" dirty="0" smtClean="0"/>
              <a:t> </a:t>
            </a:r>
            <a:endParaRPr lang="cs-CZ" b="1" dirty="0"/>
          </a:p>
        </p:txBody>
      </p:sp>
      <p:sp>
        <p:nvSpPr>
          <p:cNvPr id="3" name="Zástupný symbol pro obsah 2"/>
          <p:cNvSpPr>
            <a:spLocks noGrp="1"/>
          </p:cNvSpPr>
          <p:nvPr>
            <p:ph idx="1"/>
          </p:nvPr>
        </p:nvSpPr>
        <p:spPr>
          <a:xfrm>
            <a:off x="755576" y="1700808"/>
            <a:ext cx="8064896" cy="3672408"/>
          </a:xfrm>
        </p:spPr>
        <p:txBody>
          <a:bodyPr>
            <a:normAutofit/>
          </a:bodyPr>
          <a:lstStyle/>
          <a:p>
            <a:r>
              <a:rPr lang="cs-CZ" sz="2400" b="1" dirty="0" smtClean="0">
                <a:hlinkClick r:id="rId3"/>
              </a:rPr>
              <a:t>http://semena-marihuany.</a:t>
            </a:r>
            <a:r>
              <a:rPr lang="cs-CZ" sz="2400" b="1" dirty="0" err="1" smtClean="0">
                <a:hlinkClick r:id="rId3"/>
              </a:rPr>
              <a:t>cz</a:t>
            </a:r>
            <a:r>
              <a:rPr lang="cs-CZ" sz="2400" b="1" dirty="0" smtClean="0">
                <a:hlinkClick r:id="rId3"/>
              </a:rPr>
              <a:t>/</a:t>
            </a:r>
            <a:r>
              <a:rPr lang="cs-CZ" sz="2400" b="1" dirty="0" err="1" smtClean="0">
                <a:hlinkClick r:id="rId3"/>
              </a:rPr>
              <a:t>cs</a:t>
            </a:r>
            <a:r>
              <a:rPr lang="cs-CZ" sz="2400" b="1" dirty="0" smtClean="0">
                <a:hlinkClick r:id="rId3"/>
              </a:rPr>
              <a:t>/</a:t>
            </a:r>
            <a:r>
              <a:rPr lang="cs-CZ" sz="2400" b="1" dirty="0" err="1" smtClean="0">
                <a:hlinkClick r:id="rId3"/>
              </a:rPr>
              <a:t>articles</a:t>
            </a:r>
            <a:r>
              <a:rPr lang="cs-CZ" sz="2400" b="1" dirty="0" smtClean="0"/>
              <a:t> </a:t>
            </a:r>
          </a:p>
          <a:p>
            <a:r>
              <a:rPr lang="cs-CZ" sz="2400" b="1" dirty="0" smtClean="0">
                <a:hlinkClick r:id="rId4"/>
              </a:rPr>
              <a:t>http://www.</a:t>
            </a:r>
            <a:r>
              <a:rPr lang="cs-CZ" sz="2400" b="1" dirty="0" err="1" smtClean="0">
                <a:hlinkClick r:id="rId4"/>
              </a:rPr>
              <a:t>vitalia.cz</a:t>
            </a:r>
            <a:r>
              <a:rPr lang="cs-CZ" sz="2400" b="1" dirty="0" smtClean="0">
                <a:hlinkClick r:id="rId4"/>
              </a:rPr>
              <a:t>/</a:t>
            </a:r>
            <a:r>
              <a:rPr lang="cs-CZ" sz="2400" b="1" dirty="0" err="1" smtClean="0">
                <a:hlinkClick r:id="rId4"/>
              </a:rPr>
              <a:t>clanky</a:t>
            </a:r>
            <a:r>
              <a:rPr lang="cs-CZ" sz="2400" b="1" dirty="0" smtClean="0">
                <a:hlinkClick r:id="rId4"/>
              </a:rPr>
              <a:t>/je-marihuana-drogou-nebo-lekem/</a:t>
            </a:r>
            <a:r>
              <a:rPr lang="cs-CZ" sz="2400" b="1" dirty="0" smtClean="0"/>
              <a:t> </a:t>
            </a:r>
          </a:p>
          <a:p>
            <a:r>
              <a:rPr lang="cs-CZ" sz="2400" b="1" dirty="0" smtClean="0">
                <a:hlinkClick r:id="rId5"/>
              </a:rPr>
              <a:t>http://www.marihuana.</a:t>
            </a:r>
            <a:r>
              <a:rPr lang="cs-CZ" sz="2400" b="1" dirty="0" err="1" smtClean="0">
                <a:hlinkClick r:id="rId5"/>
              </a:rPr>
              <a:t>cz</a:t>
            </a:r>
            <a:r>
              <a:rPr lang="cs-CZ" sz="2400" b="1" dirty="0" smtClean="0">
                <a:hlinkClick r:id="rId5"/>
              </a:rPr>
              <a:t>/kap-co-je-marihuana.</a:t>
            </a:r>
            <a:r>
              <a:rPr lang="cs-CZ" sz="2400" b="1" dirty="0" err="1" smtClean="0">
                <a:hlinkClick r:id="rId5"/>
              </a:rPr>
              <a:t>html</a:t>
            </a:r>
            <a:r>
              <a:rPr lang="cs-CZ" sz="2400" b="1" dirty="0" smtClean="0"/>
              <a:t> </a:t>
            </a:r>
          </a:p>
          <a:p>
            <a:r>
              <a:rPr lang="cs-CZ" sz="2400" b="1" dirty="0" smtClean="0">
                <a:hlinkClick r:id="rId6"/>
              </a:rPr>
              <a:t>http://www.</a:t>
            </a:r>
            <a:r>
              <a:rPr lang="cs-CZ" sz="2400" b="1" dirty="0" err="1" smtClean="0">
                <a:hlinkClick r:id="rId6"/>
              </a:rPr>
              <a:t>odrogach.cz</a:t>
            </a:r>
            <a:r>
              <a:rPr lang="cs-CZ" sz="2400" b="1" dirty="0" smtClean="0">
                <a:hlinkClick r:id="rId6"/>
              </a:rPr>
              <a:t>/</a:t>
            </a:r>
            <a:r>
              <a:rPr lang="cs-CZ" sz="2400" b="1" dirty="0" err="1" smtClean="0">
                <a:hlinkClick r:id="rId6"/>
              </a:rPr>
              <a:t>nactileti</a:t>
            </a:r>
            <a:r>
              <a:rPr lang="cs-CZ" sz="2400" b="1" dirty="0" smtClean="0">
                <a:hlinkClick r:id="rId6"/>
              </a:rPr>
              <a:t>/drogy1/</a:t>
            </a:r>
            <a:r>
              <a:rPr lang="cs-CZ" sz="2400" b="1" dirty="0" smtClean="0"/>
              <a:t> </a:t>
            </a:r>
          </a:p>
          <a:p>
            <a:r>
              <a:rPr lang="cs-CZ" sz="2400" b="1" dirty="0" smtClean="0">
                <a:hlinkClick r:id="rId7"/>
              </a:rPr>
              <a:t>http://prozeny.blesk.cz/clanek/pro-zeny-zdravi-a-hubnuti-zdravi/142104/marihuana-zazrak-prirody-ktery-skodi-i-leci.html</a:t>
            </a:r>
            <a:r>
              <a:rPr lang="cs-CZ" sz="2400" b="1" dirty="0" smtClean="0"/>
              <a:t> </a:t>
            </a:r>
            <a:endParaRPr lang="cs-CZ" sz="2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800" b="1" dirty="0" smtClean="0">
                <a:solidFill>
                  <a:schemeClr val="bg1"/>
                </a:solidFill>
              </a:rPr>
              <a:t>Co je MARIHUANA? </a:t>
            </a:r>
            <a:endParaRPr lang="cs-CZ" sz="4800" b="1" dirty="0">
              <a:solidFill>
                <a:schemeClr val="bg1"/>
              </a:solidFill>
            </a:endParaRPr>
          </a:p>
        </p:txBody>
      </p:sp>
      <p:sp>
        <p:nvSpPr>
          <p:cNvPr id="3" name="Zástupný symbol pro obsah 2"/>
          <p:cNvSpPr>
            <a:spLocks noGrp="1"/>
          </p:cNvSpPr>
          <p:nvPr>
            <p:ph idx="1"/>
          </p:nvPr>
        </p:nvSpPr>
        <p:spPr>
          <a:xfrm>
            <a:off x="395536" y="1484784"/>
            <a:ext cx="8229600" cy="4968552"/>
          </a:xfrm>
        </p:spPr>
        <p:txBody>
          <a:bodyPr>
            <a:normAutofit fontScale="92500" lnSpcReduction="20000"/>
          </a:bodyPr>
          <a:lstStyle/>
          <a:p>
            <a:r>
              <a:rPr lang="cs-CZ" sz="3500" b="1" dirty="0" smtClean="0">
                <a:solidFill>
                  <a:schemeClr val="bg1"/>
                </a:solidFill>
              </a:rPr>
              <a:t> Marihuana je termín používaný k označení vysušených květů, semen a listů indického konopí. Na ulici se používá řada dalších názvů, například: špek, </a:t>
            </a:r>
            <a:r>
              <a:rPr lang="cs-CZ" sz="3500" b="1" dirty="0" err="1" smtClean="0">
                <a:solidFill>
                  <a:schemeClr val="bg1"/>
                </a:solidFill>
              </a:rPr>
              <a:t>ganja</a:t>
            </a:r>
            <a:r>
              <a:rPr lang="cs-CZ" sz="3500" b="1" dirty="0" smtClean="0">
                <a:solidFill>
                  <a:schemeClr val="bg1"/>
                </a:solidFill>
              </a:rPr>
              <a:t>, tráva, brčko, rostlina, joint, </a:t>
            </a:r>
            <a:r>
              <a:rPr lang="cs-CZ" sz="3500" b="1" dirty="0" err="1" smtClean="0">
                <a:solidFill>
                  <a:schemeClr val="bg1"/>
                </a:solidFill>
              </a:rPr>
              <a:t>hulení</a:t>
            </a:r>
            <a:r>
              <a:rPr lang="cs-CZ" sz="3500" b="1" dirty="0" smtClean="0">
                <a:solidFill>
                  <a:schemeClr val="bg1"/>
                </a:solidFill>
              </a:rPr>
              <a:t>, zelí, </a:t>
            </a:r>
            <a:r>
              <a:rPr lang="cs-CZ" sz="3500" b="1" dirty="0" err="1" smtClean="0">
                <a:solidFill>
                  <a:schemeClr val="bg1"/>
                </a:solidFill>
              </a:rPr>
              <a:t>marijánka</a:t>
            </a:r>
            <a:r>
              <a:rPr lang="cs-CZ" sz="3500" b="1" dirty="0" smtClean="0">
                <a:solidFill>
                  <a:schemeClr val="bg1"/>
                </a:solidFill>
              </a:rPr>
              <a:t>, </a:t>
            </a:r>
            <a:r>
              <a:rPr lang="cs-CZ" sz="3500" b="1" dirty="0" err="1" smtClean="0">
                <a:solidFill>
                  <a:schemeClr val="bg1"/>
                </a:solidFill>
              </a:rPr>
              <a:t>skéro</a:t>
            </a:r>
            <a:r>
              <a:rPr lang="cs-CZ" sz="3500" b="1" dirty="0" smtClean="0">
                <a:solidFill>
                  <a:schemeClr val="bg1"/>
                </a:solidFill>
              </a:rPr>
              <a:t>, </a:t>
            </a:r>
            <a:r>
              <a:rPr lang="cs-CZ" sz="3500" b="1" dirty="0" err="1" smtClean="0">
                <a:solidFill>
                  <a:schemeClr val="bg1"/>
                </a:solidFill>
              </a:rPr>
              <a:t>maruška</a:t>
            </a:r>
            <a:r>
              <a:rPr lang="cs-CZ" sz="3500" b="1" dirty="0" smtClean="0">
                <a:solidFill>
                  <a:schemeClr val="bg1"/>
                </a:solidFill>
              </a:rPr>
              <a:t>… </a:t>
            </a:r>
          </a:p>
          <a:p>
            <a:endParaRPr lang="cs-CZ" sz="3500" b="1" dirty="0">
              <a:solidFill>
                <a:schemeClr val="bg1"/>
              </a:solidFill>
            </a:endParaRPr>
          </a:p>
          <a:p>
            <a:r>
              <a:rPr lang="cs-CZ" sz="3500" b="1" dirty="0" smtClean="0">
                <a:solidFill>
                  <a:schemeClr val="bg1"/>
                </a:solidFill>
              </a:rPr>
              <a:t> Hašiš je jinou formou této drogy a vyrábí se z pryskyřice květů indického konopí. Nazývá se též </a:t>
            </a:r>
            <a:r>
              <a:rPr lang="cs-CZ" sz="3500" b="1" dirty="0" err="1" smtClean="0">
                <a:solidFill>
                  <a:schemeClr val="bg1"/>
                </a:solidFill>
              </a:rPr>
              <a:t>haš</a:t>
            </a:r>
            <a:r>
              <a:rPr lang="cs-CZ" sz="3500" b="1" dirty="0" smtClean="0">
                <a:solidFill>
                  <a:schemeClr val="bg1"/>
                </a:solidFill>
              </a:rPr>
              <a:t>, šit nebo bahno a je přibližně šestkrát silnější než marihuana. </a:t>
            </a:r>
          </a:p>
          <a:p>
            <a:endParaRPr lang="cs-CZ" sz="2400" dirty="0"/>
          </a:p>
          <a:p>
            <a:endParaRPr lang="cs-CZ"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2"/>
            <a:ext cx="8229600" cy="5976664"/>
          </a:xfrm>
        </p:spPr>
        <p:txBody>
          <a:bodyPr>
            <a:normAutofit fontScale="85000" lnSpcReduction="10000"/>
          </a:bodyPr>
          <a:lstStyle/>
          <a:p>
            <a:r>
              <a:rPr lang="cs-CZ" sz="3500" b="1" dirty="0" smtClean="0">
                <a:solidFill>
                  <a:schemeClr val="bg1"/>
                </a:solidFill>
              </a:rPr>
              <a:t> „</a:t>
            </a:r>
            <a:r>
              <a:rPr lang="cs-CZ" sz="3500" b="1" dirty="0" err="1" smtClean="0">
                <a:solidFill>
                  <a:schemeClr val="bg1"/>
                </a:solidFill>
              </a:rPr>
              <a:t>Kanabis</a:t>
            </a:r>
            <a:r>
              <a:rPr lang="cs-CZ" sz="3500" b="1" dirty="0" smtClean="0">
                <a:solidFill>
                  <a:schemeClr val="bg1"/>
                </a:solidFill>
              </a:rPr>
              <a:t>“ popisuje všechny drogy vyrobené z indického konopí – včetně marihuany a hašiše. </a:t>
            </a:r>
          </a:p>
          <a:p>
            <a:endParaRPr lang="cs-CZ" sz="3500" b="1" dirty="0">
              <a:solidFill>
                <a:schemeClr val="bg1"/>
              </a:solidFill>
            </a:endParaRPr>
          </a:p>
          <a:p>
            <a:r>
              <a:rPr lang="cs-CZ" sz="3500" b="1" dirty="0" smtClean="0">
                <a:solidFill>
                  <a:schemeClr val="bg1"/>
                </a:solidFill>
              </a:rPr>
              <a:t> Bez ohledu na použitý název je tato droga halucinogen – tedy látka, která narušuje způsob, jakým mysl jedince vnímá okolní svět. </a:t>
            </a:r>
          </a:p>
          <a:p>
            <a:endParaRPr lang="cs-CZ" sz="3500" b="1" dirty="0">
              <a:solidFill>
                <a:schemeClr val="bg1"/>
              </a:solidFill>
            </a:endParaRPr>
          </a:p>
          <a:p>
            <a:r>
              <a:rPr lang="cs-CZ" sz="3500" b="1" dirty="0" smtClean="0">
                <a:solidFill>
                  <a:schemeClr val="bg1"/>
                </a:solidFill>
              </a:rPr>
              <a:t>Chemická látka v </a:t>
            </a:r>
            <a:r>
              <a:rPr lang="cs-CZ" sz="3500" b="1" dirty="0" err="1" smtClean="0">
                <a:solidFill>
                  <a:schemeClr val="bg1"/>
                </a:solidFill>
              </a:rPr>
              <a:t>kanabisu</a:t>
            </a:r>
            <a:r>
              <a:rPr lang="cs-CZ" sz="3500" b="1" dirty="0" smtClean="0">
                <a:solidFill>
                  <a:schemeClr val="bg1"/>
                </a:solidFill>
              </a:rPr>
              <a:t>, která toto narušené vnímání vytváří, se nazývá „THC“. Množství THC obsažené v jednotlivých dávkách marihuany se může podstatně lišit, ale obecně lze říct, že v poslední době se množství THC v pěstovaných rostlinách zvýšilo. </a:t>
            </a:r>
          </a:p>
          <a:p>
            <a:pPr>
              <a:buNone/>
            </a:pP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1052736"/>
            <a:ext cx="4330824" cy="1396752"/>
          </a:xfrm>
        </p:spPr>
        <p:txBody>
          <a:bodyPr>
            <a:normAutofit/>
          </a:bodyPr>
          <a:lstStyle/>
          <a:p>
            <a:pPr>
              <a:buNone/>
            </a:pPr>
            <a:r>
              <a:rPr lang="cs-CZ" sz="6000" b="1" dirty="0" smtClean="0">
                <a:solidFill>
                  <a:srgbClr val="92D050"/>
                </a:solidFill>
              </a:rPr>
              <a:t>MARIHUANA</a:t>
            </a:r>
            <a:r>
              <a:rPr lang="cs-CZ" sz="6000" b="1" dirty="0" smtClean="0">
                <a:solidFill>
                  <a:schemeClr val="bg1"/>
                </a:solidFill>
              </a:rPr>
              <a:t> </a:t>
            </a:r>
            <a:endParaRPr lang="cs-CZ" sz="6000" b="1" dirty="0">
              <a:solidFill>
                <a:schemeClr val="bg1"/>
              </a:solidFill>
            </a:endParaRPr>
          </a:p>
        </p:txBody>
      </p:sp>
      <p:sp>
        <p:nvSpPr>
          <p:cNvPr id="4" name="TextovéPole 3"/>
          <p:cNvSpPr txBox="1"/>
          <p:nvPr/>
        </p:nvSpPr>
        <p:spPr>
          <a:xfrm>
            <a:off x="1259632" y="2996952"/>
            <a:ext cx="3384376" cy="1015663"/>
          </a:xfrm>
          <a:prstGeom prst="rect">
            <a:avLst/>
          </a:prstGeom>
          <a:noFill/>
        </p:spPr>
        <p:txBody>
          <a:bodyPr wrap="square" rtlCol="0">
            <a:spAutoFit/>
          </a:bodyPr>
          <a:lstStyle/>
          <a:p>
            <a:r>
              <a:rPr lang="cs-CZ" sz="6000" b="1" dirty="0" smtClean="0">
                <a:solidFill>
                  <a:srgbClr val="92D050"/>
                </a:solidFill>
              </a:rPr>
              <a:t>JAKO</a:t>
            </a:r>
            <a:r>
              <a:rPr lang="cs-CZ" dirty="0" smtClean="0">
                <a:solidFill>
                  <a:schemeClr val="bg1"/>
                </a:solidFill>
              </a:rPr>
              <a:t> </a:t>
            </a:r>
            <a:endParaRPr lang="cs-CZ" dirty="0">
              <a:solidFill>
                <a:schemeClr val="bg1"/>
              </a:solidFill>
            </a:endParaRPr>
          </a:p>
        </p:txBody>
      </p:sp>
      <p:sp>
        <p:nvSpPr>
          <p:cNvPr id="5" name="TextovéPole 4"/>
          <p:cNvSpPr txBox="1"/>
          <p:nvPr/>
        </p:nvSpPr>
        <p:spPr>
          <a:xfrm>
            <a:off x="1547664" y="4797152"/>
            <a:ext cx="2376264" cy="1015663"/>
          </a:xfrm>
          <a:prstGeom prst="rect">
            <a:avLst/>
          </a:prstGeom>
          <a:noFill/>
        </p:spPr>
        <p:txBody>
          <a:bodyPr wrap="square" rtlCol="0">
            <a:spAutoFit/>
          </a:bodyPr>
          <a:lstStyle/>
          <a:p>
            <a:r>
              <a:rPr lang="cs-CZ" sz="6000" b="1" dirty="0" smtClean="0">
                <a:solidFill>
                  <a:srgbClr val="92D050"/>
                </a:solidFill>
              </a:rPr>
              <a:t>LÉK</a:t>
            </a:r>
            <a:endParaRPr lang="cs-CZ" sz="6000" b="1" dirty="0">
              <a:solidFill>
                <a:srgbClr val="92D05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imagesli.jpg"/>
          <p:cNvPicPr>
            <a:picLocks noChangeAspect="1"/>
          </p:cNvPicPr>
          <p:nvPr/>
        </p:nvPicPr>
        <p:blipFill>
          <a:blip r:embed="rId2" cstate="print"/>
          <a:stretch>
            <a:fillRect/>
          </a:stretch>
        </p:blipFill>
        <p:spPr>
          <a:xfrm>
            <a:off x="1259632" y="332656"/>
            <a:ext cx="6552728" cy="6285160"/>
          </a:xfrm>
          <a:prstGeom prst="rect">
            <a:avLst/>
          </a:prstGeom>
        </p:spPr>
      </p:pic>
      <p:sp>
        <p:nvSpPr>
          <p:cNvPr id="2" name="Nadpis 1"/>
          <p:cNvSpPr>
            <a:spLocks noGrp="1"/>
          </p:cNvSpPr>
          <p:nvPr>
            <p:ph type="title"/>
          </p:nvPr>
        </p:nvSpPr>
        <p:spPr/>
        <p:txBody>
          <a:bodyPr>
            <a:normAutofit/>
          </a:bodyPr>
          <a:lstStyle/>
          <a:p>
            <a:r>
              <a:rPr lang="cs-CZ" dirty="0" smtClean="0"/>
              <a:t>Lékařská marihuana – jak a co léčí? </a:t>
            </a:r>
            <a:endParaRPr lang="cs-CZ" dirty="0"/>
          </a:p>
        </p:txBody>
      </p:sp>
      <p:sp>
        <p:nvSpPr>
          <p:cNvPr id="3" name="Zástupný symbol pro obsah 2"/>
          <p:cNvSpPr>
            <a:spLocks noGrp="1"/>
          </p:cNvSpPr>
          <p:nvPr>
            <p:ph idx="1"/>
          </p:nvPr>
        </p:nvSpPr>
        <p:spPr>
          <a:xfrm>
            <a:off x="457200" y="1600200"/>
            <a:ext cx="8229600" cy="4853136"/>
          </a:xfrm>
        </p:spPr>
        <p:txBody>
          <a:bodyPr>
            <a:normAutofit fontScale="92500" lnSpcReduction="10000"/>
          </a:bodyPr>
          <a:lstStyle/>
          <a:p>
            <a:r>
              <a:rPr lang="cs-CZ" dirty="0" smtClean="0"/>
              <a:t> </a:t>
            </a:r>
            <a:r>
              <a:rPr lang="cs-CZ" sz="2800" dirty="0"/>
              <a:t>Marihuana má vysoké účinky na centrální nervové ústrojí. K</a:t>
            </a:r>
            <a:r>
              <a:rPr lang="cs-CZ" sz="2800" dirty="0" smtClean="0"/>
              <a:t>dyž </a:t>
            </a:r>
            <a:r>
              <a:rPr lang="cs-CZ" sz="2800" dirty="0"/>
              <a:t>si zakouříte marihuanu, tak má ze začátku účinky povzbuzující a následně vás zklidní a </a:t>
            </a:r>
            <a:r>
              <a:rPr lang="cs-CZ" sz="2800" b="1" dirty="0"/>
              <a:t>sníží napětí či stres</a:t>
            </a:r>
            <a:r>
              <a:rPr lang="cs-CZ" sz="2800" dirty="0"/>
              <a:t>. </a:t>
            </a:r>
            <a:r>
              <a:rPr lang="cs-CZ" sz="2800" dirty="0" smtClean="0"/>
              <a:t> </a:t>
            </a:r>
          </a:p>
          <a:p>
            <a:r>
              <a:rPr lang="cs-CZ" sz="2800" dirty="0"/>
              <a:t> Marihuana může působit jako </a:t>
            </a:r>
            <a:r>
              <a:rPr lang="cs-CZ" sz="2800" b="1" dirty="0"/>
              <a:t>analgetikum</a:t>
            </a:r>
            <a:r>
              <a:rPr lang="cs-CZ" sz="2800" dirty="0"/>
              <a:t> proti migrénám či křečím. Dalšími nemocemi, na které se zaměřuje, jsou například </a:t>
            </a:r>
            <a:r>
              <a:rPr lang="cs-CZ" sz="2800" b="1" dirty="0"/>
              <a:t>epilepsie</a:t>
            </a:r>
            <a:r>
              <a:rPr lang="cs-CZ" sz="2800" dirty="0"/>
              <a:t>, </a:t>
            </a:r>
            <a:r>
              <a:rPr lang="cs-CZ" sz="2800" b="1" dirty="0"/>
              <a:t>roztroušená skleróza, Parkinsonova nemoc</a:t>
            </a:r>
            <a:r>
              <a:rPr lang="cs-CZ" sz="2800" dirty="0"/>
              <a:t>… U epileptiků je to velmi výborný pomocník. Snižuje totiž frekvenci a intenzitu jejich záchvatů. Je prokázáno, že 60% epileptiků má snížený počet záchvatů! U lidí trpících roztroušenou sklerózou je známo odumírání nervů, kterému marihuana zabraňuje.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512" y="620688"/>
            <a:ext cx="6192688" cy="5976664"/>
          </a:xfrm>
        </p:spPr>
        <p:txBody>
          <a:bodyPr>
            <a:normAutofit fontScale="92500" lnSpcReduction="10000"/>
          </a:bodyPr>
          <a:lstStyle/>
          <a:p>
            <a:r>
              <a:rPr lang="cs-CZ" dirty="0" smtClean="0"/>
              <a:t> </a:t>
            </a:r>
            <a:r>
              <a:rPr lang="cs-CZ" sz="2800" dirty="0"/>
              <a:t>Využití marihuany v léčbě je dnes velmi slýchané i u neléčitelných nemocí, jako je například </a:t>
            </a:r>
            <a:r>
              <a:rPr lang="cs-CZ" sz="2800" b="1" dirty="0"/>
              <a:t>HIV</a:t>
            </a:r>
            <a:r>
              <a:rPr lang="cs-CZ" sz="2800" dirty="0"/>
              <a:t> až po její konečné stádium </a:t>
            </a:r>
            <a:r>
              <a:rPr lang="cs-CZ" sz="2800" b="1" dirty="0"/>
              <a:t>AIDS</a:t>
            </a:r>
            <a:r>
              <a:rPr lang="cs-CZ" sz="2800" dirty="0"/>
              <a:t>. Používá se například v terminálním stádiu této nemoci pro utišení bolesti. </a:t>
            </a:r>
            <a:r>
              <a:rPr lang="cs-CZ" sz="2800" dirty="0" err="1"/>
              <a:t>Kanabinoidní</a:t>
            </a:r>
            <a:r>
              <a:rPr lang="cs-CZ" sz="2800" dirty="0"/>
              <a:t> receptory prý dodávají buňkám nástroje, aby se mohly bránit proti infekci HIV. Jeden výzkum ukázal, že když byly zdravé buňky umístěny do vzorku s virem HIV spolu s dávkou </a:t>
            </a:r>
            <a:r>
              <a:rPr lang="cs-CZ" sz="2800" dirty="0" err="1"/>
              <a:t>kanabinoidů</a:t>
            </a:r>
            <a:r>
              <a:rPr lang="cs-CZ" sz="2800" dirty="0"/>
              <a:t>, buňky, které by byly za normálních okolností velice rychle infikovány, jednoduše odepřely vstup viru a chovaly se, jako by pro ně virus nebyl žádnou hrozbou. </a:t>
            </a:r>
          </a:p>
        </p:txBody>
      </p:sp>
      <p:pic>
        <p:nvPicPr>
          <p:cNvPr id="4" name="Obrázek 3" descr="images.jpg"/>
          <p:cNvPicPr>
            <a:picLocks noChangeAspect="1"/>
          </p:cNvPicPr>
          <p:nvPr/>
        </p:nvPicPr>
        <p:blipFill>
          <a:blip r:embed="rId2" cstate="print"/>
          <a:stretch>
            <a:fillRect/>
          </a:stretch>
        </p:blipFill>
        <p:spPr>
          <a:xfrm>
            <a:off x="6156176" y="1556792"/>
            <a:ext cx="2771800" cy="36004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imageszn.jpg"/>
          <p:cNvPicPr>
            <a:picLocks noChangeAspect="1"/>
          </p:cNvPicPr>
          <p:nvPr/>
        </p:nvPicPr>
        <p:blipFill>
          <a:blip r:embed="rId2" cstate="print"/>
          <a:stretch>
            <a:fillRect/>
          </a:stretch>
        </p:blipFill>
        <p:spPr>
          <a:xfrm>
            <a:off x="4788024" y="1412776"/>
            <a:ext cx="4355976" cy="4176464"/>
          </a:xfrm>
          <a:prstGeom prst="rect">
            <a:avLst/>
          </a:prstGeom>
        </p:spPr>
      </p:pic>
      <p:sp>
        <p:nvSpPr>
          <p:cNvPr id="3" name="Zástupný symbol pro obsah 2"/>
          <p:cNvSpPr>
            <a:spLocks noGrp="1"/>
          </p:cNvSpPr>
          <p:nvPr>
            <p:ph idx="1"/>
          </p:nvPr>
        </p:nvSpPr>
        <p:spPr>
          <a:xfrm>
            <a:off x="0" y="548680"/>
            <a:ext cx="6264696" cy="5976664"/>
          </a:xfrm>
        </p:spPr>
        <p:txBody>
          <a:bodyPr>
            <a:normAutofit/>
          </a:bodyPr>
          <a:lstStyle/>
          <a:p>
            <a:r>
              <a:rPr lang="cs-CZ" sz="2600" dirty="0" smtClean="0"/>
              <a:t> </a:t>
            </a:r>
            <a:r>
              <a:rPr lang="cs-CZ" sz="2600" dirty="0"/>
              <a:t>Další výzkumy ukazují, že by bylo možné léčit pomocí marihuany i </a:t>
            </a:r>
            <a:r>
              <a:rPr lang="cs-CZ" sz="2600" b="1" dirty="0"/>
              <a:t>zhoubné nádory</a:t>
            </a:r>
            <a:r>
              <a:rPr lang="cs-CZ" sz="2600" dirty="0"/>
              <a:t>. Vědci prokázali, že látky nacházející se v konopí dokážou usmrtit zmutované buňky vytvářející například rakovinu</a:t>
            </a:r>
            <a:r>
              <a:rPr lang="cs-CZ" sz="2600" dirty="0" smtClean="0"/>
              <a:t>. </a:t>
            </a:r>
          </a:p>
          <a:p>
            <a:r>
              <a:rPr lang="cs-CZ" sz="2600" dirty="0"/>
              <a:t> Marihuana je také často využívána při nevolnostech, nechutenství, zvracení, kachexii či anorexii. Marihuana potlačuje nechutenství, člověk po ní dostane chuť na jídlo. Takže za pomoci marihuany dokáže nemocný přijímat potravu, tedy živiny, které jsou k životu nezbytné.</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23528" y="1484784"/>
            <a:ext cx="5256584" cy="1143000"/>
          </a:xfrm>
        </p:spPr>
        <p:txBody>
          <a:bodyPr>
            <a:noAutofit/>
          </a:bodyPr>
          <a:lstStyle/>
          <a:p>
            <a:r>
              <a:rPr lang="cs-CZ" sz="5400" b="1" dirty="0" smtClean="0">
                <a:solidFill>
                  <a:schemeClr val="bg1"/>
                </a:solidFill>
              </a:rPr>
              <a:t>FORMY UŽÍVÁNÍ </a:t>
            </a:r>
            <a:endParaRPr lang="cs-CZ" sz="5400" b="1" dirty="0">
              <a:solidFill>
                <a:schemeClr val="bg1"/>
              </a:solidFill>
            </a:endParaRPr>
          </a:p>
        </p:txBody>
      </p:sp>
      <p:sp>
        <p:nvSpPr>
          <p:cNvPr id="3" name="Zástupný symbol pro obsah 2"/>
          <p:cNvSpPr>
            <a:spLocks noGrp="1"/>
          </p:cNvSpPr>
          <p:nvPr>
            <p:ph idx="1"/>
          </p:nvPr>
        </p:nvSpPr>
        <p:spPr>
          <a:xfrm>
            <a:off x="467544" y="2780928"/>
            <a:ext cx="7632848" cy="1324744"/>
          </a:xfrm>
        </p:spPr>
        <p:txBody>
          <a:bodyPr>
            <a:noAutofit/>
          </a:bodyPr>
          <a:lstStyle/>
          <a:p>
            <a:pPr>
              <a:buNone/>
            </a:pPr>
            <a:r>
              <a:rPr lang="cs-CZ" sz="5400" b="1" dirty="0" smtClean="0">
                <a:solidFill>
                  <a:schemeClr val="bg1"/>
                </a:solidFill>
              </a:rPr>
              <a:t>LÉKAŘSKÉ MARIHUANY </a:t>
            </a:r>
            <a:endParaRPr lang="cs-CZ" sz="5400" b="1" dirty="0">
              <a:solidFill>
                <a:schemeClr val="bg1"/>
              </a:solidFill>
            </a:endParaRP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TotalTime>
  <Words>897</Words>
  <Application>Microsoft Office PowerPoint</Application>
  <PresentationFormat>Předvádění na obrazovce (4:3)</PresentationFormat>
  <Paragraphs>87</Paragraphs>
  <Slides>28</Slides>
  <Notes>0</Notes>
  <HiddenSlides>0</HiddenSlides>
  <MMClips>0</MMClips>
  <ScaleCrop>false</ScaleCrop>
  <HeadingPairs>
    <vt:vector size="4" baseType="variant">
      <vt:variant>
        <vt:lpstr>Motiv</vt:lpstr>
      </vt:variant>
      <vt:variant>
        <vt:i4>1</vt:i4>
      </vt:variant>
      <vt:variant>
        <vt:lpstr>Nadpisy snímků</vt:lpstr>
      </vt:variant>
      <vt:variant>
        <vt:i4>28</vt:i4>
      </vt:variant>
    </vt:vector>
  </HeadingPairs>
  <TitlesOfParts>
    <vt:vector size="29" baseType="lpstr">
      <vt:lpstr>Motiv sady Office</vt:lpstr>
      <vt:lpstr>KONOPÍ</vt:lpstr>
      <vt:lpstr>Snímek 2</vt:lpstr>
      <vt:lpstr>Co je MARIHUANA? </vt:lpstr>
      <vt:lpstr>Snímek 4</vt:lpstr>
      <vt:lpstr>Snímek 5</vt:lpstr>
      <vt:lpstr>Lékařská marihuana – jak a co léčí? </vt:lpstr>
      <vt:lpstr>Snímek 7</vt:lpstr>
      <vt:lpstr>Snímek 8</vt:lpstr>
      <vt:lpstr>FORMY UŽÍVÁNÍ </vt:lpstr>
      <vt:lpstr>Snímek 10</vt:lpstr>
      <vt:lpstr>Snímek 11</vt:lpstr>
      <vt:lpstr>MARIHUANA </vt:lpstr>
      <vt:lpstr>Snímek 13</vt:lpstr>
      <vt:lpstr>Škodlivé účinky marihuany </vt:lpstr>
      <vt:lpstr>Snímek 15</vt:lpstr>
      <vt:lpstr>Snímek 16</vt:lpstr>
      <vt:lpstr>Snímek 17</vt:lpstr>
      <vt:lpstr>Snímek 18</vt:lpstr>
      <vt:lpstr>Snímek 19</vt:lpstr>
      <vt:lpstr>KRÁTKODOBÉ ÚČINKY </vt:lpstr>
      <vt:lpstr>DLOUHODOBÉ ÚČINKY </vt:lpstr>
      <vt:lpstr>MARIHUANU  KOUŘÍ</vt:lpstr>
      <vt:lpstr>Snímek 23</vt:lpstr>
      <vt:lpstr>Snímek 24</vt:lpstr>
      <vt:lpstr>MARIHUANA: </vt:lpstr>
      <vt:lpstr>Snímek 26</vt:lpstr>
      <vt:lpstr>Snímek 27</vt:lpstr>
      <vt:lpstr>ZDROJE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KONOPÍ – droga nebo účinný lék?</dc:title>
  <dc:creator>Kamca Mara</dc:creator>
  <cp:lastModifiedBy>Kamca Mara</cp:lastModifiedBy>
  <cp:revision>53</cp:revision>
  <dcterms:created xsi:type="dcterms:W3CDTF">2012-09-30T05:34:04Z</dcterms:created>
  <dcterms:modified xsi:type="dcterms:W3CDTF">2012-09-30T12:06:33Z</dcterms:modified>
</cp:coreProperties>
</file>