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016C-1351-4FC0-8FB1-854220D99FFB}" type="datetimeFigureOut">
              <a:rPr lang="cs-CZ" smtClean="0"/>
              <a:pPr/>
              <a:t>29.10.2012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4B523-1807-4089-B942-B6C1D67149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016C-1351-4FC0-8FB1-854220D99FFB}" type="datetimeFigureOut">
              <a:rPr lang="cs-CZ" smtClean="0"/>
              <a:pPr/>
              <a:t>29.10.2012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4B523-1807-4089-B942-B6C1D67149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016C-1351-4FC0-8FB1-854220D99FFB}" type="datetimeFigureOut">
              <a:rPr lang="cs-CZ" smtClean="0"/>
              <a:pPr/>
              <a:t>29.10.2012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4B523-1807-4089-B942-B6C1D67149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016C-1351-4FC0-8FB1-854220D99FFB}" type="datetimeFigureOut">
              <a:rPr lang="cs-CZ" smtClean="0"/>
              <a:pPr/>
              <a:t>29.10.2012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4B523-1807-4089-B942-B6C1D67149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016C-1351-4FC0-8FB1-854220D99FFB}" type="datetimeFigureOut">
              <a:rPr lang="cs-CZ" smtClean="0"/>
              <a:pPr/>
              <a:t>29.10.2012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4B523-1807-4089-B942-B6C1D67149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016C-1351-4FC0-8FB1-854220D99FFB}" type="datetimeFigureOut">
              <a:rPr lang="cs-CZ" smtClean="0"/>
              <a:pPr/>
              <a:t>29.10.2012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4B523-1807-4089-B942-B6C1D67149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016C-1351-4FC0-8FB1-854220D99FFB}" type="datetimeFigureOut">
              <a:rPr lang="cs-CZ" smtClean="0"/>
              <a:pPr/>
              <a:t>29.10.2012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4B523-1807-4089-B942-B6C1D67149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016C-1351-4FC0-8FB1-854220D99FFB}" type="datetimeFigureOut">
              <a:rPr lang="cs-CZ" smtClean="0"/>
              <a:pPr/>
              <a:t>29.10.2012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14B523-1807-4089-B942-B6C1D671497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016C-1351-4FC0-8FB1-854220D99FFB}" type="datetimeFigureOut">
              <a:rPr lang="cs-CZ" smtClean="0"/>
              <a:pPr/>
              <a:t>29.10.2012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4B523-1807-4089-B942-B6C1D67149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016C-1351-4FC0-8FB1-854220D99FFB}" type="datetimeFigureOut">
              <a:rPr lang="cs-CZ" smtClean="0"/>
              <a:pPr/>
              <a:t>29.10.2012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C14B523-1807-4089-B942-B6C1D67149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B92016C-1351-4FC0-8FB1-854220D99FFB}" type="datetimeFigureOut">
              <a:rPr lang="cs-CZ" smtClean="0"/>
              <a:pPr/>
              <a:t>29.10.2012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4B523-1807-4089-B942-B6C1D67149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B92016C-1351-4FC0-8FB1-854220D99FFB}" type="datetimeFigureOut">
              <a:rPr lang="cs-CZ" smtClean="0"/>
              <a:pPr/>
              <a:t>29.10.2012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C14B523-1807-4089-B942-B6C1D671497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atelevize.cz/sport/loh-2012/" TargetMode="External"/><Relationship Id="rId2" Type="http://schemas.openxmlformats.org/officeDocument/2006/relationships/hyperlink" Target="http://www.sportnutrition2.cz/clanek/prvopocatky-dopingu:34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as928_teas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80512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6295728" cy="1052736"/>
          </a:xfrm>
        </p:spPr>
        <p:txBody>
          <a:bodyPr/>
          <a:lstStyle/>
          <a:p>
            <a:pPr algn="l"/>
            <a:r>
              <a:rPr lang="cs-CZ" dirty="0" smtClean="0">
                <a:solidFill>
                  <a:schemeClr val="bg1"/>
                </a:solidFill>
              </a:rPr>
              <a:t>Doping ve sportu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476672"/>
            <a:ext cx="2736304" cy="648072"/>
          </a:xfrm>
        </p:spPr>
        <p:txBody>
          <a:bodyPr>
            <a:normAutofit/>
          </a:bodyPr>
          <a:lstStyle/>
          <a:p>
            <a:pPr algn="l"/>
            <a:r>
              <a:rPr lang="cs-CZ" sz="1800" dirty="0" smtClean="0">
                <a:solidFill>
                  <a:srgbClr val="00B0F0"/>
                </a:solidFill>
              </a:rPr>
              <a:t>Mirka Kozáková</a:t>
            </a:r>
            <a:endParaRPr lang="cs-CZ" sz="1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5770984" cy="1143000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>
                <a:solidFill>
                  <a:srgbClr val="00B0F0"/>
                </a:solidFill>
              </a:rPr>
              <a:t>Co je to doping?</a:t>
            </a:r>
            <a:endParaRPr lang="cs-CZ" sz="4400" dirty="0">
              <a:solidFill>
                <a:srgbClr val="00B0F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23528" y="1196752"/>
            <a:ext cx="59046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Používání látek a metod uvedených na Seznamu zakázaných látek a metod, který pravidelně vydává Světová antidopingová agentura </a:t>
            </a:r>
          </a:p>
          <a:p>
            <a:r>
              <a:rPr lang="cs-CZ" sz="2000" dirty="0" smtClean="0"/>
              <a:t>(WADA </a:t>
            </a:r>
            <a:r>
              <a:rPr lang="cs-CZ" sz="2000" dirty="0" err="1" smtClean="0"/>
              <a:t>est</a:t>
            </a:r>
            <a:r>
              <a:rPr lang="cs-CZ" sz="2000" dirty="0" smtClean="0"/>
              <a:t>. 1999).</a:t>
            </a:r>
            <a:endParaRPr lang="cs-CZ" sz="2000" dirty="0"/>
          </a:p>
        </p:txBody>
      </p:sp>
      <p:pic>
        <p:nvPicPr>
          <p:cNvPr id="6" name="Obrázek 5" descr="WADA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4168" y="1096792"/>
            <a:ext cx="2808312" cy="1540120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323528" y="2924944"/>
            <a:ext cx="8568952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ZAKÁZANÉ SKUPINY LÁTEK</a:t>
            </a:r>
          </a:p>
          <a:p>
            <a:pPr marL="342900" indent="-342900">
              <a:buAutoNum type="alphaLcParenR"/>
            </a:pPr>
            <a:r>
              <a:rPr lang="cs-CZ" dirty="0" err="1" smtClean="0">
                <a:solidFill>
                  <a:srgbClr val="00B0F0"/>
                </a:solidFill>
              </a:rPr>
              <a:t>Stimulancia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- jsou zakázána pouze při soutěži. Mají přímý povzbudivý účinek na nervovou soustavu. </a:t>
            </a:r>
          </a:p>
          <a:p>
            <a:pPr marL="342900" indent="-342900"/>
            <a:r>
              <a:rPr lang="cs-CZ" dirty="0"/>
              <a:t>	</a:t>
            </a:r>
            <a:r>
              <a:rPr lang="cs-CZ" dirty="0" smtClean="0"/>
              <a:t>POZOR:</a:t>
            </a:r>
            <a:r>
              <a:rPr lang="cs-CZ" dirty="0" err="1" smtClean="0"/>
              <a:t>Stimulancia</a:t>
            </a:r>
            <a:r>
              <a:rPr lang="cs-CZ" dirty="0" smtClean="0"/>
              <a:t> obsahují mnohé léky proti onemocnění horních cest dýchacích.</a:t>
            </a:r>
          </a:p>
          <a:p>
            <a:pPr marL="342900" indent="-342900"/>
            <a:r>
              <a:rPr lang="cs-CZ" i="1" dirty="0" smtClean="0"/>
              <a:t>Nejznámější </a:t>
            </a:r>
            <a:r>
              <a:rPr lang="cs-CZ" i="1" dirty="0" err="1" smtClean="0"/>
              <a:t>stimulacia</a:t>
            </a:r>
            <a:r>
              <a:rPr lang="cs-CZ" i="1" dirty="0" smtClean="0"/>
              <a:t>: </a:t>
            </a:r>
            <a:r>
              <a:rPr lang="cs-CZ" dirty="0" smtClean="0"/>
              <a:t>amfetamin, kokain, kofein, </a:t>
            </a:r>
            <a:r>
              <a:rPr lang="cs-CZ" dirty="0" err="1" smtClean="0"/>
              <a:t>ephedrin</a:t>
            </a:r>
            <a:r>
              <a:rPr lang="cs-CZ" dirty="0" smtClean="0"/>
              <a:t>. </a:t>
            </a:r>
          </a:p>
          <a:p>
            <a:r>
              <a:rPr lang="cs-CZ" i="1" dirty="0" smtClean="0"/>
              <a:t>Vedlejší účinky: </a:t>
            </a:r>
            <a:r>
              <a:rPr lang="cs-CZ" dirty="0" smtClean="0"/>
              <a:t>poruchy srdeční frekvence, nervozita, třes, vysoký krevní tlak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00B0F0"/>
                </a:solidFill>
              </a:rPr>
              <a:t>b)  Narkotika </a:t>
            </a:r>
            <a:r>
              <a:rPr lang="cs-CZ" dirty="0" smtClean="0"/>
              <a:t>- výrazně snižují bolest, některé jsou návykovou drogou.</a:t>
            </a:r>
          </a:p>
          <a:p>
            <a:r>
              <a:rPr lang="cs-CZ" i="1" dirty="0" smtClean="0"/>
              <a:t>Nejznámější narkotika:</a:t>
            </a:r>
            <a:r>
              <a:rPr lang="cs-CZ" dirty="0" smtClean="0"/>
              <a:t> </a:t>
            </a:r>
            <a:r>
              <a:rPr lang="cs-CZ" dirty="0" err="1" smtClean="0"/>
              <a:t>morphin</a:t>
            </a:r>
            <a:r>
              <a:rPr lang="cs-CZ" dirty="0" smtClean="0"/>
              <a:t>, </a:t>
            </a:r>
            <a:r>
              <a:rPr lang="cs-CZ" dirty="0" err="1" smtClean="0"/>
              <a:t>methadon</a:t>
            </a:r>
            <a:r>
              <a:rPr lang="cs-CZ" dirty="0" smtClean="0"/>
              <a:t>, heroin</a:t>
            </a:r>
          </a:p>
          <a:p>
            <a:r>
              <a:rPr lang="cs-CZ" i="1" dirty="0" smtClean="0"/>
              <a:t>Vedlejší účinky: </a:t>
            </a:r>
            <a:r>
              <a:rPr lang="cs-CZ" dirty="0" smtClean="0"/>
              <a:t>deprese, ospalost, nevolnost, zvracení, záchvaty,snížení tepové frekvence,návyk. Falešný pocit bezpečí způsobuje další poškození zdraví.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doping-obec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1734277"/>
            <a:ext cx="2051720" cy="2735627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147248" cy="579350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1800" dirty="0" smtClean="0">
                <a:solidFill>
                  <a:srgbClr val="00B0F0"/>
                </a:solidFill>
              </a:rPr>
              <a:t>c) Anabolické látky:</a:t>
            </a:r>
          </a:p>
          <a:p>
            <a:pPr>
              <a:buNone/>
            </a:pPr>
            <a:r>
              <a:rPr lang="cs-CZ" sz="1800" u="sng" dirty="0"/>
              <a:t>1</a:t>
            </a:r>
            <a:r>
              <a:rPr lang="cs-CZ" sz="1800" u="sng" dirty="0" smtClean="0"/>
              <a:t>) androgenní anabolické steroidy</a:t>
            </a:r>
          </a:p>
          <a:p>
            <a:pPr>
              <a:buNone/>
            </a:pPr>
            <a:r>
              <a:rPr lang="cs-CZ" sz="1800" dirty="0" smtClean="0"/>
              <a:t>	Nejznámější steroidy: </a:t>
            </a:r>
            <a:r>
              <a:rPr lang="cs-CZ" sz="1800" dirty="0" err="1" smtClean="0"/>
              <a:t>nandrolon</a:t>
            </a:r>
            <a:r>
              <a:rPr lang="cs-CZ" sz="1800" dirty="0" smtClean="0"/>
              <a:t>, testosteron, </a:t>
            </a:r>
            <a:r>
              <a:rPr lang="cs-CZ" sz="1800" dirty="0" err="1" smtClean="0"/>
              <a:t>stanozolol</a:t>
            </a: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	</a:t>
            </a:r>
            <a:r>
              <a:rPr lang="cs-CZ" sz="1800" i="1" dirty="0" smtClean="0"/>
              <a:t>Vedlejší účinky : </a:t>
            </a:r>
            <a:r>
              <a:rPr lang="cs-CZ" sz="1800" dirty="0" smtClean="0"/>
              <a:t>poruchy jater, ledvin a oběhového aparátu, vysoký krevní tlak, poškození rozmnožovacího systému, agresivita aj. </a:t>
            </a:r>
          </a:p>
          <a:p>
            <a:pPr>
              <a:buNone/>
            </a:pPr>
            <a:r>
              <a:rPr lang="cs-CZ" sz="1800" dirty="0"/>
              <a:t>	</a:t>
            </a:r>
            <a:r>
              <a:rPr lang="cs-CZ" sz="1800" dirty="0" smtClean="0"/>
              <a:t>Nadměrné užívání anabolických steroidů má specifické </a:t>
            </a:r>
          </a:p>
          <a:p>
            <a:pPr>
              <a:buNone/>
            </a:pPr>
            <a:r>
              <a:rPr lang="cs-CZ" sz="1800" dirty="0"/>
              <a:t>	</a:t>
            </a:r>
            <a:r>
              <a:rPr lang="cs-CZ" sz="1800" dirty="0" smtClean="0"/>
              <a:t>vedlejší účinky:u žen- menstruační poruchy vedoucí </a:t>
            </a:r>
          </a:p>
          <a:p>
            <a:pPr>
              <a:buNone/>
            </a:pPr>
            <a:r>
              <a:rPr lang="cs-CZ" sz="1800" dirty="0"/>
              <a:t>	</a:t>
            </a:r>
            <a:r>
              <a:rPr lang="cs-CZ" sz="1800" dirty="0" smtClean="0"/>
              <a:t>až k neplodnosti, hlubší hlas, otoky, trudovitost.</a:t>
            </a:r>
          </a:p>
          <a:p>
            <a:pPr>
              <a:buNone/>
            </a:pPr>
            <a:r>
              <a:rPr lang="cs-CZ" sz="1800" dirty="0"/>
              <a:t>	</a:t>
            </a:r>
            <a:r>
              <a:rPr lang="cs-CZ" sz="1800" dirty="0" smtClean="0"/>
              <a:t>U mužů- zvýšená citlivost prsních bradavek, </a:t>
            </a:r>
          </a:p>
          <a:p>
            <a:pPr>
              <a:buNone/>
            </a:pPr>
            <a:r>
              <a:rPr lang="cs-CZ" sz="1800" dirty="0"/>
              <a:t>	</a:t>
            </a:r>
            <a:r>
              <a:rPr lang="cs-CZ" sz="1800" dirty="0" smtClean="0"/>
              <a:t>snížená produkce spermatu vedoucí až k impotenci, </a:t>
            </a:r>
          </a:p>
          <a:p>
            <a:pPr>
              <a:buNone/>
            </a:pPr>
            <a:r>
              <a:rPr lang="cs-CZ" sz="1800" dirty="0"/>
              <a:t>	</a:t>
            </a:r>
            <a:r>
              <a:rPr lang="cs-CZ" sz="1800" dirty="0" smtClean="0"/>
              <a:t>ztráta vlasů.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u="sng" dirty="0" smtClean="0"/>
              <a:t>2) beta-2 agonisté </a:t>
            </a:r>
          </a:p>
          <a:p>
            <a:pPr>
              <a:buNone/>
            </a:pPr>
            <a:r>
              <a:rPr lang="cs-CZ" sz="1800" dirty="0"/>
              <a:t>	</a:t>
            </a:r>
            <a:r>
              <a:rPr lang="cs-CZ" sz="1800" dirty="0" smtClean="0"/>
              <a:t>Tyto látky (převážně </a:t>
            </a:r>
            <a:r>
              <a:rPr lang="cs-CZ" sz="1800" dirty="0" err="1" smtClean="0"/>
              <a:t>antiastmatika</a:t>
            </a:r>
            <a:r>
              <a:rPr lang="cs-CZ" sz="1800" dirty="0" smtClean="0"/>
              <a:t>) nejsou anabolickými steroidy, ale mají podobný anabolický účinek. Nejznámější: </a:t>
            </a:r>
            <a:r>
              <a:rPr lang="cs-CZ" sz="1800" dirty="0" err="1" smtClean="0"/>
              <a:t>clenbuterol</a:t>
            </a:r>
            <a:r>
              <a:rPr lang="cs-CZ" sz="1800" dirty="0" smtClean="0"/>
              <a:t>, </a:t>
            </a:r>
            <a:r>
              <a:rPr lang="cs-CZ" sz="1800" dirty="0" err="1" smtClean="0"/>
              <a:t>fenoterol</a:t>
            </a:r>
            <a:r>
              <a:rPr lang="cs-CZ" sz="1800" dirty="0" smtClean="0"/>
              <a:t>, </a:t>
            </a:r>
            <a:r>
              <a:rPr lang="cs-CZ" sz="1800" dirty="0" err="1" smtClean="0"/>
              <a:t>salbutamol</a:t>
            </a:r>
            <a:r>
              <a:rPr lang="cs-CZ" sz="1800" dirty="0" smtClean="0"/>
              <a:t>, </a:t>
            </a:r>
            <a:r>
              <a:rPr lang="cs-CZ" sz="1800" dirty="0" err="1" smtClean="0"/>
              <a:t>formoterol</a:t>
            </a:r>
            <a:r>
              <a:rPr lang="cs-CZ" sz="1800" dirty="0" smtClean="0"/>
              <a:t>,</a:t>
            </a:r>
            <a:r>
              <a:rPr lang="cs-CZ" sz="1800" dirty="0" smtClean="0"/>
              <a:t> </a:t>
            </a:r>
            <a:r>
              <a:rPr lang="cs-CZ" sz="1800" dirty="0" err="1" smtClean="0"/>
              <a:t>salmeterol</a:t>
            </a:r>
            <a:r>
              <a:rPr lang="cs-CZ" sz="1800" dirty="0" smtClean="0"/>
              <a:t>,</a:t>
            </a:r>
            <a:r>
              <a:rPr lang="cs-CZ" sz="1800" dirty="0" smtClean="0"/>
              <a:t> </a:t>
            </a:r>
            <a:r>
              <a:rPr lang="cs-CZ" sz="1800" dirty="0" err="1" smtClean="0"/>
              <a:t>terbutalin</a:t>
            </a: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	Vedlejší účinky: třes, pocity úzkosti, neklid, svalové křeče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60648"/>
            <a:ext cx="8229600" cy="633670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1800" dirty="0">
                <a:solidFill>
                  <a:srgbClr val="00B0F0"/>
                </a:solidFill>
              </a:rPr>
              <a:t>d) Diuretika </a:t>
            </a:r>
            <a:r>
              <a:rPr lang="cs-CZ" sz="1800" dirty="0"/>
              <a:t>- </a:t>
            </a:r>
            <a:r>
              <a:rPr lang="cs-CZ" sz="1800" dirty="0" err="1"/>
              <a:t>Diuretika</a:t>
            </a:r>
            <a:r>
              <a:rPr lang="cs-CZ" sz="1800" dirty="0"/>
              <a:t> jsou látky, které zvyšují tvorbu moči. Ve sportu jich lze zneužít na rychlé snížení tělesné hmotnosti (ve sportech, kde se používají hmotnostní kategorie) a na zvýšení vylučování moči (někteří sportovci se domnívají, že to znemožní zakázané látky laboratorně dokázat v testování). </a:t>
            </a:r>
            <a:r>
              <a:rPr lang="cs-CZ" sz="1800" i="1" dirty="0"/>
              <a:t>Vedlejší účinky: </a:t>
            </a:r>
            <a:r>
              <a:rPr lang="cs-CZ" sz="1800" dirty="0"/>
              <a:t>dehydratace, svalové křeče, mdloby, závratě, srdeční arytmie, přímé ohrožení života</a:t>
            </a:r>
            <a:r>
              <a:rPr lang="cs-CZ" sz="1800" dirty="0" smtClean="0"/>
              <a:t>.</a:t>
            </a:r>
          </a:p>
          <a:p>
            <a:pPr>
              <a:buNone/>
            </a:pPr>
            <a:r>
              <a:rPr lang="cs-CZ" sz="1800" dirty="0"/>
              <a:t>	</a:t>
            </a:r>
            <a:r>
              <a:rPr lang="cs-CZ" sz="1800" i="1" dirty="0" smtClean="0"/>
              <a:t>Nejznámější </a:t>
            </a:r>
            <a:r>
              <a:rPr lang="cs-CZ" sz="1800" i="1" dirty="0"/>
              <a:t>diuretika: </a:t>
            </a:r>
            <a:r>
              <a:rPr lang="cs-CZ" sz="1800" dirty="0" err="1"/>
              <a:t>furosemid</a:t>
            </a:r>
            <a:r>
              <a:rPr lang="cs-CZ" sz="1800" dirty="0"/>
              <a:t>, </a:t>
            </a:r>
            <a:r>
              <a:rPr lang="cs-CZ" sz="1800" dirty="0" err="1"/>
              <a:t>amilorid</a:t>
            </a:r>
            <a:r>
              <a:rPr lang="cs-CZ" sz="1800" dirty="0"/>
              <a:t> </a:t>
            </a:r>
          </a:p>
          <a:p>
            <a:endParaRPr lang="cs-CZ" sz="1800" dirty="0"/>
          </a:p>
          <a:p>
            <a:pPr>
              <a:buNone/>
            </a:pPr>
            <a:endParaRPr lang="cs-CZ" sz="18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sz="1800" dirty="0">
              <a:solidFill>
                <a:srgbClr val="FF0000"/>
              </a:solidFill>
            </a:endParaRPr>
          </a:p>
          <a:p>
            <a:pPr>
              <a:buNone/>
            </a:pPr>
            <a:endParaRPr lang="cs-CZ" sz="1800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cs-CZ" sz="1800" dirty="0" smtClean="0">
                <a:solidFill>
                  <a:srgbClr val="00B0F0"/>
                </a:solidFill>
              </a:rPr>
              <a:t>e</a:t>
            </a:r>
            <a:r>
              <a:rPr lang="cs-CZ" sz="1800" dirty="0">
                <a:solidFill>
                  <a:srgbClr val="00B0F0"/>
                </a:solidFill>
              </a:rPr>
              <a:t>) Peptidové hormony </a:t>
            </a:r>
            <a:r>
              <a:rPr lang="cs-CZ" sz="1800" dirty="0"/>
              <a:t>- Peptidové hormony jsou nositeli některých informací v organismu. Sportovci zneužívají těchto látek</a:t>
            </a:r>
            <a:r>
              <a:rPr lang="cs-CZ" sz="1800" b="1" i="1" dirty="0"/>
              <a:t>	</a:t>
            </a:r>
          </a:p>
          <a:p>
            <a:pPr>
              <a:buNone/>
            </a:pPr>
            <a:r>
              <a:rPr lang="cs-CZ" sz="1800" dirty="0"/>
              <a:t>	- na zvýšení produkce přirozeně se vyskytujících steroidů		</a:t>
            </a:r>
          </a:p>
          <a:p>
            <a:pPr>
              <a:buNone/>
            </a:pPr>
            <a:r>
              <a:rPr lang="cs-CZ" sz="1800" dirty="0"/>
              <a:t>	- na zvýšení svalové hmoty</a:t>
            </a:r>
          </a:p>
          <a:p>
            <a:pPr>
              <a:buNone/>
            </a:pPr>
            <a:r>
              <a:rPr lang="cs-CZ" sz="1800" dirty="0"/>
              <a:t>	- na obnovu tkání a na zlepšení schopnosti přenášet kyslík </a:t>
            </a:r>
          </a:p>
          <a:p>
            <a:pPr>
              <a:buNone/>
            </a:pPr>
            <a:r>
              <a:rPr lang="cs-CZ" sz="1800" dirty="0"/>
              <a:t>	</a:t>
            </a:r>
            <a:r>
              <a:rPr lang="cs-CZ" sz="1800" i="1" dirty="0"/>
              <a:t>Vedlejší </a:t>
            </a:r>
            <a:r>
              <a:rPr lang="cs-CZ" sz="1800" i="1" dirty="0" smtClean="0"/>
              <a:t>účinky:</a:t>
            </a:r>
            <a:r>
              <a:rPr lang="cs-CZ" sz="1800" dirty="0"/>
              <a:t> </a:t>
            </a:r>
            <a:r>
              <a:rPr lang="cs-CZ" sz="1800" dirty="0" smtClean="0"/>
              <a:t>zvětšení </a:t>
            </a:r>
            <a:r>
              <a:rPr lang="cs-CZ" sz="1800" dirty="0"/>
              <a:t>orgánů, selhání srdce, poruchy ledvin a jater, </a:t>
            </a:r>
            <a:r>
              <a:rPr lang="cs-CZ" sz="1800" dirty="0" smtClean="0"/>
              <a:t>neplodnost</a:t>
            </a:r>
            <a:endParaRPr lang="cs-CZ" sz="1800" dirty="0"/>
          </a:p>
          <a:p>
            <a:pPr>
              <a:buNone/>
            </a:pPr>
            <a:r>
              <a:rPr lang="cs-CZ" sz="1800" dirty="0"/>
              <a:t>	</a:t>
            </a:r>
            <a:r>
              <a:rPr lang="cs-CZ" sz="1800" i="1" dirty="0"/>
              <a:t>Nejznámější </a:t>
            </a:r>
            <a:r>
              <a:rPr lang="cs-CZ" sz="1800" i="1" dirty="0" smtClean="0"/>
              <a:t>látky: </a:t>
            </a:r>
            <a:r>
              <a:rPr lang="cs-CZ" sz="1800" dirty="0"/>
              <a:t>kortikotropiny, růstový hormon, erytropoetin</a:t>
            </a:r>
          </a:p>
          <a:p>
            <a:endParaRPr lang="cs-CZ" dirty="0"/>
          </a:p>
        </p:txBody>
      </p:sp>
      <p:pic>
        <p:nvPicPr>
          <p:cNvPr id="5" name="Obrázek 4" descr="cellucor-l2-extreme.jpg"/>
          <p:cNvPicPr>
            <a:picLocks noChangeAspect="1"/>
          </p:cNvPicPr>
          <p:nvPr/>
        </p:nvPicPr>
        <p:blipFill>
          <a:blip r:embed="rId2" cstate="print"/>
          <a:srcRect l="29840" t="2121" r="24800" b="7161"/>
          <a:stretch>
            <a:fillRect/>
          </a:stretch>
        </p:blipFill>
        <p:spPr>
          <a:xfrm rot="5400000">
            <a:off x="6174178" y="890718"/>
            <a:ext cx="1764196" cy="352839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cs-CZ" sz="2800" dirty="0" smtClean="0">
                <a:solidFill>
                  <a:srgbClr val="00B0F0"/>
                </a:solidFill>
              </a:rPr>
              <a:t>Zakázané dopingové metody</a:t>
            </a:r>
            <a:endParaRPr lang="cs-CZ" sz="28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0"/>
            <a:ext cx="8229600" cy="55172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1800" dirty="0" smtClean="0">
                <a:solidFill>
                  <a:srgbClr val="00B0F0"/>
                </a:solidFill>
              </a:rPr>
              <a:t>A.KREVNÍ DOPING</a:t>
            </a:r>
          </a:p>
          <a:p>
            <a:pPr>
              <a:buNone/>
            </a:pPr>
            <a:r>
              <a:rPr lang="cs-CZ" sz="1800" dirty="0" smtClean="0"/>
              <a:t>	Krevní doping je podání krve a příbuzných krevních </a:t>
            </a:r>
          </a:p>
          <a:p>
            <a:pPr>
              <a:buNone/>
            </a:pPr>
            <a:r>
              <a:rPr lang="cs-CZ" sz="1800" dirty="0" smtClean="0"/>
              <a:t>	produktů sportovci.Účel? Nárůst vytrvalosti. </a:t>
            </a:r>
          </a:p>
          <a:p>
            <a:pPr>
              <a:buNone/>
            </a:pPr>
            <a:r>
              <a:rPr lang="cs-CZ" sz="1800" dirty="0"/>
              <a:t>	</a:t>
            </a:r>
            <a:r>
              <a:rPr lang="cs-CZ" sz="1800" dirty="0" smtClean="0"/>
              <a:t>Využívá metod transfuze nebo autotransfuze.</a:t>
            </a:r>
          </a:p>
          <a:p>
            <a:pPr>
              <a:buNone/>
            </a:pPr>
            <a:r>
              <a:rPr lang="cs-CZ" sz="1800" dirty="0" smtClean="0"/>
              <a:t>	</a:t>
            </a:r>
            <a:r>
              <a:rPr lang="cs-CZ" sz="1800" i="1" dirty="0" smtClean="0"/>
              <a:t>Škodlivé účinky: </a:t>
            </a:r>
            <a:r>
              <a:rPr lang="cs-CZ" sz="1800" dirty="0" smtClean="0"/>
              <a:t>alergické reakce, infekce, mozková mrtvice, vysoké riziko úmrtí aj. 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smtClean="0">
                <a:solidFill>
                  <a:srgbClr val="00B0F0"/>
                </a:solidFill>
              </a:rPr>
              <a:t>B.PODÁNÍ UMĚLÝCH PŘENAŠEČŮ KYSLÍKU NEBO PLASMAEXPANDERŮ</a:t>
            </a:r>
          </a:p>
          <a:p>
            <a:pPr>
              <a:buNone/>
            </a:pPr>
            <a:r>
              <a:rPr lang="cs-CZ" sz="1800" dirty="0" smtClean="0"/>
              <a:t>	Jde o látky zvyšující přenosovou schopnost krve pro kyslík nebo zvyšující objem tekuté složky krve (plasmy), aby maskovaly užití EPO apod.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smtClean="0">
                <a:solidFill>
                  <a:srgbClr val="00B0F0"/>
                </a:solidFill>
              </a:rPr>
              <a:t>C.FARMAKOLOGICKÁ , CHEMICKÁ A FYZIKÁLNÍ MANIPULACE</a:t>
            </a:r>
          </a:p>
          <a:p>
            <a:pPr>
              <a:buNone/>
            </a:pPr>
            <a:r>
              <a:rPr lang="cs-CZ" sz="1800" dirty="0" smtClean="0"/>
              <a:t>	Je zakázáno ředění moče a použití látek a metod, které mění některé chemické a fyzikální vlastnosti moče pro dopingovou kontrolu (pH, specifická hmotnost moče). Za manipulaci se též považuje také náhrada či záměna vzorku moče.</a:t>
            </a:r>
          </a:p>
          <a:p>
            <a:pPr>
              <a:buNone/>
            </a:pPr>
            <a:r>
              <a:rPr lang="cs-CZ" sz="1800" dirty="0"/>
              <a:t>	</a:t>
            </a:r>
            <a:r>
              <a:rPr lang="cs-CZ" sz="1800" i="1" dirty="0" smtClean="0"/>
              <a:t>Nejznámější látky: </a:t>
            </a:r>
            <a:r>
              <a:rPr lang="cs-CZ" sz="1800" dirty="0" err="1" smtClean="0"/>
              <a:t>bromantan</a:t>
            </a:r>
            <a:r>
              <a:rPr lang="cs-CZ" sz="1800" dirty="0" smtClean="0"/>
              <a:t>, </a:t>
            </a:r>
            <a:r>
              <a:rPr lang="cs-CZ" sz="1800" dirty="0" err="1" smtClean="0"/>
              <a:t>epitestosteron</a:t>
            </a:r>
            <a:endParaRPr lang="cs-CZ" sz="1800" dirty="0" smtClean="0"/>
          </a:p>
          <a:p>
            <a:pPr>
              <a:buNone/>
            </a:pPr>
            <a:endParaRPr lang="cs-CZ" sz="1800" dirty="0"/>
          </a:p>
        </p:txBody>
      </p:sp>
      <p:pic>
        <p:nvPicPr>
          <p:cNvPr id="4" name="Zástupný symbol pro obsah 3" descr="doping_50461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91486" y="0"/>
            <a:ext cx="3152513" cy="220486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68846"/>
            <a:ext cx="7560840" cy="6458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4221088"/>
            <a:ext cx="7467600" cy="720080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00B0F0"/>
                </a:solidFill>
                <a:latin typeface="+mn-lt"/>
              </a:rPr>
              <a:t>Doping 2012</a:t>
            </a:r>
            <a:endParaRPr lang="cs-CZ" sz="2800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4797152"/>
            <a:ext cx="8496944" cy="19442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800" dirty="0" smtClean="0"/>
              <a:t>Naděžda </a:t>
            </a:r>
            <a:r>
              <a:rPr lang="cs-CZ" sz="1800" dirty="0" err="1" smtClean="0"/>
              <a:t>Ostapčuková</a:t>
            </a:r>
            <a:r>
              <a:rPr lang="cs-CZ" sz="1800" dirty="0" smtClean="0"/>
              <a:t> držitelka zlaté medaile v olympijském závodu koulařek - anabolický steroid </a:t>
            </a:r>
            <a:r>
              <a:rPr lang="cs-CZ" sz="1800" dirty="0" err="1" smtClean="0"/>
              <a:t>metenolon</a:t>
            </a: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Marina </a:t>
            </a:r>
            <a:r>
              <a:rPr lang="cs-CZ" sz="1800" dirty="0" err="1" smtClean="0"/>
              <a:t>Marghijevová</a:t>
            </a:r>
            <a:r>
              <a:rPr lang="cs-CZ" sz="1800" dirty="0" smtClean="0"/>
              <a:t> – kladivářka na OH – nespecifikovaná látka</a:t>
            </a:r>
          </a:p>
          <a:p>
            <a:pPr>
              <a:buNone/>
            </a:pPr>
            <a:r>
              <a:rPr lang="cs-CZ" sz="1800" dirty="0" err="1" smtClean="0"/>
              <a:t>Luiza</a:t>
            </a:r>
            <a:r>
              <a:rPr lang="cs-CZ" sz="1800" dirty="0" smtClean="0"/>
              <a:t> </a:t>
            </a:r>
            <a:r>
              <a:rPr lang="cs-CZ" sz="1800" dirty="0" err="1" smtClean="0"/>
              <a:t>Galjulinová</a:t>
            </a:r>
            <a:r>
              <a:rPr lang="cs-CZ" sz="1800" dirty="0" smtClean="0"/>
              <a:t> - sportovní gymnastka na OH - diuretikum </a:t>
            </a:r>
            <a:r>
              <a:rPr lang="cs-CZ" sz="1800" dirty="0" err="1" smtClean="0"/>
              <a:t>furosemid</a:t>
            </a:r>
            <a:endParaRPr lang="cs-CZ" sz="1800" dirty="0" smtClean="0"/>
          </a:p>
          <a:p>
            <a:pPr>
              <a:buNone/>
            </a:pPr>
            <a:r>
              <a:rPr lang="cs-CZ" sz="1800" dirty="0" err="1" smtClean="0"/>
              <a:t>Lance</a:t>
            </a:r>
            <a:r>
              <a:rPr lang="cs-CZ" sz="1800" dirty="0" smtClean="0"/>
              <a:t> Armstrong – </a:t>
            </a:r>
            <a:r>
              <a:rPr lang="cs-CZ" sz="1800" dirty="0" err="1" smtClean="0"/>
              <a:t>Tour</a:t>
            </a:r>
            <a:r>
              <a:rPr lang="cs-CZ" sz="1800" dirty="0" smtClean="0"/>
              <a:t> de France - EPO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7504" y="44624"/>
            <a:ext cx="698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B0F0"/>
                </a:solidFill>
              </a:rPr>
              <a:t>Prvopočátky dopingu</a:t>
            </a:r>
            <a:endParaRPr lang="cs-CZ" sz="2800" dirty="0">
              <a:solidFill>
                <a:srgbClr val="00B0F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23528" y="548680"/>
            <a:ext cx="820891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 čínské rytině z 3. tisíciletí před n. l. je postava císaře, žvýkajícího kousek rostliny </a:t>
            </a:r>
            <a:r>
              <a:rPr lang="cs-CZ" dirty="0" err="1" smtClean="0"/>
              <a:t>Ephedra</a:t>
            </a:r>
            <a:r>
              <a:rPr lang="cs-CZ" dirty="0" smtClean="0"/>
              <a:t>, která obsahuje stimulační látku </a:t>
            </a:r>
            <a:r>
              <a:rPr lang="cs-CZ" dirty="0" smtClean="0"/>
              <a:t>efedrin.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Když Španělé dobili Peru, objevili koku. Byla určena pro těžce pracující, vojáky, posly a všem těm, od kterých se požadoval náročný fyzický výkon. Pojmem „</a:t>
            </a:r>
            <a:r>
              <a:rPr lang="cs-CZ" dirty="0" err="1" smtClean="0"/>
              <a:t>Kokada</a:t>
            </a:r>
            <a:r>
              <a:rPr lang="cs-CZ" dirty="0" smtClean="0"/>
              <a:t>“,  se proto označovala délka trasy, kterou posel obvykle absolvoval na jednu dávku koky.</a:t>
            </a:r>
          </a:p>
          <a:p>
            <a:endParaRPr lang="cs-CZ" dirty="0" smtClean="0"/>
          </a:p>
          <a:p>
            <a:r>
              <a:rPr lang="cs-CZ" dirty="0" smtClean="0"/>
              <a:t>Z oblasti Afriky pochází i užívání </a:t>
            </a:r>
            <a:r>
              <a:rPr lang="cs-CZ" dirty="0" err="1" smtClean="0"/>
              <a:t>khatu</a:t>
            </a:r>
            <a:r>
              <a:rPr lang="cs-CZ" dirty="0" smtClean="0"/>
              <a:t> - alkaloid D-nor-</a:t>
            </a:r>
            <a:r>
              <a:rPr lang="cs-CZ" dirty="0" err="1" smtClean="0"/>
              <a:t>izoefedrín</a:t>
            </a:r>
            <a:r>
              <a:rPr lang="cs-CZ" dirty="0" smtClean="0"/>
              <a:t>, kterému příbuzné látky jsou dodnes v sportu běžně užívaným dopingem.</a:t>
            </a:r>
          </a:p>
          <a:p>
            <a:endParaRPr lang="cs-CZ" dirty="0"/>
          </a:p>
          <a:p>
            <a:r>
              <a:rPr lang="cs-CZ" dirty="0" smtClean="0"/>
              <a:t>Amfetaminy byly po prvé použité ve 2. světové válce německými bojovými letci, kteří se prostřednictvím nich chtěli udržet v bdělém stavu.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7467600" cy="1143000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00B0F0"/>
                </a:solidFill>
              </a:rPr>
              <a:t>Zdroje:</a:t>
            </a:r>
            <a:endParaRPr lang="cs-CZ" sz="24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556792"/>
            <a:ext cx="8964488" cy="4525963"/>
          </a:xfrm>
        </p:spPr>
        <p:txBody>
          <a:bodyPr>
            <a:normAutofit/>
          </a:bodyPr>
          <a:lstStyle/>
          <a:p>
            <a:r>
              <a:rPr lang="cs-CZ" sz="1800" dirty="0" smtClean="0"/>
              <a:t>Sport </a:t>
            </a:r>
            <a:r>
              <a:rPr lang="cs-CZ" sz="1800" dirty="0" err="1" smtClean="0"/>
              <a:t>Nutrition</a:t>
            </a:r>
            <a:r>
              <a:rPr lang="cs-CZ" sz="1800" dirty="0" smtClean="0"/>
              <a:t> Vávra. </a:t>
            </a:r>
            <a:r>
              <a:rPr lang="cs-CZ" sz="1800" i="1" dirty="0" smtClean="0"/>
              <a:t>Prvopočátky dopingu </a:t>
            </a:r>
            <a:r>
              <a:rPr lang="cs-CZ" sz="1800" dirty="0" smtClean="0"/>
              <a:t>[online]. 2009 [cit. 2012-10-28]. Dostupné z: </a:t>
            </a:r>
            <a:r>
              <a:rPr lang="cs-CZ" sz="1800" dirty="0" smtClean="0">
                <a:hlinkClick r:id="rId2"/>
              </a:rPr>
              <a:t>http://www.sportnutrition2.cz/</a:t>
            </a:r>
            <a:r>
              <a:rPr lang="cs-CZ" sz="1800" dirty="0" err="1" smtClean="0">
                <a:hlinkClick r:id="rId2"/>
              </a:rPr>
              <a:t>clanek</a:t>
            </a:r>
            <a:r>
              <a:rPr lang="cs-CZ" sz="1800" dirty="0" smtClean="0">
                <a:hlinkClick r:id="rId2"/>
              </a:rPr>
              <a:t>/</a:t>
            </a:r>
            <a:r>
              <a:rPr lang="cs-CZ" sz="1800" dirty="0" err="1" smtClean="0">
                <a:hlinkClick r:id="rId2"/>
              </a:rPr>
              <a:t>prvopocatky</a:t>
            </a:r>
            <a:r>
              <a:rPr lang="cs-CZ" sz="1800" dirty="0" smtClean="0">
                <a:hlinkClick r:id="rId2"/>
              </a:rPr>
              <a:t>-dopingu:34/</a:t>
            </a:r>
            <a:endParaRPr lang="cs-CZ" sz="1800" dirty="0" smtClean="0"/>
          </a:p>
          <a:p>
            <a:r>
              <a:rPr lang="cs-CZ" sz="1800" dirty="0" smtClean="0"/>
              <a:t>ČT SPORT. </a:t>
            </a:r>
            <a:r>
              <a:rPr lang="cs-CZ" sz="1800" i="1" dirty="0" smtClean="0"/>
              <a:t>LOH 2012 </a:t>
            </a:r>
            <a:r>
              <a:rPr lang="cs-CZ" sz="1800" dirty="0" smtClean="0"/>
              <a:t>[online]. 1996 [cit. 2012-10-28]. Dostupné z: </a:t>
            </a:r>
            <a:r>
              <a:rPr lang="cs-CZ" sz="1800" dirty="0" smtClean="0">
                <a:hlinkClick r:id="rId3"/>
              </a:rPr>
              <a:t>http://www.</a:t>
            </a:r>
            <a:r>
              <a:rPr lang="cs-CZ" sz="1800" dirty="0" err="1" smtClean="0">
                <a:hlinkClick r:id="rId3"/>
              </a:rPr>
              <a:t>ceskatelevize.cz</a:t>
            </a:r>
            <a:r>
              <a:rPr lang="cs-CZ" sz="1800" dirty="0" smtClean="0">
                <a:hlinkClick r:id="rId3"/>
              </a:rPr>
              <a:t>/sport/</a:t>
            </a:r>
            <a:r>
              <a:rPr lang="cs-CZ" sz="1800" dirty="0" err="1" smtClean="0">
                <a:hlinkClick r:id="rId3"/>
              </a:rPr>
              <a:t>loh</a:t>
            </a:r>
            <a:r>
              <a:rPr lang="cs-CZ" sz="1800" dirty="0" smtClean="0">
                <a:hlinkClick r:id="rId3"/>
              </a:rPr>
              <a:t>-2012/</a:t>
            </a:r>
            <a:endParaRPr lang="cs-CZ" sz="1800" dirty="0" smtClean="0"/>
          </a:p>
          <a:p>
            <a:r>
              <a:rPr lang="cs-CZ" sz="1800" dirty="0" err="1" smtClean="0"/>
              <a:t>PaeDr</a:t>
            </a:r>
            <a:r>
              <a:rPr lang="cs-CZ" sz="1800" dirty="0" smtClean="0"/>
              <a:t>. Vladimír Kolouch PhD. </a:t>
            </a:r>
            <a:r>
              <a:rPr lang="cs-CZ" sz="1800" i="1" dirty="0" smtClean="0"/>
              <a:t>Cvičení ve fitcentrech.</a:t>
            </a:r>
            <a:r>
              <a:rPr lang="cs-CZ" sz="1800" dirty="0" smtClean="0"/>
              <a:t> 7. </a:t>
            </a:r>
            <a:r>
              <a:rPr lang="cs-CZ" sz="1800" dirty="0" err="1" smtClean="0"/>
              <a:t>vyd</a:t>
            </a:r>
            <a:r>
              <a:rPr lang="cs-CZ" sz="1800" dirty="0" smtClean="0"/>
              <a:t>. Brno: FITNET, 2008.</a:t>
            </a:r>
          </a:p>
          <a:p>
            <a:endParaRPr lang="cs-CZ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321</TotalTime>
  <Words>371</Words>
  <Application>Microsoft Office PowerPoint</Application>
  <PresentationFormat>Předvádění na obrazovce (4:3)</PresentationFormat>
  <Paragraphs>70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Technický</vt:lpstr>
      <vt:lpstr>Doping ve sportu</vt:lpstr>
      <vt:lpstr>Co je to doping?</vt:lpstr>
      <vt:lpstr>Snímek 3</vt:lpstr>
      <vt:lpstr>Snímek 4</vt:lpstr>
      <vt:lpstr>Zakázané dopingové metody</vt:lpstr>
      <vt:lpstr>Snímek 6</vt:lpstr>
      <vt:lpstr>Doping 2012</vt:lpstr>
      <vt:lpstr>Zdroje: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xxx</dc:creator>
  <cp:lastModifiedBy>xxx</cp:lastModifiedBy>
  <cp:revision>27</cp:revision>
  <dcterms:created xsi:type="dcterms:W3CDTF">2012-10-28T08:27:28Z</dcterms:created>
  <dcterms:modified xsi:type="dcterms:W3CDTF">2012-10-29T08:06:10Z</dcterms:modified>
</cp:coreProperties>
</file>