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5" r:id="rId22"/>
    <p:sldId id="278" r:id="rId23"/>
    <p:sldId id="280" r:id="rId24"/>
    <p:sldId id="282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4" d="100"/>
          <a:sy n="64" d="100"/>
        </p:scale>
        <p:origin x="-15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3EC540-0108-4F3D-BB75-5F2658B0C4D6}" type="datetimeFigureOut">
              <a:rPr lang="cs-CZ" smtClean="0"/>
              <a:t>20.11.2012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A0B31FE-9DB2-43EC-B106-1B41C15F688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kotest.drogy.net/test1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xman.idnes.cz/alkoholismus-nepijete-uz-prilis-doh-/xman-styl.aspx?c=A111020_144558_xman-styl_fr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Alkoholismus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Monika Kubátová</a:t>
            </a:r>
          </a:p>
          <a:p>
            <a:r>
              <a:rPr lang="cs-CZ" dirty="0" smtClean="0"/>
              <a:t>Hana Káňová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Chronické zneužívání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U chronického zneužívání alkoholu rozdělujeme alkoholismus na čtyři fáze podle kanadského alkohologa </a:t>
            </a:r>
            <a:r>
              <a:rPr lang="cs-CZ" dirty="0" err="1" smtClean="0"/>
              <a:t>Jellinka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381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17285" y="5763951"/>
            <a:ext cx="109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foto: ČTK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</a:t>
            </a:r>
            <a:r>
              <a:rPr lang="cs-CZ" u="sng" dirty="0" smtClean="0"/>
              <a:t>. Stadium- počáteční (iniciální)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Projevuje se </a:t>
            </a:r>
            <a:r>
              <a:rPr lang="cs-CZ" dirty="0"/>
              <a:t>tím, že používání alkoholu má společenský motiv. Pití přináší úlevu, euforii, schopnost společenských kontaktů. Jedinec používá alkohol především pro jeho chuť a přívod tekutin</a:t>
            </a:r>
            <a:r>
              <a:rPr lang="cs-CZ" dirty="0" smtClean="0"/>
              <a:t>. </a:t>
            </a:r>
            <a:r>
              <a:rPr lang="cs-CZ" dirty="0"/>
              <a:t>Přibývá frekvence pití a zvětšují se dávky požitých alkoholických </a:t>
            </a:r>
            <a:r>
              <a:rPr lang="cs-CZ" dirty="0" smtClean="0"/>
              <a:t>nápojů.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2. Stadium- varovné (prodromální)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V</a:t>
            </a:r>
            <a:r>
              <a:rPr lang="cs-CZ" dirty="0"/>
              <a:t> tomto období se začíná stále výrazněji projevovat vazba na alkohol jako drogu. Vzniká pocit potřeby alkoholu bez ohledu na formu a druhu alkoholického nápoje. Je plně rozvinuta psychická závislost a začíná se vytvářet závislost somatická</a:t>
            </a:r>
          </a:p>
          <a:p>
            <a:pPr algn="just"/>
            <a:r>
              <a:rPr lang="cs-CZ" dirty="0"/>
              <a:t>Dotyčný pije tajně</a:t>
            </a:r>
            <a:r>
              <a:rPr lang="en-US" dirty="0"/>
              <a:t>;</a:t>
            </a:r>
            <a:r>
              <a:rPr lang="cs-CZ" dirty="0"/>
              <a:t> protože se bojí, aby nebyl rozpoznán jeho abúzus, myslí trvale na alkohol, shromažďuje zásoby alkoholických nápojů, pije dychtivě svou první dávku, má pocit viny, je citlivý na zmínku o alkoholu, začíná mít okénka.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Stadium- rozhodné (kritické)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3908"/>
            <a:ext cx="7467600" cy="432581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 smtClean="0"/>
              <a:t>V</a:t>
            </a:r>
            <a:r>
              <a:rPr lang="cs-CZ" dirty="0"/>
              <a:t> této fázi dochází ke ztrátě kontroly, alkoholik své pití racionalizuje, hledá pro ně vysvětlení, ovšem mimo sebe. Je vytvořena jak psychická, tak somatická závislost. Vzhledem k silně vytvořené somatické závislosti se po vynechání alkoholu dostavují abstinenční příznaky nebo abstinenční syndrom. </a:t>
            </a:r>
          </a:p>
          <a:p>
            <a:endParaRPr lang="cs-CZ" dirty="0" smtClean="0"/>
          </a:p>
          <a:p>
            <a:pPr algn="just"/>
            <a:r>
              <a:rPr lang="cs-CZ" dirty="0" smtClean="0"/>
              <a:t>Osoba </a:t>
            </a:r>
            <a:r>
              <a:rPr lang="cs-CZ" dirty="0"/>
              <a:t>si uvědomuje </a:t>
            </a:r>
            <a:r>
              <a:rPr lang="cs-CZ" dirty="0" smtClean="0"/>
              <a:t>svůj stav</a:t>
            </a:r>
            <a:r>
              <a:rPr lang="cs-CZ" dirty="0"/>
              <a:t>, snaží se dokonce pití omezit nebo s ním úplně přestat- období slibů. Pokusy o abstinenci trvají týden, 2 nebo 3 týdny. Úspěšná, krátkodobá abstinence je přesvědčí o tom, že jeho stav není tak zlý a že se tedy trošku napít může. V praxi to, ale znamená start nového pití, protože jedinec již totiž ztratil kontrolu nad </a:t>
            </a:r>
            <a:r>
              <a:rPr lang="cs-CZ" dirty="0" smtClean="0"/>
              <a:t>svým </a:t>
            </a:r>
            <a:r>
              <a:rPr lang="cs-CZ" dirty="0"/>
              <a:t>pitím. V tomto období začíná pít tajně, buduje tajné úkryty pro alkohol a vytváří si racionalizační systém, zdůvodňuje se a omlouvá svoje chyby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4. Stadium- konečné (chronické)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Vyznačuje se </a:t>
            </a:r>
            <a:r>
              <a:rPr lang="cs-CZ" dirty="0"/>
              <a:t>soustavným požíváním alkoholických nápojů v kteroukoli denní dobu.  Alkoholik tělesně i psychicky chátrá, objevují se různé psychické poruchy, někdy velmi závažné, mění se osobnost alkoholika a dochází k jeho deprivaci. V současnosti se třetí a čtvrté stádium shrnuje pod pojem závislost na alkoholu. </a:t>
            </a:r>
          </a:p>
          <a:p>
            <a:pPr algn="just"/>
            <a:r>
              <a:rPr lang="cs-CZ" dirty="0"/>
              <a:t>Pro tuto fázi je charakterizováno výrazným oslabením tělesného i duševního zdraví, dostavuje se snížená tolerance vůči alkoholu, dochází k několikadenním „ tahům“, k ranním douškům, dotyčný </a:t>
            </a:r>
            <a:r>
              <a:rPr lang="cs-CZ" dirty="0" smtClean="0"/>
              <a:t>vyhledává </a:t>
            </a:r>
            <a:r>
              <a:rPr lang="cs-CZ" dirty="0"/>
              <a:t>druhé osoby, které jsou pod jeho  sociální úrovní, k příležitosti abúzu, dochází k požívání technických prostředků obsahujících alkohol (Alpa, </a:t>
            </a:r>
            <a:r>
              <a:rPr lang="cs-CZ" dirty="0" err="1"/>
              <a:t>Okena</a:t>
            </a:r>
            <a:r>
              <a:rPr lang="cs-CZ" dirty="0"/>
              <a:t>, ředění lihu čistou vodou apod.)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otrava alkoholem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Podle klinických znaků lze vymezit následující stupně alkoholové intoxikace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u="sng" dirty="0"/>
              <a:t>Lehký stupeň </a:t>
            </a:r>
            <a:r>
              <a:rPr lang="cs-CZ" dirty="0"/>
              <a:t>otravy alkoholem (hladina alkoholu 0,5- 1,5 </a:t>
            </a:r>
            <a:r>
              <a:rPr lang="cs-CZ" dirty="0" smtClean="0"/>
              <a:t>%o) </a:t>
            </a:r>
            <a:r>
              <a:rPr lang="cs-CZ" dirty="0"/>
              <a:t>snížení psychomotorické výkonnosti, celkové snížení zábran, zvýšené nutkání k mnohomluvnosti a činorodosti, ovlivnění sebekritiky a sebekontroly, zvýšená pohotovost sociálního kontaktu, subjektivní pocit zvýšené výkonnosti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cs-CZ" u="sng" dirty="0" smtClean="0"/>
              <a:t>Střední </a:t>
            </a:r>
            <a:r>
              <a:rPr lang="cs-CZ" u="sng" dirty="0"/>
              <a:t>stupeň </a:t>
            </a:r>
            <a:r>
              <a:rPr lang="cs-CZ" dirty="0"/>
              <a:t>otravy alkoholem (hladina alkoholu 1,5- 2,5 </a:t>
            </a:r>
            <a:r>
              <a:rPr lang="cs-CZ" dirty="0" smtClean="0"/>
              <a:t>%o) </a:t>
            </a:r>
            <a:r>
              <a:rPr lang="cs-CZ" dirty="0"/>
              <a:t>euforická nálada, jindy agresivní podrážděnost, orientace ještě zachována, snížená sebekritika, odbrzdění zábran společenských pravidel i trestního zákona, somnolence, psychomotorická nejistota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u="sng" dirty="0" smtClean="0"/>
              <a:t>Těžký </a:t>
            </a:r>
            <a:r>
              <a:rPr lang="cs-CZ" u="sng" dirty="0"/>
              <a:t>stupeň </a:t>
            </a:r>
            <a:r>
              <a:rPr lang="cs-CZ" dirty="0"/>
              <a:t>otravy alkoholem (hladina alkoholu přes 2,5%o): poruchy vědomí, ztráta vztahu k reálné situaci, dezorientace, nemotivovaná úzkost, podráždění, neurologicky poruchy rovnováhy až ataxie, poruchy řeči, závratě.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 </a:t>
            </a:r>
            <a:br>
              <a:rPr lang="cs-CZ" dirty="0" smtClean="0"/>
            </a:br>
            <a:r>
              <a:rPr lang="cs-CZ" b="1" dirty="0" err="1" smtClean="0"/>
              <a:t>Jellinkova</a:t>
            </a:r>
            <a:r>
              <a:rPr lang="cs-CZ" b="1" dirty="0" smtClean="0"/>
              <a:t> typologie</a:t>
            </a:r>
            <a:r>
              <a:rPr lang="cs-CZ" dirty="0" smtClean="0"/>
              <a:t>, která rozlišuje pět typů závislosti na alkoholu: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276872"/>
            <a:ext cx="7467600" cy="39513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u="sng" dirty="0" smtClean="0"/>
              <a:t>Typ </a:t>
            </a:r>
            <a:r>
              <a:rPr lang="cs-CZ" b="1" u="sng" dirty="0"/>
              <a:t>alfa</a:t>
            </a:r>
            <a:r>
              <a:rPr lang="cs-CZ" b="1" dirty="0"/>
              <a:t>:</a:t>
            </a:r>
            <a:r>
              <a:rPr lang="cs-CZ" dirty="0"/>
              <a:t> tito lidé požívají alkohol jako </a:t>
            </a:r>
            <a:r>
              <a:rPr lang="cs-CZ" dirty="0" err="1"/>
              <a:t>sebemedikaci</a:t>
            </a:r>
            <a:r>
              <a:rPr lang="cs-CZ" dirty="0"/>
              <a:t>, aby odstranili špatnou náladu, úzkost či depresi, pro typ alfa je charakteristické, že většinou </a:t>
            </a:r>
            <a:r>
              <a:rPr lang="cs-CZ" b="1" dirty="0"/>
              <a:t>pijí o samotě</a:t>
            </a:r>
            <a:endParaRPr lang="cs-CZ" dirty="0"/>
          </a:p>
          <a:p>
            <a:pPr algn="just"/>
            <a:r>
              <a:rPr lang="cs-CZ" b="1" u="sng" dirty="0" smtClean="0"/>
              <a:t>Typ </a:t>
            </a:r>
            <a:r>
              <a:rPr lang="cs-CZ" b="1" u="sng" dirty="0"/>
              <a:t>beta</a:t>
            </a:r>
            <a:r>
              <a:rPr lang="cs-CZ" b="1" dirty="0"/>
              <a:t>:</a:t>
            </a:r>
            <a:r>
              <a:rPr lang="cs-CZ" dirty="0"/>
              <a:t> příležitostní požívání alkoholu, výrazné ovlivnění </a:t>
            </a:r>
            <a:r>
              <a:rPr lang="cs-CZ" dirty="0" err="1"/>
              <a:t>sociokulturně</a:t>
            </a:r>
            <a:r>
              <a:rPr lang="cs-CZ" dirty="0"/>
              <a:t>, tj. častým pitím </a:t>
            </a:r>
            <a:r>
              <a:rPr lang="cs-CZ" b="1" dirty="0"/>
              <a:t>ve společnosti</a:t>
            </a:r>
            <a:r>
              <a:rPr lang="cs-CZ" dirty="0"/>
              <a:t>, tito lidé mají často tělesné poškození</a:t>
            </a:r>
          </a:p>
          <a:p>
            <a:pPr algn="just"/>
            <a:r>
              <a:rPr lang="cs-CZ" b="1" u="sng" dirty="0" smtClean="0"/>
              <a:t>Typ </a:t>
            </a:r>
            <a:r>
              <a:rPr lang="cs-CZ" b="1" u="sng" dirty="0"/>
              <a:t>gama</a:t>
            </a:r>
            <a:r>
              <a:rPr lang="cs-CZ" b="1" dirty="0"/>
              <a:t>:</a:t>
            </a:r>
            <a:r>
              <a:rPr lang="cs-CZ" dirty="0"/>
              <a:t> také označován jako anglosaský typ, typický </a:t>
            </a:r>
            <a:r>
              <a:rPr lang="cs-CZ" b="1" dirty="0"/>
              <a:t>preferencí piva a destilátů</a:t>
            </a:r>
            <a:r>
              <a:rPr lang="cs-CZ" dirty="0"/>
              <a:t>, závislost na alkoholu, postupně roste tolerance k vypitému množství.</a:t>
            </a:r>
          </a:p>
          <a:p>
            <a:pPr algn="just"/>
            <a:r>
              <a:rPr lang="cs-CZ" b="1" u="sng" dirty="0" smtClean="0"/>
              <a:t>Typ </a:t>
            </a:r>
            <a:r>
              <a:rPr lang="cs-CZ" b="1" u="sng" dirty="0"/>
              <a:t>delta</a:t>
            </a:r>
            <a:r>
              <a:rPr lang="cs-CZ" b="1" dirty="0"/>
              <a:t>:</a:t>
            </a:r>
            <a:r>
              <a:rPr lang="cs-CZ" dirty="0"/>
              <a:t> také označován jako románský typ, typický </a:t>
            </a:r>
            <a:r>
              <a:rPr lang="cs-CZ" b="1" dirty="0"/>
              <a:t>preferencí vína</a:t>
            </a:r>
            <a:r>
              <a:rPr lang="cs-CZ" dirty="0"/>
              <a:t>. Je to trvalé udržování hladiny alkoholu v krvi, bez výraznějších projevů opilosti či ztráty kontroly.</a:t>
            </a:r>
          </a:p>
          <a:p>
            <a:pPr algn="just"/>
            <a:r>
              <a:rPr lang="cs-CZ" b="1" u="sng" dirty="0" smtClean="0"/>
              <a:t>Typ </a:t>
            </a:r>
            <a:r>
              <a:rPr lang="cs-CZ" b="1" u="sng" dirty="0" err="1"/>
              <a:t>epsilon</a:t>
            </a:r>
            <a:r>
              <a:rPr lang="cs-CZ" b="1" dirty="0"/>
              <a:t>:</a:t>
            </a:r>
            <a:r>
              <a:rPr lang="cs-CZ" dirty="0"/>
              <a:t> epizodické zneužívání alkoholu, období nadměrné konzumace, střídané abstinencí. Tento typ není příliš častý.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alkoholismu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u="sng" dirty="0" smtClean="0"/>
              <a:t>ambulantně</a:t>
            </a:r>
            <a:r>
              <a:rPr lang="cs-CZ" dirty="0" smtClean="0"/>
              <a:t> </a:t>
            </a:r>
            <a:r>
              <a:rPr lang="cs-CZ" dirty="0"/>
              <a:t>(ordinace AT), </a:t>
            </a:r>
          </a:p>
          <a:p>
            <a:endParaRPr lang="cs-CZ" u="sng" dirty="0" smtClean="0"/>
          </a:p>
          <a:p>
            <a:r>
              <a:rPr lang="cs-CZ" u="sng" dirty="0" smtClean="0"/>
              <a:t>na </a:t>
            </a:r>
            <a:r>
              <a:rPr lang="cs-CZ" u="sng" dirty="0"/>
              <a:t>lůžkovém oddělení </a:t>
            </a:r>
            <a:r>
              <a:rPr lang="cs-CZ" dirty="0"/>
              <a:t>(oddělení AT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Denní stacionář, psychoterapie, skupinová psychoterapie, manželská terapie, rodinná terapie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alkoholismu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Péče o osoby alkohol </a:t>
            </a:r>
            <a:r>
              <a:rPr lang="cs-CZ" dirty="0" smtClean="0"/>
              <a:t>zneužívající </a:t>
            </a:r>
            <a:r>
              <a:rPr lang="cs-CZ" dirty="0"/>
              <a:t>a na alkoholu závislé i jejich rehabilitace se dají rozdělit do čtyř ne vždy přesně ohraničených </a:t>
            </a:r>
            <a:r>
              <a:rPr lang="cs-CZ" dirty="0" smtClean="0"/>
              <a:t>fází:</a:t>
            </a:r>
          </a:p>
          <a:p>
            <a:pPr algn="just"/>
            <a:r>
              <a:rPr lang="cs-CZ" dirty="0" smtClean="0"/>
              <a:t>Prví </a:t>
            </a:r>
            <a:r>
              <a:rPr lang="cs-CZ" dirty="0"/>
              <a:t>fáze je fáze kontaktu, která trvá dni až měsíce, u každého je to individuální. Může probíhat jak v ambulantním, tak v ústavním zařízení, a to v důsledku souvisejících s požíváním alkoholu. </a:t>
            </a:r>
            <a:endParaRPr lang="cs-CZ" dirty="0" smtClean="0"/>
          </a:p>
          <a:p>
            <a:pPr algn="just"/>
            <a:r>
              <a:rPr lang="cs-CZ" dirty="0" smtClean="0"/>
              <a:t>Další </a:t>
            </a:r>
            <a:r>
              <a:rPr lang="cs-CZ" dirty="0"/>
              <a:t>fáze detoxikační probíhá zpravidla v lůžkovém zařízení, trvá 3 až 4 týdny. Během ní mají odvykající potíže s odvykacím syndromem, eventuálně komplikace s tím spojené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 </a:t>
            </a:r>
            <a:r>
              <a:rPr lang="cs-CZ" dirty="0"/>
              <a:t>Fáze odvykací může probíhat jak ambulantně, tak ústavně a trvá řadu měsíců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Poslední </a:t>
            </a:r>
            <a:r>
              <a:rPr lang="cs-CZ" dirty="0"/>
              <a:t>fází je následná péče. Zde spolupracuje příslušná ordinace AT (pro alkoholismus), obvodní nebo závodní lékař, pracoviště, rodina a svépomocná </a:t>
            </a:r>
            <a:r>
              <a:rPr lang="cs-CZ" dirty="0" smtClean="0"/>
              <a:t>skupina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alkoholismu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Na protialkoholním oddělení trvá léčba u žen většinou 4 měsíce, u mužů 5 měsíců.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Při </a:t>
            </a:r>
            <a:r>
              <a:rPr lang="cs-CZ" dirty="0" smtClean="0"/>
              <a:t>ambulantní péči je léčba poměrně delší může trvat 6 měsíců, většinou spíše 12.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467600" cy="3951337"/>
          </a:xfrm>
        </p:spPr>
        <p:txBody>
          <a:bodyPr>
            <a:normAutofit/>
          </a:bodyPr>
          <a:lstStyle/>
          <a:p>
            <a:pPr algn="just"/>
            <a:r>
              <a:rPr lang="cs-CZ" dirty="0" err="1"/>
              <a:t>Kvapilík</a:t>
            </a:r>
            <a:r>
              <a:rPr lang="cs-CZ" b="1" dirty="0"/>
              <a:t> </a:t>
            </a:r>
            <a:r>
              <a:rPr lang="cs-CZ" dirty="0"/>
              <a:t>definuje alkohol, respektive etylalkohol, chemicky etanol (C2H5OH), jakou jednoduchou a malou molekulou, vznikající kvašením cukrů, patří mezi látky ovlivňující především látkovou přeměnu a nervový systém. </a:t>
            </a:r>
          </a:p>
        </p:txBody>
      </p:sp>
      <p:pic>
        <p:nvPicPr>
          <p:cNvPr id="1027" name="Picture 3" descr="C:\Users\Hanička\Desktop\PET46c3bb_v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08377"/>
            <a:ext cx="4182201" cy="27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05813" y="5736058"/>
            <a:ext cx="34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Červené víno </a:t>
            </a:r>
            <a:r>
              <a:rPr lang="cs-CZ" dirty="0" smtClean="0"/>
              <a:t>|foto</a:t>
            </a:r>
            <a:r>
              <a:rPr lang="cs-CZ" dirty="0"/>
              <a:t>: Profimedia.cz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onymni_alkoholi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8282" y="309319"/>
            <a:ext cx="2214546" cy="181717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Anonymní alkoholici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„Preambule Anonymních alkoholiků</a:t>
            </a:r>
            <a:endParaRPr lang="cs-CZ" dirty="0"/>
          </a:p>
          <a:p>
            <a:pPr algn="just"/>
            <a:r>
              <a:rPr lang="cs-CZ" i="1" dirty="0"/>
              <a:t>Anonymní alkoholici je společenství žen a mužů, kteří spolu sdílejí své zkušenosti, sílu a naději, že dovedou vyřešit svůj společný problém a pomoci ostatním k uzdravení z alkoholismu. Jediným požadavkem pro členství v AA je touha přestat pít. Nemáme žádné povinné poplatky, jsme soběstační díky vlastním dobrovolným příspěvkům.</a:t>
            </a:r>
            <a:endParaRPr lang="cs-CZ" dirty="0"/>
          </a:p>
          <a:p>
            <a:pPr algn="just"/>
            <a:r>
              <a:rPr lang="cs-CZ" i="1" dirty="0"/>
              <a:t>Anonymní alkoholici nejsou spojeni s žádnou sektou, církví, politickou organizací, či jakoukoli jinou institucí. Nepřejí si zaplést se do jakékoli rozepře, neodporují, ale ani nepodporují žádné vnější programy.</a:t>
            </a:r>
            <a:endParaRPr lang="cs-CZ" dirty="0"/>
          </a:p>
          <a:p>
            <a:pPr algn="just"/>
            <a:r>
              <a:rPr lang="cs-CZ" i="1" dirty="0"/>
              <a:t> Naším prvotním účelem je zůstat střízliví, a pomáhat ostatním alkoholikům střízlivosti dosahovat.“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Setkání Anonymních alkoholiků pracují s </a:t>
            </a:r>
            <a:r>
              <a:rPr lang="cs-CZ" b="1" dirty="0"/>
              <a:t>principem 12 kroků a 12 tradic</a:t>
            </a:r>
            <a:r>
              <a:rPr lang="cs-CZ" dirty="0"/>
              <a:t>. Tento systém je velmi propracovaný a zahrnuje v sobě všechny aspekty života člověka – fyzické, psychické i sociální. Účastnící meetingů si mezi sebou sdělují své zkušenosti s pitím alkoholu, ale také rozebírají svůj osobní život, radí se jak zvládat deprese, zlost, žárlivost nebo osamělost. AA můžeme označit za jakýsi neorganizovaný druh skupinové psychoterapie.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Komplexní test konzumace alkoholu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http://alkotest.drogy.net/test1.php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3905272" cy="26035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Češi a 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Češi mají jednu z nejvyšších spotřeb alkoholu na světě. Podle </a:t>
            </a:r>
            <a:r>
              <a:rPr lang="cs-CZ" dirty="0" smtClean="0"/>
              <a:t>statistiky </a:t>
            </a:r>
            <a:r>
              <a:rPr lang="cs-CZ" dirty="0"/>
              <a:t>připadá na každého Čecha staršího patnácti let 16, 5 litrů čistého alkoholu za rok. Dvě procenta dospělých má problémy s alkoholem v takové míře, která vyžaduje odbornou pomoc. Rizikovým způsobem však konzumuje alkohol celá pětina dospělých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Výš než Češi se propili jen Moldavani s 18,22 litru čistého alkoholu na hlavu.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21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Studenti a 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8800"/>
            <a:ext cx="7467600" cy="4360925"/>
          </a:xfrm>
        </p:spPr>
        <p:txBody>
          <a:bodyPr/>
          <a:lstStyle/>
          <a:p>
            <a:pPr algn="just"/>
            <a:r>
              <a:rPr lang="cs-CZ" dirty="0" smtClean="0"/>
              <a:t>Průzkum </a:t>
            </a:r>
            <a:r>
              <a:rPr lang="cs-CZ" dirty="0"/>
              <a:t>mezi studenty vysokých a vyšších odborných </a:t>
            </a:r>
            <a:r>
              <a:rPr lang="cs-CZ" dirty="0" smtClean="0"/>
              <a:t>škol v Praze a Plzni z roku 2010 ukazuje:</a:t>
            </a:r>
            <a:endParaRPr lang="cs-CZ" dirty="0" smtClean="0"/>
          </a:p>
          <a:p>
            <a:pPr algn="just"/>
            <a:r>
              <a:rPr lang="cs-CZ" dirty="0" smtClean="0"/>
              <a:t>Oslovení studenti za </a:t>
            </a:r>
            <a:r>
              <a:rPr lang="cs-CZ" dirty="0"/>
              <a:t>alkoholické nápoje utratí průměrně 1575 korun měsíčně, přičemž mužům mizí z peněženky periodicky přibližně 1850 korun, kdežto ženám pouze 1300 </a:t>
            </a:r>
            <a:r>
              <a:rPr lang="cs-CZ" dirty="0" smtClean="0"/>
              <a:t>korun.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49473"/>
            <a:ext cx="4405494" cy="24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2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aseline="30000" dirty="0" smtClean="0"/>
              <a:t>NEŠPOR, K. Návykové chování a závislost: Současné poznatky a perspektivy léčby. Praha: Portál, 2000. ISBN 80-7178-831-7  </a:t>
            </a:r>
          </a:p>
          <a:p>
            <a:r>
              <a:rPr lang="cs-CZ" baseline="30000" dirty="0" smtClean="0"/>
              <a:t>KVAPILÍK, J. SVOBODOVÁ, A. Člověk a alkohol. Praha: </a:t>
            </a:r>
            <a:r>
              <a:rPr lang="cs-CZ" baseline="30000" dirty="0" err="1" smtClean="0"/>
              <a:t>Avicerum</a:t>
            </a:r>
            <a:r>
              <a:rPr lang="cs-CZ" baseline="30000" dirty="0" smtClean="0"/>
              <a:t>, 1985, ISBN</a:t>
            </a:r>
          </a:p>
          <a:p>
            <a:r>
              <a:rPr lang="cs-CZ" baseline="30000" dirty="0" smtClean="0"/>
              <a:t>JANÍK, A. DUŠEK, K. Drogy a </a:t>
            </a:r>
            <a:r>
              <a:rPr lang="cs-CZ" baseline="30000" dirty="0" err="1" smtClean="0"/>
              <a:t>spolešnost</a:t>
            </a:r>
            <a:r>
              <a:rPr lang="cs-CZ" baseline="30000" dirty="0" smtClean="0"/>
              <a:t> . Praha: </a:t>
            </a:r>
            <a:r>
              <a:rPr lang="cs-CZ" baseline="30000" dirty="0" err="1" smtClean="0"/>
              <a:t>Avicerum</a:t>
            </a:r>
            <a:r>
              <a:rPr lang="cs-CZ" baseline="30000" dirty="0" smtClean="0"/>
              <a:t>, 1990, ISBN</a:t>
            </a:r>
          </a:p>
          <a:p>
            <a:r>
              <a:rPr lang="cs-CZ" baseline="30000" dirty="0" smtClean="0"/>
              <a:t>NEŠPOR, K.,CSÉMY, L. Léčba a prevence závislostí. Praha : Psychiatrické centrum Praha, 1996, ISBN:</a:t>
            </a:r>
          </a:p>
          <a:p>
            <a:r>
              <a:rPr lang="cs-CZ" baseline="30000" dirty="0" smtClean="0"/>
              <a:t>80-85121-52-2</a:t>
            </a:r>
          </a:p>
          <a:p>
            <a:r>
              <a:rPr lang="cs-CZ" baseline="30000" dirty="0" smtClean="0"/>
              <a:t>SKÁLA, J. </a:t>
            </a:r>
            <a:r>
              <a:rPr lang="cs-CZ" baseline="30000" dirty="0" err="1" smtClean="0"/>
              <a:t>et</a:t>
            </a:r>
            <a:r>
              <a:rPr lang="cs-CZ" baseline="30000" dirty="0" smtClean="0"/>
              <a:t>. </a:t>
            </a:r>
            <a:r>
              <a:rPr lang="cs-CZ" baseline="30000" dirty="0" err="1" smtClean="0"/>
              <a:t>al</a:t>
            </a:r>
            <a:r>
              <a:rPr lang="cs-CZ" baseline="30000" dirty="0" smtClean="0"/>
              <a:t>. Závislost na alkoholu a jiných drogách. 1. vydání. Praha: </a:t>
            </a:r>
            <a:r>
              <a:rPr lang="cs-CZ" baseline="30000" dirty="0" err="1" smtClean="0"/>
              <a:t>Avicenum</a:t>
            </a:r>
            <a:r>
              <a:rPr lang="cs-CZ" baseline="30000" dirty="0" smtClean="0"/>
              <a:t>, 1987. ISBN</a:t>
            </a:r>
          </a:p>
          <a:p>
            <a:r>
              <a:rPr lang="cs-CZ" baseline="30000" dirty="0" smtClean="0"/>
              <a:t>08-077-87</a:t>
            </a:r>
          </a:p>
          <a:p>
            <a:r>
              <a:rPr lang="en-US" baseline="30000" dirty="0" err="1" smtClean="0"/>
              <a:t>Anonymní</a:t>
            </a:r>
            <a:r>
              <a:rPr lang="en-US" baseline="30000" dirty="0" smtClean="0"/>
              <a:t> </a:t>
            </a:r>
            <a:r>
              <a:rPr lang="en-US" baseline="30000" dirty="0" err="1"/>
              <a:t>alkoholici</a:t>
            </a:r>
            <a:r>
              <a:rPr lang="en-US" baseline="30000" dirty="0"/>
              <a:t>. </a:t>
            </a:r>
            <a:r>
              <a:rPr lang="en-US" baseline="30000" dirty="0" err="1"/>
              <a:t>Preambule</a:t>
            </a:r>
            <a:r>
              <a:rPr lang="en-US" baseline="30000" dirty="0"/>
              <a:t> </a:t>
            </a:r>
            <a:r>
              <a:rPr lang="en-US" baseline="30000" dirty="0" err="1"/>
              <a:t>Anonymních</a:t>
            </a:r>
            <a:r>
              <a:rPr lang="en-US" baseline="30000" dirty="0"/>
              <a:t> </a:t>
            </a:r>
            <a:r>
              <a:rPr lang="en-US" baseline="30000" dirty="0" err="1"/>
              <a:t>alkoholiků</a:t>
            </a:r>
            <a:r>
              <a:rPr lang="en-US" baseline="30000" dirty="0"/>
              <a:t>. </a:t>
            </a:r>
            <a:r>
              <a:rPr lang="en-US" b="1" i="1" baseline="30000" dirty="0" err="1"/>
              <a:t>Cesta</a:t>
            </a:r>
            <a:r>
              <a:rPr lang="en-US" baseline="30000" dirty="0"/>
              <a:t>. 2011, 01, s. </a:t>
            </a:r>
            <a:r>
              <a:rPr lang="en-US" baseline="30000" dirty="0" smtClean="0"/>
              <a:t>1</a:t>
            </a:r>
            <a:endParaRPr lang="cs-CZ" baseline="30000" dirty="0" smtClean="0"/>
          </a:p>
          <a:p>
            <a:r>
              <a:rPr lang="cs-CZ" baseline="30000" dirty="0" smtClean="0"/>
              <a:t>Zdroj</a:t>
            </a:r>
            <a:r>
              <a:rPr lang="cs-CZ" baseline="30000" dirty="0"/>
              <a:t>: </a:t>
            </a:r>
            <a:r>
              <a:rPr lang="cs-CZ" baseline="30000" dirty="0">
                <a:hlinkClick r:id="rId2"/>
              </a:rPr>
              <a:t>http://xman.idnes.cz/alkoholismus-nepijete-uz-prilis-doh-/</a:t>
            </a:r>
            <a:r>
              <a:rPr lang="cs-CZ" baseline="30000" dirty="0" smtClean="0">
                <a:hlinkClick r:id="rId2"/>
              </a:rPr>
              <a:t>xman-styl.aspx?c=A111020_144558_xman-styl_fro</a:t>
            </a:r>
            <a:endParaRPr lang="cs-CZ" baseline="30000" dirty="0" smtClean="0"/>
          </a:p>
          <a:p>
            <a:r>
              <a:rPr lang="cs-CZ" baseline="30000" dirty="0"/>
              <a:t>http://www.generace20.cz/zpravodajstvi/mezi-studenty-je-nejpopularnejsi-pivo</a:t>
            </a:r>
          </a:p>
          <a:p>
            <a:endParaRPr lang="cs-CZ" baseline="30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150" y="779214"/>
            <a:ext cx="7475273" cy="5458098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 smtClean="0"/>
              <a:t> klasifikaci farmakologie se pro své psychotropní účinky (výrazné změny v chování a v prožívání) řadí mezi látky s převažujícím působením na nervový systém</a:t>
            </a:r>
            <a:r>
              <a:rPr lang="cs-CZ" dirty="0" smtClean="0"/>
              <a:t>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Z</a:t>
            </a:r>
            <a:r>
              <a:rPr lang="cs-CZ" dirty="0" smtClean="0"/>
              <a:t> </a:t>
            </a:r>
            <a:r>
              <a:rPr lang="cs-CZ" dirty="0" smtClean="0"/>
              <a:t>kvantitativního </a:t>
            </a:r>
            <a:r>
              <a:rPr lang="cs-CZ" dirty="0" smtClean="0"/>
              <a:t>hlediska je etanol nejslabší psychotropní látkou, neboť zřetelné účinky se objevují až v dávkách kolem 1g na 1kg váhy, což je milionkrát vyšší dávka než u halucinogenu LSD. Etanol patří do skupiny </a:t>
            </a:r>
            <a:r>
              <a:rPr lang="cs-CZ" dirty="0" err="1" smtClean="0"/>
              <a:t>hypno</a:t>
            </a:r>
            <a:r>
              <a:rPr lang="cs-CZ" dirty="0" smtClean="0"/>
              <a:t>-sedativ. 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spousta lidí, kteří své životní situace řeší tak, že jdou za svým nejlepším (ne)přítelem, </a:t>
            </a:r>
            <a:r>
              <a:rPr lang="cs-CZ" dirty="0" smtClean="0"/>
              <a:t>alkoholem</a:t>
            </a:r>
            <a:endParaRPr lang="cs-CZ" dirty="0"/>
          </a:p>
          <a:p>
            <a:pPr algn="just"/>
            <a:r>
              <a:rPr lang="cs-CZ" dirty="0"/>
              <a:t>Alkoholismus patří mezi nejzávažnější a nerozšířenější formy návyku. O alkoholismu můžeme hovořit  tehdy, </a:t>
            </a:r>
            <a:r>
              <a:rPr lang="cs-CZ" dirty="0" smtClean="0"/>
              <a:t>dosáhne-li </a:t>
            </a:r>
            <a:r>
              <a:rPr lang="cs-CZ" dirty="0"/>
              <a:t>závislost na alkoholu takového stupně, že škodí  buď jedinci, společnosti nebo oběma.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dle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roce 1969 experti Světové zdravotnické organizace charakterizovali abúzus jako trvalé nebo řídce se vyskytující nadměrné zneužívání drog neslučitelné s přijatelnou lékařskou praxí nebo související s ní.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4407"/>
            <a:ext cx="36594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5776" y="6036712"/>
            <a:ext cx="207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Foto: Profimedia.cz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764704"/>
            <a:ext cx="7467600" cy="518457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Alkoholismus </a:t>
            </a:r>
            <a:r>
              <a:rPr lang="cs-CZ" dirty="0"/>
              <a:t>se od roku 1979 v České republice bere jako nemoc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algn="just"/>
            <a:r>
              <a:rPr lang="cs-CZ" dirty="0" smtClean="0"/>
              <a:t> </a:t>
            </a:r>
            <a:r>
              <a:rPr lang="cs-CZ" dirty="0"/>
              <a:t>Z mnoha definic </a:t>
            </a:r>
            <a:r>
              <a:rPr lang="cs-CZ" dirty="0" smtClean="0"/>
              <a:t>uvádím </a:t>
            </a:r>
            <a:r>
              <a:rPr lang="cs-CZ" dirty="0"/>
              <a:t>nejprve oficiální dle WHO, která zní:: “Alkoholik je takový člověk, jehož </a:t>
            </a:r>
            <a:r>
              <a:rPr lang="cs-CZ" dirty="0" smtClean="0"/>
              <a:t>závislost </a:t>
            </a:r>
            <a:r>
              <a:rPr lang="cs-CZ" dirty="0"/>
              <a:t>na alkoholu dosáhla takového stupně, že mu to působí zřetelné poruchy a újmu </a:t>
            </a:r>
            <a:r>
              <a:rPr lang="cs-CZ" dirty="0" smtClean="0"/>
              <a:t>ve </a:t>
            </a:r>
            <a:r>
              <a:rPr lang="cs-CZ" dirty="0"/>
              <a:t>společenských vztazích, ve společenské činnosti a na tělesném i duševním zdraví“.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6752"/>
            <a:ext cx="7467600" cy="4792973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Závislostí dle 10. revize MKN rozumíme: „Skupinu fyziologických, behaviorálních a </a:t>
            </a:r>
            <a:r>
              <a:rPr lang="cs-CZ" dirty="0" smtClean="0"/>
              <a:t>kognitivních </a:t>
            </a:r>
            <a:r>
              <a:rPr lang="cs-CZ" dirty="0"/>
              <a:t>fenoménů, v nichž užívání nějaké látky nebo třídy látek má u daného </a:t>
            </a:r>
            <a:r>
              <a:rPr lang="cs-CZ" dirty="0" smtClean="0"/>
              <a:t>jedince </a:t>
            </a:r>
            <a:r>
              <a:rPr lang="cs-CZ" dirty="0"/>
              <a:t>mnohem větší přednost než jiné jednání, kterého si kdysi cenil více, centrální </a:t>
            </a:r>
            <a:r>
              <a:rPr lang="cs-CZ" dirty="0" smtClean="0"/>
              <a:t>popisnou </a:t>
            </a:r>
            <a:r>
              <a:rPr lang="cs-CZ" dirty="0"/>
              <a:t>charakteristikou je touha (silná, někdy přemáhající) pít v našem případě </a:t>
            </a:r>
            <a:r>
              <a:rPr lang="cs-CZ" dirty="0" smtClean="0"/>
              <a:t>alkohol</a:t>
            </a:r>
            <a:r>
              <a:rPr lang="cs-CZ" dirty="0"/>
              <a:t>, návrat k užívání látky po období abstinence často vede k rychlejšímu </a:t>
            </a:r>
            <a:r>
              <a:rPr lang="cs-CZ" dirty="0" smtClean="0"/>
              <a:t>11 znovuobjevení </a:t>
            </a:r>
            <a:r>
              <a:rPr lang="cs-CZ" dirty="0"/>
              <a:t>jiných rysů, než je tomu u jedinců, u nichž se závislost nevyskytuje</a:t>
            </a:r>
            <a:r>
              <a:rPr lang="cs-CZ" dirty="0" smtClean="0"/>
              <a:t>“.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vě základní formy působení alkoholu na lidský organismus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Akutní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a</a:t>
            </a:r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chronickou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působení alkoholu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Obvykle se </a:t>
            </a:r>
            <a:r>
              <a:rPr lang="cs-CZ" dirty="0"/>
              <a:t>projevuje prostou opilostí. Průběh závisí na množství požitého alkoholu a na individuální snášenlivosti.  Počátečním projevem prosté opilosti je euforie- uvolnění a povznesená nálada, zvýšená aktivita.  V dalším průběhu se snižuje kritičnost, člověk má sklon k navazování známosti, k rozhovoru s neznámými lidmi, k vyzrazování různých intimností z vlastního života. Také se zvyšuje sebejistota.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TC101790492[[fn=Obchodní zápisník]]</Template>
  <TotalTime>514</TotalTime>
  <Words>819</Words>
  <Application>Microsoft Office PowerPoint</Application>
  <PresentationFormat>Předvádění na obrazovce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Sketchbook</vt:lpstr>
      <vt:lpstr>Alkoholismus</vt:lpstr>
      <vt:lpstr>Alkohol</vt:lpstr>
      <vt:lpstr>Prezentace aplikace PowerPoint</vt:lpstr>
      <vt:lpstr>Alkoholismus</vt:lpstr>
      <vt:lpstr>Definice dle WHO</vt:lpstr>
      <vt:lpstr>Prezentace aplikace PowerPoint</vt:lpstr>
      <vt:lpstr>Prezentace aplikace PowerPoint</vt:lpstr>
      <vt:lpstr>Dvě základní formy působení alkoholu na lidský organismus</vt:lpstr>
      <vt:lpstr>Akutní působení alkoholu</vt:lpstr>
      <vt:lpstr>Chronické zneužívání</vt:lpstr>
      <vt:lpstr>1. Stadium- počáteční (iniciální) </vt:lpstr>
      <vt:lpstr>2. Stadium- varovné (prodromální) </vt:lpstr>
      <vt:lpstr>3. Stadium- rozhodné (kritické)</vt:lpstr>
      <vt:lpstr>4. Stadium- konečné (chronické) </vt:lpstr>
      <vt:lpstr>Akutní otrava alkoholem</vt:lpstr>
      <vt:lpstr>  Jellinkova typologie, která rozlišuje pět typů závislosti na alkoholu: </vt:lpstr>
      <vt:lpstr>Léčba alkoholismu </vt:lpstr>
      <vt:lpstr>Léčba alkoholismu </vt:lpstr>
      <vt:lpstr>Léčba alkoholismu </vt:lpstr>
      <vt:lpstr>Anonymní alkoholici</vt:lpstr>
      <vt:lpstr>AA</vt:lpstr>
      <vt:lpstr>Komplexní test konzumace alkoholu </vt:lpstr>
      <vt:lpstr>Češi a alkohol</vt:lpstr>
      <vt:lpstr>Studenti a alkohol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Alkoholismus</dc:title>
  <dc:creator>monin</dc:creator>
  <cp:lastModifiedBy>Hanička</cp:lastModifiedBy>
  <cp:revision>50</cp:revision>
  <dcterms:created xsi:type="dcterms:W3CDTF">2012-11-16T09:12:11Z</dcterms:created>
  <dcterms:modified xsi:type="dcterms:W3CDTF">2012-11-20T22:35:49Z</dcterms:modified>
</cp:coreProperties>
</file>