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3"/>
  </p:notesMasterIdLst>
  <p:sldIdLst>
    <p:sldId id="256" r:id="rId2"/>
    <p:sldId id="263" r:id="rId3"/>
    <p:sldId id="278" r:id="rId4"/>
    <p:sldId id="279" r:id="rId5"/>
    <p:sldId id="280" r:id="rId6"/>
    <p:sldId id="284" r:id="rId7"/>
    <p:sldId id="281" r:id="rId8"/>
    <p:sldId id="286" r:id="rId9"/>
    <p:sldId id="282" r:id="rId10"/>
    <p:sldId id="285" r:id="rId11"/>
    <p:sldId id="287" r:id="rId12"/>
    <p:sldId id="283" r:id="rId13"/>
    <p:sldId id="288" r:id="rId14"/>
    <p:sldId id="264" r:id="rId15"/>
    <p:sldId id="266" r:id="rId16"/>
    <p:sldId id="259" r:id="rId17"/>
    <p:sldId id="260" r:id="rId18"/>
    <p:sldId id="262" r:id="rId19"/>
    <p:sldId id="268" r:id="rId20"/>
    <p:sldId id="269" r:id="rId21"/>
    <p:sldId id="26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C3519-76B7-4448-9B25-198C4060B630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CD855-383D-4EF3-9C21-A93B25B67B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587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6292642F-8B8C-496D-9CFB-85C90F8A54A9}" type="datetimeFigureOut">
              <a:rPr lang="cs-CZ" smtClean="0"/>
              <a:t>26.11.2012</a:t>
            </a:fld>
            <a:endParaRPr lang="cs-CZ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EE475D8E-303E-42FB-A958-C39D1F5827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skripta.eu/index.php/N%C3%A1dory_pli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skripta.eu/index.php/Soubor:Pfeifentabak-front.jpg" TargetMode="External"/><Relationship Id="rId2" Type="http://schemas.openxmlformats.org/officeDocument/2006/relationships/hyperlink" Target="http://www.wikiskripta.eu/index.php/Soubor:Tobacco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dvykani-koureni.cz/videa/mechanismus-vzniku-zavislosti-na-nikotinu-5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2609850"/>
          </a:xfrm>
        </p:spPr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ouření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Pavlína Kyjovská</a:t>
            </a:r>
          </a:p>
          <a:p>
            <a:pPr algn="r"/>
            <a:r>
              <a:rPr lang="cs-CZ" dirty="0" smtClean="0"/>
              <a:t>386415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38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87313" lvl="0" indent="-87313">
              <a:lnSpc>
                <a:spcPct val="115000"/>
              </a:lnSpc>
              <a:buClr>
                <a:srgbClr val="DDDDD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navíc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je mnoho škodlivých substancí emitováno do okolí, což představuje riziko pro nekuřáky</a:t>
            </a:r>
          </a:p>
          <a:p>
            <a:pPr marL="87313" lvl="0" indent="-87313">
              <a:lnSpc>
                <a:spcPct val="115000"/>
              </a:lnSpc>
              <a:buClr>
                <a:srgbClr val="DDDDD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kouření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vodní dýmky je spojováno i s nižší porodní hmotností dětí, nádory bronchů a </a:t>
            </a: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aterosklerózou</a:t>
            </a:r>
            <a:endParaRPr lang="cs-CZ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87313" lvl="0" indent="-87313">
              <a:lnSpc>
                <a:spcPct val="115000"/>
              </a:lnSpc>
              <a:buClr>
                <a:srgbClr val="DDDDD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kuřáci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vodní dýmky mají tedy větší riziko vzniku karcinomu ústní dutiny díky dráždění </a:t>
            </a: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ústní dutiny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tabákem kvůli delší době kouření</a:t>
            </a: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cs-CZ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87313" lvl="0" indent="-87313">
              <a:buClr>
                <a:srgbClr val="DDDDD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kouření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vodních dýmek má tedy mnoho zdravotních </a:t>
            </a: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rizik</a:t>
            </a:r>
          </a:p>
          <a:p>
            <a:pPr marL="174625" lvl="0" indent="-174625">
              <a:buClr>
                <a:srgbClr val="DDDDDD"/>
              </a:buClr>
              <a:buNone/>
            </a:pPr>
            <a:endParaRPr lang="cs-CZ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buNone/>
            </a:pPr>
            <a:r>
              <a:rPr lang="cs-CZ" sz="2200" b="1" kern="1200" dirty="0">
                <a:solidFill>
                  <a:srgbClr val="000000">
                    <a:shade val="85000"/>
                    <a:satMod val="150000"/>
                  </a:srgbClr>
                </a:solidFill>
                <a:effectLst>
                  <a:outerShdw blurRad="63500" dist="38100" dir="822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Návykovost vodní </a:t>
            </a:r>
            <a:r>
              <a:rPr lang="cs-CZ" sz="2200" b="1" kern="1200" dirty="0" smtClean="0">
                <a:solidFill>
                  <a:srgbClr val="000000">
                    <a:shade val="85000"/>
                    <a:satMod val="150000"/>
                  </a:srgbClr>
                </a:solidFill>
                <a:effectLst>
                  <a:outerShdw blurRad="63500" dist="38100" dir="822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dýmky</a:t>
            </a:r>
          </a:p>
          <a:p>
            <a:pPr marL="174625" lvl="0" indent="-174625">
              <a:buClr>
                <a:srgbClr val="DDDDDD"/>
              </a:buClr>
              <a:buNone/>
            </a:pP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mezi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většinou uživatelů vodní dýmky panuje přesvědčení, že kouření vodní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dýmky nezpůsobuje závislost</a:t>
            </a:r>
            <a:endParaRPr lang="cs-CZ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lvl="0" indent="-174625">
              <a:buClr>
                <a:srgbClr val="DDDDDD"/>
              </a:buClr>
              <a:buNone/>
            </a:pP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studie ale poukazují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 to, že pokud je ve vodní dýmce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používána tabáková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směs, tak obsahuje nikotin stejně, jako cigareta. Průchod kouře přes vodu sice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mírně sníží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obsah nikotinu ve vdechovaném kouři, ale i tak je v něm dostatek pro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vytvoření závislosti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4625" lvl="0" indent="-174625">
              <a:buClr>
                <a:srgbClr val="DDDDDD"/>
              </a:buClr>
              <a:buNone/>
            </a:pP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můžeme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tedy shrnout, že rizika při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kouření vodní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dýmky z hlediska závislosti jsou totožná s riziky kouření cigaret, a proto by se i 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 kouření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vodní dýmky měla vztahovat stejná opatření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84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 descr="C:\Users\Pavlína\Desktop\EGA_W493_red_LoopL_70c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634" y="332656"/>
            <a:ext cx="3328714" cy="5874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549319" y="6206858"/>
            <a:ext cx="76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Obr. 5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Pavlína\Desktop\set-dymek-stanislaw-3-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98070"/>
            <a:ext cx="4743374" cy="474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197454" y="5837526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Obr. 4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1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indent="0">
              <a:lnSpc>
                <a:spcPct val="115000"/>
              </a:lnSpc>
              <a:buNone/>
            </a:pP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2. Nehořící 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formy </a:t>
            </a:r>
            <a:r>
              <a:rPr lang="cs-CZ" sz="2000" b="1" i="1" dirty="0">
                <a:latin typeface="Times New Roman" pitchFamily="18" charset="0"/>
                <a:ea typeface="Calibri"/>
                <a:cs typeface="Times New Roman" pitchFamily="18" charset="0"/>
              </a:rPr>
              <a:t>(</a:t>
            </a:r>
            <a:r>
              <a:rPr lang="cs-CZ" sz="2000" b="1" i="1" dirty="0" err="1">
                <a:latin typeface="Times New Roman" pitchFamily="18" charset="0"/>
                <a:ea typeface="Calibri"/>
                <a:cs typeface="Times New Roman" pitchFamily="18" charset="0"/>
              </a:rPr>
              <a:t>Smokeless</a:t>
            </a:r>
            <a:r>
              <a:rPr lang="cs-CZ" sz="2000" b="1" i="1" dirty="0"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– 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bezdýmný </a:t>
            </a:r>
            <a:r>
              <a:rPr lang="cs-CZ" sz="20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tabák </a:t>
            </a:r>
          </a:p>
          <a:p>
            <a:pPr marL="342900" indent="-342900">
              <a:lnSpc>
                <a:spcPct val="115000"/>
              </a:lnSpc>
              <a:buFontTx/>
              <a:buChar char="-"/>
            </a:pP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jeho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užívání neprovázejí typické emise kouře do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ovzduší</a:t>
            </a:r>
          </a:p>
          <a:p>
            <a:pPr marL="342900" indent="-342900">
              <a:lnSpc>
                <a:spcPct val="115000"/>
              </a:lnSpc>
              <a:buFontTx/>
              <a:buChar char="-"/>
            </a:pP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je nebezpečný nejen pro své přímé škodlivé účinky na zdraví, ale i proto, že vede k vytváření farmakologické závislosti a tak postupně k vývoji klasického kouření tabáku či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marihuany</a:t>
            </a:r>
          </a:p>
          <a:p>
            <a:pPr marL="342900" indent="-342900">
              <a:lnSpc>
                <a:spcPct val="115000"/>
              </a:lnSpc>
              <a:buFontTx/>
              <a:buChar char="-"/>
            </a:pPr>
            <a:endParaRPr lang="cs-CZ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u="sng" dirty="0">
                <a:latin typeface="Times New Roman" pitchFamily="18" charset="0"/>
                <a:ea typeface="Calibri"/>
                <a:cs typeface="Times New Roman" pitchFamily="18" charset="0"/>
              </a:rPr>
              <a:t>Šňupací tabák </a:t>
            </a:r>
            <a:endParaRPr lang="cs-CZ" sz="2000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Jedná se o jemně drcenou formu tabáku. Je vdechován nosem, kde působí na sliznici </a:t>
            </a:r>
            <a:r>
              <a:rPr lang="cs-CZ" sz="2000" dirty="0" err="1">
                <a:latin typeface="Times New Roman" pitchFamily="18" charset="0"/>
                <a:ea typeface="Calibri"/>
                <a:cs typeface="Times New Roman" pitchFamily="18" charset="0"/>
              </a:rPr>
              <a:t>paranasálních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 dutin. Účinkuje </a:t>
            </a:r>
            <a:r>
              <a:rPr lang="cs-CZ" sz="2000" dirty="0" err="1">
                <a:latin typeface="Times New Roman" pitchFamily="18" charset="0"/>
                <a:ea typeface="Calibri"/>
                <a:cs typeface="Times New Roman" pitchFamily="18" charset="0"/>
              </a:rPr>
              <a:t>vazokonstrikčně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, což je pozitivně vnímáno jako uvolnění dýchacích cest.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b="1" u="sng" dirty="0">
                <a:latin typeface="Times New Roman" pitchFamily="18" charset="0"/>
                <a:ea typeface="Calibri"/>
                <a:cs typeface="Times New Roman" pitchFamily="18" charset="0"/>
              </a:rPr>
              <a:t>Žvýkací tabák </a:t>
            </a:r>
            <a:r>
              <a:rPr lang="cs-CZ" sz="2000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= </a:t>
            </a:r>
            <a:r>
              <a:rPr lang="cs-CZ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s</a:t>
            </a:r>
            <a:r>
              <a:rPr lang="cs-CZ" sz="20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nus</a:t>
            </a:r>
            <a:r>
              <a:rPr lang="cs-CZ" sz="2000" b="1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porcovaný tabák</a:t>
            </a: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V dnešní době poptávka po </a:t>
            </a:r>
            <a:r>
              <a:rPr lang="cs-CZ" sz="2000" dirty="0" err="1">
                <a:latin typeface="Times New Roman" pitchFamily="18" charset="0"/>
                <a:ea typeface="Calibri"/>
                <a:cs typeface="Times New Roman" pitchFamily="18" charset="0"/>
              </a:rPr>
              <a:t>snusu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 neustále narůstá a to převážně v zemích, kde se nesmí kouřit ve veřejných prostorách. Většina </a:t>
            </a:r>
            <a:r>
              <a:rPr lang="cs-CZ" sz="2000" dirty="0" err="1">
                <a:latin typeface="Times New Roman" pitchFamily="18" charset="0"/>
                <a:ea typeface="Calibri"/>
                <a:cs typeface="Times New Roman" pitchFamily="18" charset="0"/>
              </a:rPr>
              <a:t>snusu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 na trhu obsahuje víc než 50% vody na krabičku. </a:t>
            </a: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Protože </a:t>
            </a:r>
            <a:r>
              <a:rPr lang="cs-CZ" sz="2000" dirty="0" err="1">
                <a:latin typeface="Times New Roman" pitchFamily="18" charset="0"/>
                <a:ea typeface="Calibri"/>
                <a:cs typeface="Times New Roman" pitchFamily="18" charset="0"/>
              </a:rPr>
              <a:t>snus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/porcovaný tabák nehoří, je riziko </a:t>
            </a:r>
            <a:r>
              <a:rPr lang="cs-CZ" sz="2000" u="sng" dirty="0">
                <a:solidFill>
                  <a:srgbClr val="0000FF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 tooltip="Nádory plic"/>
              </a:rPr>
              <a:t>rakoviny plic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 významně nižší než u cigaret, ale není neškodný - například zvyšuje riziko rakoviny pankreatu. </a:t>
            </a:r>
          </a:p>
        </p:txBody>
      </p:sp>
    </p:spTree>
    <p:extLst>
      <p:ext uri="{BB962C8B-B14F-4D97-AF65-F5344CB8AC3E}">
        <p14:creationId xmlns:p14="http://schemas.microsoft.com/office/powerpoint/2010/main" val="23180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C:\Users\Pavlína\Desktop\800px-Sn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623" y="764704"/>
            <a:ext cx="6630737" cy="497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181623" y="576182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Obr. 6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1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Vývoj pravidelného kuřáctví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rvá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obvykle asi 2 roky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robíhá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 několika stupních:</a:t>
            </a:r>
          </a:p>
          <a:p>
            <a:pPr marL="536575" indent="-274638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na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počátku bývá psychosociální motivace, která podnítí první pokusy kouření</a:t>
            </a:r>
          </a:p>
          <a:p>
            <a:pPr marL="536575" indent="-274638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dalším stupni kuřák zapaluje cigaretu kvůli pozitivním účinkům nikotinu a konečně se vyvíjí závislost na nikotinu; projevuje se vznikem tolerance a typickými abstinenčními příznaky z nedostatku nikotinu při pokusech o odvykání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1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Pasivní kouření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61938" indent="-261938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nedobrovolné vystavení osoby cigaretovému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kouři</a:t>
            </a:r>
          </a:p>
          <a:p>
            <a:pPr marL="261938" indent="-261938"/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261938" indent="-261938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nedobrovolný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kuřák vdechuje tzv. vedlejší proud cigaretového kouře z hořící cigarety a dohořívajícího nedopalku, ve kterém je obsaženo v důsledku nedokonalého spalování větší množství chemických látek, jako je oxid uhelnatý, dehet, amoniak, nikotin a mnoho dalších.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61938" indent="-261938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61938" indent="-261938"/>
            <a:r>
              <a:rPr lang="cs-CZ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dravotní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poškození v důsledku nedobrovolného kouření je obecně uznáváno a postihuje nejvíce děti kouřících rodičů, a to i v době před jejich narozením, pokud kouří žena 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těhotenství</a:t>
            </a:r>
          </a:p>
          <a:p>
            <a:pPr marL="261938" indent="-261938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61938" indent="-261938"/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ystavení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tabákovému kouři může být příčinou syndromu náhlého úmrtí kojence, zánětu středního ucha, častých onemocněních dýchacích cest, průduškového astmatu, senné rýmy, negativní vliv je prokázán také na vznik některých nádorových onemocnění, a to u dětí na leukemii a u dospělých na rakovinu plic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5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Zdravotní následky kouření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marL="261938" indent="-261938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akovina plic a průdušek, zhoubné nádory v dutině ústní, hrtanu a jícnu</a:t>
            </a:r>
          </a:p>
          <a:p>
            <a:pPr marL="261938" indent="-261938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řispívá ke vzniku rakoviny ledvin, močového měchýře, děložního čípku, slinivky břišní</a:t>
            </a:r>
          </a:p>
          <a:p>
            <a:pPr marL="261938" indent="-261938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ýznamný faktor v rozvoji nemocí srdce cév (aterosklerózy, ICHS, infarktu myokardu, mozkové mrtvice)</a:t>
            </a:r>
          </a:p>
          <a:p>
            <a:pPr marL="261938" indent="-261938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lavní příčinou chronických nemocí dýchacího ústrojí ( chronické bronchitidy, rozedmy plic)</a:t>
            </a:r>
          </a:p>
        </p:txBody>
      </p:sp>
    </p:spTree>
    <p:extLst>
      <p:ext uri="{BB962C8B-B14F-4D97-AF65-F5344CB8AC3E}">
        <p14:creationId xmlns:p14="http://schemas.microsoft.com/office/powerpoint/2010/main" val="3556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49491"/>
          </a:xfrm>
        </p:spPr>
        <p:txBody>
          <a:bodyPr>
            <a:noAutofit/>
          </a:bodyPr>
          <a:lstStyle/>
          <a:p>
            <a:pPr marL="261938" lvl="0" indent="-261938">
              <a:buClr>
                <a:srgbClr val="DDDDDD"/>
              </a:buClr>
            </a:pP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přispívá </a:t>
            </a:r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 vzniku vředové choroby žaludku a dvanácterníku, poruch menstruačního cyklu, poruch vývoje plodu v těhotenství, k spontánním potratům a předčasným porodům, k nižší porodní hmotnosti </a:t>
            </a: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dětí</a:t>
            </a:r>
          </a:p>
          <a:p>
            <a:pPr marL="261938" lvl="0" indent="-261938">
              <a:buClr>
                <a:srgbClr val="DDDDDD"/>
              </a:buClr>
            </a:pPr>
            <a:endParaRPr lang="cs-CZ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1938" lvl="0" indent="-261938">
              <a:buClr>
                <a:srgbClr val="DDDDDD"/>
              </a:buClr>
            </a:pP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vyvolává </a:t>
            </a:r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závažné poruchy vývoje i funkce </a:t>
            </a: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spermií</a:t>
            </a:r>
          </a:p>
          <a:p>
            <a:pPr marL="261938" lvl="0" indent="-261938">
              <a:buClr>
                <a:srgbClr val="DDDDDD"/>
              </a:buClr>
            </a:pPr>
            <a:endParaRPr lang="cs-CZ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1938" lvl="0" indent="-261938">
              <a:buClr>
                <a:srgbClr val="DDDDDD"/>
              </a:buClr>
            </a:pP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nepříznivým </a:t>
            </a:r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způsobem ovlivňuje  fyziologický stav kůže, přispívá k předčasné tvorbě vrásek a k rozvoji degenerativních změn spojených se </a:t>
            </a: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stárnutím</a:t>
            </a:r>
          </a:p>
          <a:p>
            <a:pPr marL="261938" lvl="0" indent="-261938">
              <a:buClr>
                <a:srgbClr val="DDDDDD"/>
              </a:buClr>
            </a:pPr>
            <a:endParaRPr lang="cs-CZ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1938" lvl="0" indent="-261938">
              <a:buClr>
                <a:srgbClr val="DDDDDD"/>
              </a:buClr>
            </a:pPr>
            <a:r>
              <a:rPr lang="cs-CZ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působí </a:t>
            </a:r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dráždivě na sliznice horních  dýchacích cest a spojivky, ovlivňuje nepříznivě imunitní systém; přispívá ke snížení odolnosti vůči infekcím</a:t>
            </a:r>
          </a:p>
          <a:p>
            <a:pPr marL="261938" indent="-261938"/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0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Fakta týkající se kouření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3538" lvl="0" indent="-363538">
              <a:buClr>
                <a:srgbClr val="DDDDDD"/>
              </a:buClr>
            </a:pP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při kouření cigaret vzniká </a:t>
            </a:r>
            <a:r>
              <a:rPr lang="cs-CZ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 – 5 tisíc různých chemických látek s toxickými, mutagenními, teratogenními i karcinogenními účinky</a:t>
            </a:r>
          </a:p>
          <a:p>
            <a:pPr marL="363538" indent="-363538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363538" indent="-363538"/>
            <a:r>
              <a:rPr lang="cs-CZ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následky kouření umírají každoročně 3 miliony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lidí</a:t>
            </a:r>
          </a:p>
          <a:p>
            <a:pPr marL="363538" indent="-363538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363538" indent="-363538"/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vyspělých průmyslových zemích Evropy, USA, Austrálie, Novém Zélandu a Japonsku je úmrtnost na následky kouření vyšší než v zemích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rozvojových</a:t>
            </a:r>
          </a:p>
          <a:p>
            <a:pPr marL="363538" indent="-363538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363538" indent="-363538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ČR až 23 tisíc zemřelých ročně; tzn. v průměru 63 lidí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denně</a:t>
            </a:r>
          </a:p>
          <a:p>
            <a:pPr marL="363538" indent="-363538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363538" indent="-363538"/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kouření představuje největší samostatný rizikový faktor pro zdravotní stav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populace, tzn. že nejvíce poškozuje zdraví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Fagerströmův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test nikotinové závislosti (Králíková, 2004)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9190416"/>
              </p:ext>
            </p:extLst>
          </p:nvPr>
        </p:nvGraphicFramePr>
        <p:xfrm>
          <a:off x="1403648" y="2060848"/>
          <a:ext cx="6237178" cy="3925824"/>
        </p:xfrm>
        <a:graphic>
          <a:graphicData uri="http://schemas.openxmlformats.org/drawingml/2006/table">
            <a:tbl>
              <a:tblPr firstRow="1" firstCol="1" bandRow="1"/>
              <a:tblGrid>
                <a:gridCol w="3336606"/>
                <a:gridCol w="1247842"/>
                <a:gridCol w="1652730"/>
              </a:tblGrid>
              <a:tr h="664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Jak brzy po probuzení si zapálíte svou první cigaretu?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do 5 minut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za 6 - 30 minut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za 31 - 60 </a:t>
                      </a:r>
                      <a:r>
                        <a:rPr lang="cs-CZ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min.</a:t>
                      </a:r>
                      <a:endParaRPr lang="cs-CZ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body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body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bodů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Je pro vás obtížné nekouřit v místech, kde není dovoleno kouřit?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bod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bodů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Kterou cigaretu byste nerad/a postrádal/a?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první ráno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kteroukoli jinou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bod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bodů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3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Kolik cigaret denně kouříte?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– 10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– 20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 – 30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 a více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bodů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bod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body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body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Kouříte častěji během dopoledne?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bod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bodů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Kouříte, i když jste nemocen/nemocna a upoután/a na lůžko?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bod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 bodů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15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1938" indent="-261938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patří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mezi klasické narkomanie, vytváří typické farmakologické i psychické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závislosti</a:t>
            </a:r>
          </a:p>
          <a:p>
            <a:pPr marL="261938" indent="-261938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61938" indent="-261938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Farmakologicky účinnou látkou je alkaloid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nikotin (obsažen v tabáku).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nervový systém může působit dvojím způsobem: v nižších dávkách působí stimulačně, ve vyšších tlumivě, uklidňuje a mírní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stres.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Hodnocení odpovědí: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305642"/>
              </p:ext>
            </p:extLst>
          </p:nvPr>
        </p:nvGraphicFramePr>
        <p:xfrm>
          <a:off x="1907704" y="2132856"/>
          <a:ext cx="5256584" cy="3240360"/>
        </p:xfrm>
        <a:graphic>
          <a:graphicData uri="http://schemas.openxmlformats.org/drawingml/2006/table">
            <a:tbl>
              <a:tblPr firstRow="1" firstCol="1" bandRow="1"/>
              <a:tblGrid>
                <a:gridCol w="1967512"/>
                <a:gridCol w="3289072"/>
              </a:tblGrid>
              <a:tr h="810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Součet bodů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Závislost na nikotinu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0 - 1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žádná nebo velmi malá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2 - 4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střední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5 - 10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silná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02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Použitá literatura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1938" indent="-261938"/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KOTULÁN, Jaroslav.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Zdravotní nauky pro pedagogy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. 2. vyd. Brno: Masarykova univerzita, 2005, 258 s. ISBN 8021038446. </a:t>
            </a:r>
            <a:endParaRPr lang="cs-CZ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261938" indent="-261938"/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MACHOVÁ, Jitka a Dagmar KUBÁTOVÁ.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Výchova ke zdraví: zdraví a prevence, životní styl - problémy a rizika, dospívání a zdravotní problémy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. Vyd. 1. Praha: </a:t>
            </a:r>
            <a:r>
              <a:rPr lang="cs-CZ" sz="2200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, 2009, 291 s. ISBN 9788024727158. </a:t>
            </a:r>
            <a:endParaRPr lang="cs-CZ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endParaRPr lang="cs-CZ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Obr. 1 -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kern="1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http://</a:t>
            </a:r>
            <a:r>
              <a:rPr lang="cs-CZ" sz="2000" kern="1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www.wikiskripta.eu/index.php/Soubor:Tobacco.jpg</a:t>
            </a:r>
            <a:endParaRPr lang="cs-CZ" sz="2000" kern="1200" dirty="0" smtClean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indent="0">
              <a:buNone/>
            </a:pPr>
            <a:r>
              <a:rPr lang="cs-CZ" sz="2000" kern="1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Obr. 2 - </a:t>
            </a:r>
            <a:r>
              <a:rPr lang="cs-CZ" sz="2000" kern="1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  <a:hlinkClick r:id="rId3"/>
              </a:rPr>
              <a:t>http://</a:t>
            </a:r>
            <a:r>
              <a:rPr lang="cs-CZ" sz="2000" kern="1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  <a:hlinkClick r:id="rId3"/>
              </a:rPr>
              <a:t>www.wikiskripta.eu/index.php/Soubor:Pfeifentabak-front.jpg</a:t>
            </a:r>
            <a:endParaRPr lang="cs-CZ" sz="2000" kern="1200" dirty="0" smtClean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indent="0">
              <a:buNone/>
            </a:pPr>
            <a:r>
              <a:rPr lang="cs-CZ" sz="2000" kern="1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Obr. 3 - </a:t>
            </a:r>
            <a:r>
              <a:rPr lang="cs-CZ" sz="2000" kern="1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http://www.zbozi.cz/</a:t>
            </a:r>
            <a:r>
              <a:rPr lang="cs-CZ" sz="2000" kern="12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vyrobek</a:t>
            </a:r>
            <a:r>
              <a:rPr lang="cs-CZ" sz="2000" kern="1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/</a:t>
            </a:r>
            <a:r>
              <a:rPr lang="cs-CZ" sz="2000" kern="120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elektronicka</a:t>
            </a:r>
            <a:r>
              <a:rPr lang="cs-CZ" sz="2000" kern="1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-cigareta-ego-w/)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Obr. 4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- http://www.dymky-online.cz/files/products_images/big/s/set-dymek-stanislaw-3-03.jpg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0" rtl="0">
              <a:buClrTx/>
              <a:buSzTx/>
              <a:buNone/>
            </a:pPr>
            <a:r>
              <a:rPr lang="cs-CZ" sz="2000" kern="1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Obr. 5 - http</a:t>
            </a:r>
            <a:r>
              <a:rPr lang="cs-CZ" sz="2000" kern="12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://www.svetdymek.cz/d-vodni-dymka-70-cm,-</a:t>
            </a:r>
            <a:r>
              <a:rPr lang="cs-CZ" sz="2000" kern="120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aladin-evolution-loop-l-cervena.html</a:t>
            </a:r>
            <a:endParaRPr lang="cs-CZ" sz="2000" kern="120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indent="0">
              <a:buNone/>
            </a:pP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Obr.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6 - http://www.wikiskripta.eu/index.php/Tab%C3%A1k</a:t>
            </a:r>
            <a:endParaRPr lang="cs-CZ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lvl="0" indent="-274320" algn="l">
              <a:lnSpc>
                <a:spcPct val="115000"/>
              </a:lnSpc>
              <a:spcAft>
                <a:spcPts val="1000"/>
              </a:spcAft>
            </a:pPr>
            <a:r>
              <a:rPr lang="cs-CZ" sz="3200" kern="0" dirty="0" smtClean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cs-CZ" sz="3200" kern="0" dirty="0" smtClean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cs-CZ" sz="3200" kern="0" dirty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cs-CZ" sz="3200" kern="0" dirty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cs-CZ" sz="3200" kern="0" dirty="0" smtClean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Co </a:t>
            </a:r>
            <a:r>
              <a:rPr lang="cs-CZ" sz="3200" kern="0" dirty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kouříme?</a:t>
            </a:r>
            <a:r>
              <a:rPr lang="cs-CZ" sz="3200" b="0" kern="0" dirty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cs-CZ" sz="3200" b="0" kern="0" dirty="0">
                <a:solidFill>
                  <a:prstClr val="black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- rostlina – </a:t>
            </a:r>
            <a:r>
              <a:rPr lang="cs-CZ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tabák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 marL="261938" indent="-261938">
              <a:lnSpc>
                <a:spcPct val="110000"/>
              </a:lnSpc>
              <a:spcAft>
                <a:spcPts val="1000"/>
              </a:spcAft>
            </a:pP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pochází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z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Ameriky</a:t>
            </a:r>
          </a:p>
          <a:p>
            <a:pPr marL="261938" indent="-261938">
              <a:lnSpc>
                <a:spcPct val="110000"/>
              </a:lnSpc>
              <a:spcAft>
                <a:spcPts val="1000"/>
              </a:spcAft>
            </a:pP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současnosti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se pěstuje v Číně, </a:t>
            </a:r>
          </a:p>
          <a:p>
            <a:pPr marL="261938" indent="-261938">
              <a:lnSpc>
                <a:spcPct val="110000"/>
              </a:lnSpc>
              <a:spcAft>
                <a:spcPts val="1000"/>
              </a:spcAft>
              <a:buNone/>
            </a:pP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   Indii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a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Brazílii</a:t>
            </a:r>
          </a:p>
          <a:p>
            <a:pPr marL="261938" indent="-261938">
              <a:lnSpc>
                <a:spcPct val="110000"/>
              </a:lnSpc>
              <a:spcAft>
                <a:spcPts val="1000"/>
              </a:spcAft>
            </a:pP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n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ikde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jinde než v tabáku se </a:t>
            </a:r>
            <a:endParaRPr lang="cs-CZ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61938" indent="-261938">
              <a:lnSpc>
                <a:spcPct val="110000"/>
              </a:lnSpc>
              <a:spcAft>
                <a:spcPts val="1000"/>
              </a:spcAft>
              <a:buNone/>
            </a:pP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  nevyskytuje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rostlinný alkaloid </a:t>
            </a:r>
            <a:endParaRPr lang="cs-CZ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61938" indent="-261938">
              <a:lnSpc>
                <a:spcPct val="110000"/>
              </a:lnSpc>
              <a:spcAft>
                <a:spcPts val="1000"/>
              </a:spcAft>
              <a:buNone/>
            </a:pP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cs-CZ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nikotin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, který má vliv na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lidský </a:t>
            </a:r>
            <a:endParaRPr lang="cs-CZ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61938" indent="-261938">
              <a:lnSpc>
                <a:spcPct val="110000"/>
              </a:lnSpc>
              <a:spcAft>
                <a:spcPts val="1000"/>
              </a:spcAft>
              <a:buNone/>
            </a:pP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  mozek</a:t>
            </a:r>
            <a:endParaRPr lang="cs-CZ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1026" name="Picture 2" descr="C:\Users\Pavlína\Desktop\405px-Tobac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526" y="1268760"/>
            <a:ext cx="3291322" cy="487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510136" y="6260154"/>
            <a:ext cx="835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(Obr. 1)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Tabák určený ke kouření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Pavlína\Desktop\575px-Pfeifentabak-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70769"/>
            <a:ext cx="4680520" cy="487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267744" y="6353234"/>
            <a:ext cx="835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(Obr. 2)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0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lvl="0" indent="-274320" algn="l"/>
            <a:r>
              <a:rPr lang="cs-CZ" sz="2800" kern="0" dirty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Účinky nikotinu</a:t>
            </a:r>
            <a:r>
              <a:rPr lang="cs-CZ" sz="2800" kern="0" dirty="0" smtClean="0">
                <a:solidFill>
                  <a:prstClr val="black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marL="363538" indent="-363538">
              <a:buFont typeface="Arial"/>
              <a:buChar char="•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yvolává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podráždění centrální nervové soustavy</a:t>
            </a:r>
          </a:p>
          <a:p>
            <a:pPr marL="363538" indent="-363538">
              <a:buFont typeface="Arial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menších dávkách zvyšuje vylučování žaludeční šťávy</a:t>
            </a:r>
          </a:p>
          <a:p>
            <a:pPr marL="363538" indent="-363538">
              <a:buFont typeface="Arial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zrychluje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střevní peristaltiku (což bývá doprovázeno případným vyprázdněním)</a:t>
            </a:r>
          </a:p>
          <a:p>
            <a:pPr marL="363538" indent="-363538">
              <a:buFont typeface="Arial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zrychluje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srdeční činnost</a:t>
            </a:r>
          </a:p>
          <a:p>
            <a:pPr marL="363538" indent="-363538">
              <a:buFont typeface="Arial"/>
              <a:buChar char="•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vede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ke zvýšení krevního tlaku</a:t>
            </a:r>
          </a:p>
          <a:p>
            <a:pPr marL="363538" indent="-363538"/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ede 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aktivaci metabolizmu a snížení pocitu hladu, ke zvýšení dechové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frekvence</a:t>
            </a:r>
          </a:p>
          <a:p>
            <a:pPr marL="363538" indent="-363538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363538" indent="-363538"/>
            <a:r>
              <a:rPr lang="cs-CZ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http://www.odvykani-koureni.cz/videa/mechanismus-vzniku-zavislosti-na-nikotinu-54 - </a:t>
            </a:r>
            <a:endParaRPr lang="cs-CZ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42138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>
                <a:solidFill>
                  <a:srgbClr val="000000">
                    <a:shade val="85000"/>
                    <a:satMod val="150000"/>
                  </a:srgbClr>
                </a:solidFill>
                <a:latin typeface="Times New Roman" pitchFamily="18" charset="0"/>
                <a:cs typeface="Times New Roman" pitchFamily="18" charset="0"/>
              </a:rPr>
              <a:t>Historie tabáku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261938" lvl="0" indent="-261938">
              <a:buClr>
                <a:srgbClr val="DDDDDD"/>
              </a:buClr>
              <a:tabLst>
                <a:tab pos="261938" algn="l"/>
              </a:tabLst>
            </a:pP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tabák </a:t>
            </a:r>
            <a:r>
              <a:rPr lang="cs-CZ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dovezli na přelomu 15. a 16. století objevitelé Ameriky do Evropy</a:t>
            </a:r>
          </a:p>
          <a:p>
            <a:pPr marL="261938" lvl="0" indent="-261938">
              <a:buClr>
                <a:srgbClr val="DDDDDD"/>
              </a:buClr>
              <a:tabLst>
                <a:tab pos="261938" algn="l"/>
              </a:tabLst>
            </a:pP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nejdříve </a:t>
            </a:r>
            <a:r>
              <a:rPr lang="cs-CZ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 kouření rozšířilo ve Francii</a:t>
            </a:r>
          </a:p>
          <a:p>
            <a:pPr marL="261938" lvl="0" indent="-261938">
              <a:buClr>
                <a:srgbClr val="DDDDDD"/>
              </a:buClr>
              <a:tabLst>
                <a:tab pos="261938" algn="l"/>
              </a:tabLst>
            </a:pPr>
            <a:r>
              <a:rPr lang="cs-CZ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ostatních evropských zemích se ve větší míře začaly kouřit dýmky v průběhu třicetileté války, a pak i za tažení Napoleona, kdy se objevily první cigarety</a:t>
            </a:r>
          </a:p>
          <a:p>
            <a:pPr marL="261938" indent="-261938">
              <a:tabLst>
                <a:tab pos="261938" algn="l"/>
              </a:tabLst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5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cs-CZ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Formy konzumace tabáku 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61938" indent="-261938"/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tabák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je užíván </a:t>
            </a: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formou kouření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nebo jako </a:t>
            </a:r>
            <a:r>
              <a:rPr lang="cs-CZ" dirty="0" err="1">
                <a:latin typeface="Times New Roman" pitchFamily="18" charset="0"/>
                <a:ea typeface="Calibri"/>
                <a:cs typeface="Times New Roman" pitchFamily="18" charset="0"/>
              </a:rPr>
              <a:t>bezdýmý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tabák (</a:t>
            </a:r>
            <a:r>
              <a:rPr lang="cs-CZ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smokeless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) formou </a:t>
            </a: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žvýkání, </a:t>
            </a:r>
            <a:r>
              <a:rPr lang="cs-CZ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šňupání</a:t>
            </a:r>
          </a:p>
          <a:p>
            <a:endParaRPr lang="cs-CZ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1. Hořící </a:t>
            </a: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formy </a:t>
            </a:r>
            <a:endParaRPr lang="cs-CZ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u="sng" dirty="0">
                <a:latin typeface="Times New Roman" pitchFamily="18" charset="0"/>
                <a:ea typeface="Calibri"/>
                <a:cs typeface="Times New Roman" pitchFamily="18" charset="0"/>
              </a:rPr>
              <a:t>Cigarety </a:t>
            </a:r>
            <a:endParaRPr lang="cs-CZ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Při hoření cigaret vzniká více chemických látek, které se uvolňují nejen spalováním tabáku, ale i cigaretového papírku. Při kouření cigaret se kouř hluboce inhaluje, takže škodliviny pronikají do dolních partií dýchacího ústrojí.</a:t>
            </a: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Z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jedné cigarety se do organismu dostane přibližně </a:t>
            </a: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1–3 mg nikotinu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. V cigaretách je obsaženo něco přes 1000 aditiv, z toho je zhruba </a:t>
            </a: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100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 prokazatelně </a:t>
            </a: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karcinogenních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. Dohromady je v cigaretovém kouři obsaženo až 5000 různých chemických látek.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tzv. </a:t>
            </a:r>
            <a:r>
              <a:rPr lang="cs-CZ" b="1" dirty="0" err="1">
                <a:latin typeface="Times New Roman" pitchFamily="18" charset="0"/>
                <a:ea typeface="Calibri"/>
                <a:cs typeface="Times New Roman" pitchFamily="18" charset="0"/>
              </a:rPr>
              <a:t>Lightky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: neexistuje zdravější forma </a:t>
            </a:r>
            <a:r>
              <a:rPr lang="cs-CZ" dirty="0" smtClean="0">
                <a:latin typeface="Times New Roman" pitchFamily="18" charset="0"/>
                <a:ea typeface="Calibri"/>
                <a:cs typeface="Times New Roman" pitchFamily="18" charset="0"/>
              </a:rPr>
              <a:t>kouření. Výzkumy 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ukázaly, že člověk závislý na nikotinu kouřící lehké cigarety, inhaluje hlouběji, déle a častěji. Výsledkem je pak </a:t>
            </a:r>
            <a:r>
              <a:rPr lang="cs-CZ" b="1" dirty="0">
                <a:latin typeface="Times New Roman" pitchFamily="18" charset="0"/>
                <a:ea typeface="Calibri"/>
                <a:cs typeface="Times New Roman" pitchFamily="18" charset="0"/>
              </a:rPr>
              <a:t>stejná hladina nikotinu</a:t>
            </a:r>
            <a:r>
              <a:rPr lang="cs-CZ" dirty="0">
                <a:latin typeface="Times New Roman" pitchFamily="18" charset="0"/>
                <a:ea typeface="Calibri"/>
                <a:cs typeface="Times New Roman" pitchFamily="18" charset="0"/>
              </a:rPr>
              <a:t> v krvi jako u cigaret s průměrným obsahem nikotinu. 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381" y="404664"/>
            <a:ext cx="8229600" cy="4525963"/>
          </a:xfrm>
        </p:spPr>
        <p:txBody>
          <a:bodyPr>
            <a:normAutofit/>
          </a:bodyPr>
          <a:lstStyle/>
          <a:p>
            <a:pPr marL="342900" indent="-342900" algn="just">
              <a:buClr>
                <a:srgbClr val="DDDDDD"/>
              </a:buClr>
            </a:pP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Elektronické cigarety</a:t>
            </a:r>
          </a:p>
          <a:p>
            <a:pPr lvl="0" indent="0" algn="just">
              <a:buClr>
                <a:srgbClr val="DDDDDD"/>
              </a:buClr>
              <a:buNone/>
            </a:pPr>
            <a:endParaRPr lang="cs-CZ" sz="20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lvl="0" indent="-174625" algn="just">
              <a:buClr>
                <a:srgbClr val="DDDDDD"/>
              </a:buClr>
              <a:buNone/>
            </a:pP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zdravé kouření</a:t>
            </a: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???</a:t>
            </a:r>
          </a:p>
          <a:p>
            <a:pPr marL="174625" lvl="0" indent="-174625" algn="just">
              <a:buClr>
                <a:srgbClr val="DDDDD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na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trhu je e-cigareta propagována jako zdravější varianta klasického kouření</a:t>
            </a:r>
            <a:endParaRPr lang="cs-CZ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lvl="0" indent="-174625" algn="just">
              <a:buClr>
                <a:srgbClr val="DDDDD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škodí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sice méně, než klasické cigarety, ale stále dost na to, aby její používání mohlo způsobit nevratné či fatální poškození </a:t>
            </a: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organizmu</a:t>
            </a:r>
          </a:p>
          <a:p>
            <a:pPr marL="174625" lvl="0" indent="-174625" algn="just">
              <a:buClr>
                <a:srgbClr val="DDDDDD"/>
              </a:buClr>
              <a:buNone/>
            </a:pP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Od 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roku 2008 byly provedeny některé toxikologické studie, které potvrdily, že e-cigareta obsahuje skutečně méně škodlivých látek než hořící tabák zabalený do cigaretového papírku. V září 2008 však vydala Světová zdravotnická organizace prohlášení, ve kterém uvedla, že e-cigareta </a:t>
            </a: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není prostředek vhodný k odvykání kouření</a:t>
            </a: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Především proto, že nejsou k dispozici žádné seriózní studie, které by potvrzovaly bezpečnost a účinnost elektronické cigarety.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Pavlína\Desktop\50478c2e4bdb8a0aab180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57365"/>
            <a:ext cx="3720941" cy="232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932040" y="6482953"/>
            <a:ext cx="751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(Obr. 3)</a:t>
            </a: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544616"/>
          </a:xfrm>
        </p:spPr>
        <p:txBody>
          <a:bodyPr>
            <a:noAutofit/>
          </a:bodyPr>
          <a:lstStyle/>
          <a:p>
            <a:pPr marL="261938" indent="-261938">
              <a:lnSpc>
                <a:spcPct val="115000"/>
              </a:lnSpc>
              <a:spcAft>
                <a:spcPts val="1000"/>
              </a:spcAft>
            </a:pPr>
            <a:r>
              <a:rPr lang="cs-CZ" sz="2000" b="1" u="sng" dirty="0">
                <a:latin typeface="Times New Roman" pitchFamily="18" charset="0"/>
                <a:ea typeface="Calibri"/>
                <a:cs typeface="Times New Roman" pitchFamily="18" charset="0"/>
              </a:rPr>
              <a:t>Dýmka/doutník </a:t>
            </a:r>
            <a:endParaRPr lang="cs-CZ" sz="2000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Kouř z dýmky, respektive z doutníku je </a:t>
            </a:r>
            <a:r>
              <a:rPr lang="cs-CZ" sz="2000" b="1" dirty="0" err="1">
                <a:latin typeface="Times New Roman" pitchFamily="18" charset="0"/>
                <a:ea typeface="Calibri"/>
                <a:cs typeface="Times New Roman" pitchFamily="18" charset="0"/>
              </a:rPr>
              <a:t>alkaličtější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 povahy než cigaretový kouř. V praxi to znamená, že se nikotin může vstřebávat již v ústní dutině.</a:t>
            </a:r>
          </a:p>
          <a:p>
            <a:pPr marL="261938" indent="-261938">
              <a:lnSpc>
                <a:spcPct val="115000"/>
              </a:lnSpc>
            </a:pPr>
            <a:r>
              <a:rPr lang="cs-CZ" sz="2000" b="1" u="sng" dirty="0">
                <a:latin typeface="Times New Roman" pitchFamily="18" charset="0"/>
                <a:ea typeface="Calibri"/>
                <a:cs typeface="Times New Roman" pitchFamily="18" charset="0"/>
              </a:rPr>
              <a:t>Vodní dýmka </a:t>
            </a:r>
            <a:endParaRPr lang="cs-CZ" sz="2000" u="sng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74625" indent="-174625">
              <a:lnSpc>
                <a:spcPct val="115000"/>
              </a:lnSpc>
              <a:buNone/>
            </a:pP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je zcela mylně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brána laickou veřejností za méně škodlivou alternativu užívání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tabáku;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evidence nasvědčují, že je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škodlivější a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návykovější než cigarety</a:t>
            </a:r>
            <a:endParaRPr lang="cs-CZ" sz="2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74625" indent="-174625">
              <a:lnSpc>
                <a:spcPct val="115000"/>
              </a:lnSpc>
              <a:buNone/>
            </a:pP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- jedná </a:t>
            </a:r>
            <a:r>
              <a:rPr lang="cs-CZ" sz="2000" dirty="0">
                <a:latin typeface="Times New Roman" pitchFamily="18" charset="0"/>
                <a:ea typeface="Calibri"/>
                <a:cs typeface="Times New Roman" pitchFamily="18" charset="0"/>
              </a:rPr>
              <a:t>se o vlhkou a při nízké teplotě doutnající formu </a:t>
            </a:r>
            <a:r>
              <a:rPr lang="cs-CZ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tabáku</a:t>
            </a:r>
          </a:p>
          <a:p>
            <a:pPr marL="174625" indent="-174625">
              <a:lnSpc>
                <a:spcPct val="115000"/>
              </a:lnSpc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- dochází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ní k nedokonalému spalování a kouř je mnohem koncentrovanější</a:t>
            </a:r>
          </a:p>
          <a:p>
            <a:pPr marL="174625" lvl="0" indent="-174625"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- kouření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vodní dýmky bylo, na rozdíl od kouření cigaret, spojeno se vznikem infekčních nemocí</a:t>
            </a:r>
          </a:p>
          <a:p>
            <a:pPr marL="174625" lvl="0" indent="-174625"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- kouř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vodní dýmky obsahuje mnoho stejných toxických látek jako cigaretový kouř (tj.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látky, spojovány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kardiovaskulárními nemocemi (CO), karcinomy plic (PAH), závislostí (nikotin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), atd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.). Vzhledem k tomu, že je inhalace u vodní dýmky delší, věří se, že při kouření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vodní dýmky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vdechnuto asi 100 krát více kouře a tím je osoba vystavena 3 až 9 krát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většímu množství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CO,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tzn. 1,7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krát většímu množství nikotinu, a také více různým karcinogenům. </a:t>
            </a:r>
          </a:p>
          <a:p>
            <a:pPr marL="261938" indent="-261938">
              <a:lnSpc>
                <a:spcPct val="115000"/>
              </a:lnSpc>
              <a:spcAft>
                <a:spcPts val="1000"/>
              </a:spcAft>
            </a:pPr>
            <a:endParaRPr lang="cs-CZ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61938" indent="-261938"/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54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Lidský motiv</Template>
  <TotalTime>314</TotalTime>
  <Words>1635</Words>
  <Application>Microsoft Office PowerPoint</Application>
  <PresentationFormat>Předvádění na obrazovce (4:3)</PresentationFormat>
  <Paragraphs>167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Human</vt:lpstr>
      <vt:lpstr>Kouření</vt:lpstr>
      <vt:lpstr>Prezentace aplikace PowerPoint</vt:lpstr>
      <vt:lpstr>  Co kouříme? </vt:lpstr>
      <vt:lpstr>Tabák určený ke kouření</vt:lpstr>
      <vt:lpstr>Účinky nikotinu:</vt:lpstr>
      <vt:lpstr>Historie tabáku</vt:lpstr>
      <vt:lpstr>Formy konzumace tabáku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Vývoj pravidelného kuřáctví</vt:lpstr>
      <vt:lpstr>Pasivní kouření</vt:lpstr>
      <vt:lpstr>Zdravotní následky kouření</vt:lpstr>
      <vt:lpstr>Prezentace aplikace PowerPoint</vt:lpstr>
      <vt:lpstr>Fakta týkající se kouření</vt:lpstr>
      <vt:lpstr>Fagerströmův test nikotinové závislosti (Králíková, 2004)</vt:lpstr>
      <vt:lpstr>Hodnocení odpovědí: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</dc:creator>
  <cp:lastModifiedBy>Pavlína</cp:lastModifiedBy>
  <cp:revision>37</cp:revision>
  <dcterms:created xsi:type="dcterms:W3CDTF">2012-11-26T08:16:11Z</dcterms:created>
  <dcterms:modified xsi:type="dcterms:W3CDTF">2012-11-26T19:47:18Z</dcterms:modified>
</cp:coreProperties>
</file>