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76" r:id="rId14"/>
    <p:sldId id="283" r:id="rId15"/>
    <p:sldId id="277" r:id="rId16"/>
    <p:sldId id="278" r:id="rId17"/>
    <p:sldId id="279" r:id="rId18"/>
    <p:sldId id="284" r:id="rId19"/>
    <p:sldId id="268" r:id="rId20"/>
    <p:sldId id="269" r:id="rId21"/>
    <p:sldId id="270" r:id="rId22"/>
    <p:sldId id="271" r:id="rId23"/>
    <p:sldId id="272" r:id="rId24"/>
    <p:sldId id="273" r:id="rId25"/>
    <p:sldId id="285" r:id="rId26"/>
    <p:sldId id="281" r:id="rId27"/>
    <p:sldId id="280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399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93A99-C865-4E78-866D-F38980986AB0}" type="datetimeFigureOut">
              <a:rPr lang="cs-CZ" smtClean="0"/>
              <a:pPr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024D6-B09C-4272-A49A-B762CA73A14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pnasili.cz/verejnost/dn-pro-pedagogy-a-vychovne-poradce-z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pnasili.cz/verejnost/dn-pro-pedagogy-a-vychovne-poradce-z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206158" cy="6858000"/>
          </a:xfrm>
          <a:prstGeom prst="rect">
            <a:avLst/>
          </a:prstGeom>
          <a:noFill/>
        </p:spPr>
      </p:pic>
      <p:pic>
        <p:nvPicPr>
          <p:cNvPr id="28674" name="Picture 2" descr="http://eurabia.parlamentnilisty.cz/UserFiles/image/Humor/bik_pomo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645024"/>
            <a:ext cx="4824536" cy="3039459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3888432"/>
          </a:xfrm>
        </p:spPr>
        <p:txBody>
          <a:bodyPr>
            <a:normAutofit/>
          </a:bodyPr>
          <a:lstStyle/>
          <a:p>
            <a:pPr lvl="0" algn="l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Možnosti psychologické pomoci v zátěžových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event.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ohrožujících situacích, možnosti a meze laické krizové intervence.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013176"/>
            <a:ext cx="7304856" cy="1008112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/>
              <a:t>Vypracovaly: Floriánová Jana</a:t>
            </a:r>
          </a:p>
          <a:p>
            <a:pPr algn="l"/>
            <a:r>
              <a:rPr lang="cs-CZ" sz="2000" dirty="0"/>
              <a:t>	 </a:t>
            </a:r>
            <a:r>
              <a:rPr lang="cs-CZ" sz="2000" dirty="0" smtClean="0"/>
              <a:t>       Pařilová Marie</a:t>
            </a: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	Řešení krize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svépomoc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přeorientování se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vzájemná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pomoc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rodinné vztahy, přátelé – vytvoření akceptujícího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prostředí.</a:t>
            </a:r>
          </a:p>
          <a:p>
            <a:pPr lvl="1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psychické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obranné reakce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bagatelizace, racionalizace, popření, rezignace, regrese, agresivita,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pic>
        <p:nvPicPr>
          <p:cNvPr id="10242" name="Picture 2" descr="http://nd04.jxs.cz/395/627/e56e5f96e1_74736532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88640"/>
            <a:ext cx="2579778" cy="1934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 postupy krizové intervence I.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Zajištění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podmínek k nerušenému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rozhovoru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navodit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atmosféru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důvěry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rostorové podmínky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časové podmínky </a:t>
            </a:r>
          </a:p>
          <a:p>
            <a:pPr marL="0" lvl="0" indent="0"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 postupy krizové intervence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II.a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Umožnění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uvolnění a abreakce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odžití“,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znovuvybavení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včetně negativních prožitků, emocí, nejčastěji lítost, vztek, bezmoc…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Nejd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ůležitější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pocit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člověka, že si tyto emoce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může dovolit!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sdělení můžou být neuspořádaná,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nelogická“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snaha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pomáhajícího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„vyznat se v situaci“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doplňující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(orientační) otázky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klást velice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obezřetně a s 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citem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 postupy krizové intervence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II.b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evhodné zásahy: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bagatelizace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(„nic si z toho nedělej, to zas není tak hrozný…“)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generalizace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(„no tak to je jasný, není se čemu divit, všichni chlapi jsou takoví…“)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licitace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(„z toho si nic nedělej… to jedna moje známá… ta je na tom ještě hůř…“)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postupy krizové intervence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II.c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Nejčastější chybou při laické pomoci: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„strach z velkých emocí“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 brání pláči („prosím tě, hlavně nebreč, na to bych se nemohl dívat, to mě hrozně zneklidňuje…“)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plnému vyjadřování záporných emocí jako jsou zlost, smutek, lítost… („nech toho, vztekání ti nepomůže…“)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neuvědomované vyhýbání se bolestným a závažným tématům (takto těžko druhému člověku pomůžeme v krizové situaci…)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3918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 postupy krizové intervence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Poskytnutí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nekritizujícího, akceptujícího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prostředí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Vyhnout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direktivním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zásahům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(„rozhodně teď musíš…“, „za žádnou cenu nesmíš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…“)</a:t>
            </a:r>
          </a:p>
          <a:p>
            <a:pPr lvl="0">
              <a:buFontTx/>
              <a:buChar char="-"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hodnotícímu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event. kritizujícímu či moralizujícímu aspektu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(„no… tak to mě teda překvapuje… to bych neřekla, že si něco začneš s ženatým…“, „no ale co sis myslel, když celou dobu, co spolu chodíte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…“)</a:t>
            </a:r>
          </a:p>
          <a:p>
            <a:pPr lvl="0">
              <a:buFontTx/>
              <a:buChar char="-"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obviňování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(„to máš za to,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žes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tenkrát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…“)</a:t>
            </a:r>
          </a:p>
          <a:p>
            <a:pPr lvl="0">
              <a:buFontTx/>
              <a:buChar char="-"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 mentorování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(„vždycky jsem ti přece říkala, že… a teď se ukázalo…“)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 postupy krizové intervence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oncentrace </a:t>
            </a:r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na člověka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kterému pomáháme, </a:t>
            </a:r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na jeho problém a na jeho prožívání, situace spoluúčasti, </a:t>
            </a: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soucítění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Vyžaduje se:</a:t>
            </a:r>
          </a:p>
          <a:p>
            <a:pPr marL="914400" lvl="1" indent="-51435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míra empatie</a:t>
            </a:r>
          </a:p>
          <a:p>
            <a:pPr marL="914400" lvl="1" indent="-51435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odsunout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vlastní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problémy</a:t>
            </a:r>
          </a:p>
          <a:p>
            <a:pPr marL="914400" lvl="1" indent="-51435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být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plně s tím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druhým</a:t>
            </a:r>
          </a:p>
          <a:p>
            <a:pPr marL="914400" lvl="1" indent="-51435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 postupy krizové intervence 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Pomoc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při orientaci v situaci, při hledání ústředního problému a hledání parciálních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řešení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problém může být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zjevný,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skrytý,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první pohled „jasný“ problém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lze tzv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„přeznačkovat“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(= pojmenovat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jej novým způsobem, který zakládá větší naději na překonání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krize).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Neděláme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sdělit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„výsledek“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(= o jakou krizi jde, co přesně má dělat, co to vlastně prožívá atp.), často se dopouštějí „laičtí psychoterapeuti“ (=většinou lidé se zájmem o psychologii, kteří mají tzv. „načteno“ a někdy nevhodně „aplikují“ své psychologické znalosti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nabídku jednoduchých řešení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(„stačí, když budeš…, uvidíš, že se to samo spraví“),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schvalování „radikálních řezů“,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podporování závažných rozhodnutí („jasně! odstěhuj se a budeš od nich mít pokoj…“)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93498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Snažíme se: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37444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Vnést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 situace strukturu, oporu, bezpečí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zpřehlednit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Pomoc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by měla být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aktivní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pokud je nutno direktivní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konzultant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má rozhovor pevně v ruce, vede, řídí, pojmenovává a strukturuje,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dává zpětnou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vazbu ve formě reflektujících a rekapitulujících sdělení, doporučuje, odrazuje od kontraproduktivních řešení, někdy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klienta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konfrontuje s realitou = v takovém rámci se může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člověk cítit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bezpečně, a přitom i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aktivně).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Laická krizová intervence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„Vyslechnout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znamená poskytnout přístřeší 	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duši…“	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600" i="1" dirty="0" smtClean="0">
                <a:latin typeface="Times New Roman" pitchFamily="18" charset="0"/>
                <a:cs typeface="Times New Roman" pitchFamily="18" charset="0"/>
              </a:rPr>
              <a:t>(neznámý autor)</a:t>
            </a:r>
          </a:p>
          <a:p>
            <a:pPr>
              <a:buNone/>
            </a:pPr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Poslouchat x naslouchat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Techniky usnadňující komunikaci s možným užitím v KI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sz="4200" b="1" dirty="0" smtClean="0">
                <a:latin typeface="Times New Roman" pitchFamily="18" charset="0"/>
                <a:cs typeface="Times New Roman" pitchFamily="18" charset="0"/>
              </a:rPr>
              <a:t>provázení</a:t>
            </a:r>
            <a:r>
              <a:rPr lang="cs-CZ" sz="4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200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jít s </a:t>
            </a:r>
            <a:r>
              <a:rPr lang="cs-CZ" sz="4200" dirty="0" smtClean="0">
                <a:latin typeface="Times New Roman" pitchFamily="18" charset="0"/>
                <a:cs typeface="Times New Roman" pitchFamily="18" charset="0"/>
              </a:rPr>
              <a:t>klientem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jeho tempem, jeho rytmem, připojit se</a:t>
            </a:r>
            <a:endParaRPr lang="cs-CZ" sz="4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4200" b="1" dirty="0">
                <a:latin typeface="Times New Roman" pitchFamily="18" charset="0"/>
                <a:cs typeface="Times New Roman" pitchFamily="18" charset="0"/>
              </a:rPr>
              <a:t>zrcadlení (reflexe)</a:t>
            </a:r>
          </a:p>
          <a:p>
            <a:pPr lvl="0"/>
            <a:r>
              <a:rPr lang="cs-CZ" sz="4200" b="1" dirty="0">
                <a:latin typeface="Times New Roman" pitchFamily="18" charset="0"/>
                <a:cs typeface="Times New Roman" pitchFamily="18" charset="0"/>
              </a:rPr>
              <a:t>vedení</a:t>
            </a:r>
            <a:r>
              <a:rPr lang="cs-CZ" sz="42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zaměřuje i mění dosud probíhající chování žádoucím směrem, pracovník je o malý krůček před </a:t>
            </a:r>
            <a:r>
              <a:rPr lang="cs-CZ" sz="4200" dirty="0" smtClean="0">
                <a:latin typeface="Times New Roman" pitchFamily="18" charset="0"/>
                <a:cs typeface="Times New Roman" pitchFamily="18" charset="0"/>
              </a:rPr>
              <a:t>klientem</a:t>
            </a:r>
            <a:endParaRPr lang="cs-CZ" sz="4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4200" b="1" dirty="0">
                <a:latin typeface="Times New Roman" pitchFamily="18" charset="0"/>
                <a:cs typeface="Times New Roman" pitchFamily="18" charset="0"/>
              </a:rPr>
              <a:t>rekapitulace</a:t>
            </a:r>
            <a:r>
              <a:rPr lang="cs-CZ" sz="42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vlastními slovy vyjádříme </a:t>
            </a:r>
            <a:r>
              <a:rPr lang="cs-CZ" sz="4200" dirty="0" smtClean="0">
                <a:latin typeface="Times New Roman" pitchFamily="18" charset="0"/>
                <a:cs typeface="Times New Roman" pitchFamily="18" charset="0"/>
              </a:rPr>
              <a:t>klientovi základní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myšlenky a fakta</a:t>
            </a:r>
            <a:endParaRPr lang="cs-CZ" sz="4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4200" b="1" dirty="0">
                <a:latin typeface="Times New Roman" pitchFamily="18" charset="0"/>
                <a:cs typeface="Times New Roman" pitchFamily="18" charset="0"/>
              </a:rPr>
              <a:t>parafrázování</a:t>
            </a:r>
            <a:r>
              <a:rPr lang="cs-CZ" sz="4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– zapojujeme více vlastních myšlenek, abychom převyprávěli obsah a posunuli ho do jiného světla (nabízíme pohled z jiného úhlu) </a:t>
            </a:r>
            <a:endParaRPr lang="cs-CZ" sz="4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4200" b="1" dirty="0">
                <a:latin typeface="Times New Roman" pitchFamily="18" charset="0"/>
                <a:cs typeface="Times New Roman" pitchFamily="18" charset="0"/>
              </a:rPr>
              <a:t>mapování silných míst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– vnější (blízcí lidé, hmotné zázemí, zvíře) a vnitřní opěrné body </a:t>
            </a:r>
            <a:r>
              <a:rPr lang="cs-CZ" sz="4200" dirty="0" smtClean="0">
                <a:latin typeface="Times New Roman" pitchFamily="18" charset="0"/>
                <a:cs typeface="Times New Roman" pitchFamily="18" charset="0"/>
              </a:rPr>
              <a:t>(životní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hodnoty, moudrost, mateřství, citlivost,..)</a:t>
            </a:r>
            <a:endParaRPr lang="cs-CZ" sz="4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4200" b="1" dirty="0">
                <a:latin typeface="Times New Roman" pitchFamily="18" charset="0"/>
                <a:cs typeface="Times New Roman" pitchFamily="18" charset="0"/>
              </a:rPr>
              <a:t>kotvení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 – je zpevňující, stabilizující prostředek (zpevňování některých </a:t>
            </a:r>
            <a:r>
              <a:rPr lang="cs-CZ" sz="4200" dirty="0" smtClean="0">
                <a:latin typeface="Times New Roman" pitchFamily="18" charset="0"/>
                <a:cs typeface="Times New Roman" pitchFamily="18" charset="0"/>
              </a:rPr>
              <a:t>klientových odpovědí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), konstatujeme, stvrzujeme, poukazujeme</a:t>
            </a:r>
            <a:endParaRPr lang="cs-CZ" sz="4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4200" b="1" dirty="0">
                <a:latin typeface="Times New Roman" pitchFamily="18" charset="0"/>
                <a:cs typeface="Times New Roman" pitchFamily="18" charset="0"/>
              </a:rPr>
              <a:t>zhodnocující formulace </a:t>
            </a:r>
            <a:r>
              <a:rPr lang="cs-CZ" sz="4200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dávají najevo, že </a:t>
            </a:r>
            <a:r>
              <a:rPr lang="cs-CZ" sz="4200" dirty="0" smtClean="0">
                <a:latin typeface="Times New Roman" pitchFamily="18" charset="0"/>
                <a:cs typeface="Times New Roman" pitchFamily="18" charset="0"/>
              </a:rPr>
              <a:t>kl.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sdělení má váhu, je podstatné</a:t>
            </a:r>
            <a:endParaRPr lang="cs-CZ" sz="4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4200" b="1" dirty="0">
                <a:latin typeface="Times New Roman" pitchFamily="18" charset="0"/>
                <a:cs typeface="Times New Roman" pitchFamily="18" charset="0"/>
              </a:rPr>
              <a:t>otázky</a:t>
            </a:r>
          </a:p>
          <a:p>
            <a:pPr lvl="0"/>
            <a:r>
              <a:rPr lang="cs-CZ" sz="4200" b="1" dirty="0">
                <a:latin typeface="Times New Roman" pitchFamily="18" charset="0"/>
                <a:cs typeface="Times New Roman" pitchFamily="18" charset="0"/>
              </a:rPr>
              <a:t>pozitivní přeznačkování (konotace) </a:t>
            </a:r>
            <a:r>
              <a:rPr lang="cs-CZ" sz="4200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4200" dirty="0">
                <a:latin typeface="Times New Roman" pitchFamily="18" charset="0"/>
                <a:cs typeface="Times New Roman" pitchFamily="18" charset="0"/>
              </a:rPr>
              <a:t>posunutí zdánlivě negativního obsahu sdělení do pozitivnějšího světla</a:t>
            </a:r>
            <a:endParaRPr lang="cs-CZ" sz="42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Práce s emocemi v krizové intervenci I.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Krizové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situace jsou doprovázeny nejrůznějšími emocemi, často velmi silnými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dát prostor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jejich vyjádření.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Pláč</a:t>
            </a:r>
            <a:endParaRPr lang="cs-CZ" b="1" u="sng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pláč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slouží jako ventil napětí, vyjadřujeme jim např. hluboký zármutek, někdy je to výraz prožitku fyzické či psychické bolesti, a někdy i štěstí</a:t>
            </a:r>
          </a:p>
          <a:p>
            <a:r>
              <a:rPr lang="cs-CZ" i="1" u="sng" dirty="0" smtClean="0"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cs-CZ" i="1" u="sng" dirty="0">
                <a:latin typeface="Times New Roman" pitchFamily="18" charset="0"/>
                <a:cs typeface="Times New Roman" pitchFamily="18" charset="0"/>
              </a:rPr>
              <a:t>dělat v kontaktu: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nutné cokoliv dělat, ale čekat a dávat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klientovi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prostor, není třeba okamžitě nabízet kapesníky – to může pláč příliš brzy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zastavit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když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klient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omlouvá za pláč je vhodné říkat: „Tady se může plakat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.“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Práce s emocemi v krizové intervenci II.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544616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buNone/>
            </a:pPr>
            <a:r>
              <a:rPr lang="cs-CZ" sz="8000" b="1" u="sng" dirty="0" smtClean="0">
                <a:latin typeface="Times New Roman" pitchFamily="18" charset="0"/>
                <a:cs typeface="Times New Roman" pitchFamily="18" charset="0"/>
              </a:rPr>
              <a:t>Strach, úzkost</a:t>
            </a:r>
          </a:p>
          <a:p>
            <a:pPr lvl="0"/>
            <a:r>
              <a:rPr lang="cs-CZ" sz="7600" dirty="0" smtClean="0">
                <a:latin typeface="Times New Roman" pitchFamily="18" charset="0"/>
                <a:cs typeface="Times New Roman" pitchFamily="18" charset="0"/>
              </a:rPr>
              <a:t>Zaměřit se i na neverbální signál - situaci lépe porozumět </a:t>
            </a:r>
          </a:p>
          <a:p>
            <a:pPr>
              <a:buFont typeface="Wingdings" pitchFamily="2" charset="2"/>
              <a:buChar char="Ø"/>
            </a:pPr>
            <a:endParaRPr lang="cs-CZ" sz="7600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7600" i="1" u="sng" dirty="0" smtClean="0">
                <a:latin typeface="Times New Roman" pitchFamily="18" charset="0"/>
                <a:cs typeface="Times New Roman" pitchFamily="18" charset="0"/>
              </a:rPr>
              <a:t>Co dělat v kontaktu:</a:t>
            </a:r>
            <a:endParaRPr lang="cs-CZ" sz="76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sz="7600" dirty="0" smtClean="0">
                <a:latin typeface="Times New Roman" pitchFamily="18" charset="0"/>
                <a:cs typeface="Times New Roman" pitchFamily="18" charset="0"/>
              </a:rPr>
              <a:t>sedět vstřícně, stabilně a otevřeně, nabízet dostatek bezpečí člověku – měl by sedět blízko dveří, chráněné záda zdí, skříni, opěradlem křesla, posluchač by měl komentovat co udělá</a:t>
            </a:r>
          </a:p>
          <a:p>
            <a:pPr lvl="1"/>
            <a:r>
              <a:rPr lang="cs-CZ" sz="7600" dirty="0" smtClean="0">
                <a:latin typeface="Times New Roman" pitchFamily="18" charset="0"/>
                <a:cs typeface="Times New Roman" pitchFamily="18" charset="0"/>
              </a:rPr>
              <a:t>dávat malé, lehko splnitelné instrukce a dílčí úspěch použít jako kotvu</a:t>
            </a:r>
          </a:p>
          <a:p>
            <a:pPr lvl="1"/>
            <a:r>
              <a:rPr lang="cs-CZ" sz="7600" dirty="0" smtClean="0">
                <a:latin typeface="Times New Roman" pitchFamily="18" charset="0"/>
                <a:cs typeface="Times New Roman" pitchFamily="18" charset="0"/>
              </a:rPr>
              <a:t>pracovat s časovou reflexí (co bude za 5 minut, za hodinu, zítra), bojí se samoty, špatných snů, že svým rozhodnutím způsobí někomu něco špatného,…</a:t>
            </a:r>
          </a:p>
          <a:p>
            <a:pPr lvl="1"/>
            <a:r>
              <a:rPr lang="cs-CZ" sz="7600" dirty="0" smtClean="0">
                <a:latin typeface="Times New Roman" pitchFamily="18" charset="0"/>
                <a:cs typeface="Times New Roman" pitchFamily="18" charset="0"/>
              </a:rPr>
              <a:t>pracovat s katastrofickým scénářem (Co by se mohlo stát nejhoršího? Jak by to bylo potom, až by taková situace nastala?)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Práce s emocemi v krizové intervenci III.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Hněv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vztek</a:t>
            </a:r>
          </a:p>
          <a:p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Pomáhá </a:t>
            </a:r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mobilizovat proti nebezpečí, překonávat překážky, stanovit hranice, pocítit vlastní individualitu; může mít různé formy:</a:t>
            </a:r>
          </a:p>
          <a:p>
            <a:pPr lvl="2"/>
            <a:r>
              <a:rPr lang="cs-CZ" sz="27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2700" dirty="0">
                <a:latin typeface="Times New Roman" pitchFamily="18" charset="0"/>
                <a:cs typeface="Times New Roman" pitchFamily="18" charset="0"/>
              </a:rPr>
              <a:t>své zlosti mluví a pomocí rozhovoru ji vyjadřuje a zpracovává</a:t>
            </a:r>
          </a:p>
          <a:p>
            <a:pPr lvl="2"/>
            <a:r>
              <a:rPr lang="cs-CZ" sz="2700" dirty="0" smtClean="0">
                <a:latin typeface="Times New Roman" pitchFamily="18" charset="0"/>
                <a:cs typeface="Times New Roman" pitchFamily="18" charset="0"/>
              </a:rPr>
              <a:t>mluví </a:t>
            </a:r>
            <a:r>
              <a:rPr lang="cs-CZ" sz="2700" dirty="0">
                <a:latin typeface="Times New Roman" pitchFamily="18" charset="0"/>
                <a:cs typeface="Times New Roman" pitchFamily="18" charset="0"/>
              </a:rPr>
              <a:t>zvýšeným hlasem, stěžuje si na někoho, na něco a chce od pracovníka potvrzení </a:t>
            </a:r>
          </a:p>
          <a:p>
            <a:pPr lvl="2"/>
            <a:r>
              <a:rPr lang="cs-CZ" sz="2700" dirty="0" smtClean="0">
                <a:latin typeface="Times New Roman" pitchFamily="18" charset="0"/>
                <a:cs typeface="Times New Roman" pitchFamily="18" charset="0"/>
              </a:rPr>
              <a:t>někdy </a:t>
            </a:r>
            <a:r>
              <a:rPr lang="cs-CZ" sz="2700" dirty="0">
                <a:latin typeface="Times New Roman" pitchFamily="18" charset="0"/>
                <a:cs typeface="Times New Roman" pitchFamily="18" charset="0"/>
              </a:rPr>
              <a:t>může být zlost spojena s fyzickou bolestí</a:t>
            </a:r>
          </a:p>
          <a:p>
            <a:pPr lvl="2"/>
            <a:r>
              <a:rPr lang="cs-CZ" sz="2700" dirty="0" smtClean="0">
                <a:latin typeface="Times New Roman" pitchFamily="18" charset="0"/>
                <a:cs typeface="Times New Roman" pitchFamily="18" charset="0"/>
              </a:rPr>
              <a:t>emoce </a:t>
            </a:r>
            <a:r>
              <a:rPr lang="cs-CZ" sz="2700" dirty="0">
                <a:latin typeface="Times New Roman" pitchFamily="18" charset="0"/>
                <a:cs typeface="Times New Roman" pitchFamily="18" charset="0"/>
              </a:rPr>
              <a:t>se mohou vyvíjet stejně jako při pláči</a:t>
            </a:r>
          </a:p>
          <a:p>
            <a:pPr lvl="2"/>
            <a:r>
              <a:rPr lang="cs-CZ" sz="2700" dirty="0" smtClean="0">
                <a:latin typeface="Times New Roman" pitchFamily="18" charset="0"/>
                <a:cs typeface="Times New Roman" pitchFamily="18" charset="0"/>
              </a:rPr>
              <a:t>zlost </a:t>
            </a:r>
            <a:r>
              <a:rPr lang="cs-CZ" sz="2700" dirty="0">
                <a:latin typeface="Times New Roman" pitchFamily="18" charset="0"/>
                <a:cs typeface="Times New Roman" pitchFamily="18" charset="0"/>
              </a:rPr>
              <a:t>může být jednou z fází vyrovnávání se s těžkým onemocněním či se smrtí blízkého – může se velmi rychle střídat smutek, zlost, </a:t>
            </a:r>
            <a:r>
              <a:rPr lang="cs-CZ" sz="2700" dirty="0" smtClean="0">
                <a:latin typeface="Times New Roman" pitchFamily="18" charset="0"/>
                <a:cs typeface="Times New Roman" pitchFamily="18" charset="0"/>
              </a:rPr>
              <a:t>popření. </a:t>
            </a:r>
          </a:p>
          <a:p>
            <a:pPr lvl="2"/>
            <a:endParaRPr lang="cs-CZ" sz="2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u="sng" dirty="0">
                <a:latin typeface="Times New Roman" pitchFamily="18" charset="0"/>
                <a:cs typeface="Times New Roman" pitchFamily="18" charset="0"/>
              </a:rPr>
              <a:t>Co dělat v kontaktu: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pracovník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by měl při kontaktu s kl. sedět stabilně, s dobrou rovnováhou v těle – umožní mu tuto situaci lépe ustát a nenechat se vyvést z rovnováhy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pracovník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by neměl kl. fixovat pohledem – mohlo by to vyznít konfrontačně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Principy krizové pomoci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sz="3500" u="sng" dirty="0" smtClean="0">
                <a:latin typeface="Times New Roman" pitchFamily="18" charset="0"/>
                <a:cs typeface="Times New Roman" pitchFamily="18" charset="0"/>
              </a:rPr>
              <a:t>Princip </a:t>
            </a:r>
            <a:r>
              <a:rPr lang="cs-CZ" sz="3500" u="sng" dirty="0">
                <a:latin typeface="Times New Roman" pitchFamily="18" charset="0"/>
                <a:cs typeface="Times New Roman" pitchFamily="18" charset="0"/>
              </a:rPr>
              <a:t>dostupnosti:</a:t>
            </a:r>
            <a:r>
              <a:rPr lang="cs-CZ" sz="3500" dirty="0">
                <a:latin typeface="Times New Roman" pitchFamily="18" charset="0"/>
                <a:cs typeface="Times New Roman" pitchFamily="18" charset="0"/>
              </a:rPr>
              <a:t> dostupnost informací o krizové pomoci (telefonní seznam); bezodkladnost a nepřetržitý provoz; vnější bezbariérovost – dostupné MHD, přehledně značené; krizová pomoc je poskytována v zařízení i v terénu; citlivost s ohledem na rozdíly věku, pohlaví, původu, náboženské a sexuální orientace</a:t>
            </a:r>
            <a:endParaRPr lang="cs-CZ" sz="35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500" u="sng" dirty="0">
                <a:latin typeface="Times New Roman" pitchFamily="18" charset="0"/>
                <a:cs typeface="Times New Roman" pitchFamily="18" charset="0"/>
              </a:rPr>
              <a:t>Princip individuality krize</a:t>
            </a:r>
            <a:r>
              <a:rPr lang="cs-CZ" sz="3500" dirty="0">
                <a:latin typeface="Times New Roman" pitchFamily="18" charset="0"/>
                <a:cs typeface="Times New Roman" pitchFamily="18" charset="0"/>
              </a:rPr>
              <a:t>: pracovník by měl postupovat citlivě podle kl. potřeb</a:t>
            </a:r>
            <a:endParaRPr lang="cs-CZ" sz="35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500" u="sng" dirty="0">
                <a:latin typeface="Times New Roman" pitchFamily="18" charset="0"/>
                <a:cs typeface="Times New Roman" pitchFamily="18" charset="0"/>
              </a:rPr>
              <a:t>Princip komplexnosti péče</a:t>
            </a:r>
            <a:r>
              <a:rPr lang="cs-CZ" sz="3500" dirty="0">
                <a:latin typeface="Times New Roman" pitchFamily="18" charset="0"/>
                <a:cs typeface="Times New Roman" pitchFamily="18" charset="0"/>
              </a:rPr>
              <a:t> – krizová pomoc by se měla podle potřeb jedince dotýkat jeho bio-psycho-sociálních i duchovních potřeb</a:t>
            </a:r>
            <a:endParaRPr lang="cs-CZ" sz="35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500" u="sng" dirty="0">
                <a:latin typeface="Times New Roman" pitchFamily="18" charset="0"/>
                <a:cs typeface="Times New Roman" pitchFamily="18" charset="0"/>
              </a:rPr>
              <a:t>Princip vnitřní bezbariérovosti</a:t>
            </a:r>
            <a:endParaRPr lang="cs-CZ" sz="35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sz="3100" dirty="0" smtClean="0">
                <a:latin typeface="Times New Roman" pitchFamily="18" charset="0"/>
                <a:cs typeface="Times New Roman" pitchFamily="18" charset="0"/>
              </a:rPr>
              <a:t>vhodné </a:t>
            </a:r>
            <a:r>
              <a:rPr lang="cs-CZ" sz="3100" dirty="0">
                <a:latin typeface="Times New Roman" pitchFamily="18" charset="0"/>
                <a:cs typeface="Times New Roman" pitchFamily="18" charset="0"/>
              </a:rPr>
              <a:t>vnitřní vybavení – letáčky s informacemi, vlídný osobní přístup, zajímavé obrázky, hračky v čekárně, dobře přístupná toaleta, dostatek tekutin, bezbariérovost</a:t>
            </a:r>
            <a:endParaRPr lang="cs-CZ" sz="31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500" u="sng" dirty="0">
                <a:latin typeface="Times New Roman" pitchFamily="18" charset="0"/>
                <a:cs typeface="Times New Roman" pitchFamily="18" charset="0"/>
              </a:rPr>
              <a:t>Princip návaznosti další péče (kontinuity</a:t>
            </a:r>
            <a:r>
              <a:rPr lang="cs-CZ" sz="3500" dirty="0">
                <a:latin typeface="Times New Roman" pitchFamily="18" charset="0"/>
                <a:cs typeface="Times New Roman" pitchFamily="18" charset="0"/>
              </a:rPr>
              <a:t>), vyhledání adekvátní péče následných služeb, pomoc při navázání kontaktu s nimi, kvalitní předání informací mezi kolegy </a:t>
            </a:r>
            <a:endParaRPr lang="cs-CZ" sz="35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500" u="sng" dirty="0">
                <a:latin typeface="Times New Roman" pitchFamily="18" charset="0"/>
                <a:cs typeface="Times New Roman" pitchFamily="18" charset="0"/>
              </a:rPr>
              <a:t>Práce s kl. je eklektická</a:t>
            </a:r>
            <a:r>
              <a:rPr lang="cs-CZ" sz="3500" dirty="0">
                <a:latin typeface="Times New Roman" pitchFamily="18" charset="0"/>
                <a:cs typeface="Times New Roman" pitchFamily="18" charset="0"/>
              </a:rPr>
              <a:t> – je šitá na míru člověka a na jeho situaci</a:t>
            </a:r>
            <a:endParaRPr lang="cs-CZ" sz="35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500" u="sng" dirty="0">
                <a:latin typeface="Times New Roman" pitchFamily="18" charset="0"/>
                <a:cs typeface="Times New Roman" pitchFamily="18" charset="0"/>
              </a:rPr>
              <a:t>Práce s kl. je zaměřena na řešení problému</a:t>
            </a:r>
            <a:r>
              <a:rPr lang="cs-CZ" sz="3500" dirty="0">
                <a:latin typeface="Times New Roman" pitchFamily="18" charset="0"/>
                <a:cs typeface="Times New Roman" pitchFamily="18" charset="0"/>
              </a:rPr>
              <a:t>, na posílení kl. kompetence řešit krizovou situaci co možná nejvíce vlastním přičiněním, </a:t>
            </a:r>
            <a:endParaRPr lang="cs-CZ" sz="35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500" u="sng" dirty="0">
                <a:latin typeface="Times New Roman" pitchFamily="18" charset="0"/>
                <a:cs typeface="Times New Roman" pitchFamily="18" charset="0"/>
              </a:rPr>
              <a:t>Počítat s kontextem kl. vztahů</a:t>
            </a:r>
            <a:r>
              <a:rPr lang="cs-CZ" sz="3500" dirty="0">
                <a:latin typeface="Times New Roman" pitchFamily="18" charset="0"/>
                <a:cs typeface="Times New Roman" pitchFamily="18" charset="0"/>
              </a:rPr>
              <a:t> – kl. je součástí rodiny, vztahů, pracovního či přátelského společenství </a:t>
            </a:r>
            <a:endParaRPr lang="cs-CZ" sz="35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Další důležité informace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3"/>
              </a:rPr>
              <a:t>www.stopnasili.cz/verejnost/dn-pro-pedagogy-a-vychovne-poradce-zs.html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Metodický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pokyn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 primární prevenci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sociálně patologických jevů u dětí, žáků a studentů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školách a školských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zařízeních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Metodický pokyn ministra školství, mládeže a tělovýchovy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k prevenci a řešení šikanování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mezi žáky škol a školských zařízení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98223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Pedagogická fakulta MU – Zátěžové, ohrožující a krizové situace - studijní materiály od RNDr. Mgr. Alice Prokopové,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Teologická fakulta Jihočeské univerzity – Etika v sociální práci – studijní materiály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KŘIVOHLAVÝ, Jaro: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Psychologie nemoci.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Praha: GRADA, 2002, 198 s. ISBN 80-2470-179-0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3"/>
              </a:rPr>
              <a:t>http://www.stopnasili.cz/verejnost/dn-pro-pedagogy-a-vychovne-poradce-zs.html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r>
              <a:rPr lang="cs-CZ" dirty="0" smtClean="0"/>
              <a:t>Děkujeme za pozornost…</a:t>
            </a:r>
            <a:endParaRPr lang="cs-CZ" dirty="0"/>
          </a:p>
        </p:txBody>
      </p:sp>
      <p:pic>
        <p:nvPicPr>
          <p:cNvPr id="33798" name="Picture 6" descr="https://encrypted-tbn0.gstatic.com/images?q=tbn:ANd9GcQRTPmWEu-BFvapbCsGZRb5ar7k7rEwOt-cIt-DXVkM0psY73Yg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933056"/>
            <a:ext cx="4176464" cy="2338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Zástupný symbol pro obsah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11" name="Obdélník 10"/>
          <p:cNvSpPr/>
          <p:nvPr/>
        </p:nvSpPr>
        <p:spPr>
          <a:xfrm>
            <a:off x="683568" y="1556792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Krizová intervence 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= pomoc při prožívané krizi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000" dirty="0" err="1">
                <a:latin typeface="Times New Roman" pitchFamily="18" charset="0"/>
                <a:cs typeface="Times New Roman" pitchFamily="18" charset="0"/>
              </a:rPr>
              <a:t>Prosociálnost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= tendence k pomáhajícímu jednání, tendence k jednání ve prospěch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druhého.</a:t>
            </a:r>
          </a:p>
          <a:p>
            <a:endParaRPr lang="cs-CZ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Neformální (laická) pomoc 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- má obrovský význam v krizi; vychází z </a:t>
            </a:r>
            <a:r>
              <a:rPr lang="cs-CZ" sz="3000" dirty="0" err="1">
                <a:latin typeface="Times New Roman" pitchFamily="18" charset="0"/>
                <a:cs typeface="Times New Roman" pitchFamily="18" charset="0"/>
              </a:rPr>
              <a:t>prosociálnosti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, která je přirozenou součástí lidské psychosociální výbavy</a:t>
            </a:r>
          </a:p>
        </p:txBody>
      </p:sp>
    </p:spTree>
    <p:extLst>
      <p:ext uri="{BB962C8B-B14F-4D97-AF65-F5344CB8AC3E}">
        <p14:creationId xmlns:p14="http://schemas.microsoft.com/office/powerpoint/2010/main" xmlns="" val="2433287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Druhy pomoci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Neformální pomoc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sociální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okolí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Formální pomoc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institucionalizovaná odborná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pomoc (krizová centra, linky důvěry apod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Obrázek: Logo linka důvě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581128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	Příčiny krize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s://encrypted-tbn2.gstatic.com/images?q=tbn:ANd9GcSzfQR2ufq8hCG_G4rM8Sy0XmQm6dmmcUygQLQwT1FmptKTEplVM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76672"/>
            <a:ext cx="3562350" cy="1285876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Vnější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spouštěče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krize: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ztráta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objektu – partnera, zaměstnání, zdraví, víry…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volba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mezi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dvěma stejnými kvalitami, případně dvěma negativními možnostmi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změna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kvalitativní či kvantitativní skoky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výhra velké sumy peněz, těhotenství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,..</a:t>
            </a:r>
          </a:p>
          <a:p>
            <a:pPr lvl="1"/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Vnitřní spouštěče krize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neschopnost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vyhovět požadavkům vývoje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změnám z toho pramenících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kroky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strategie, které problém neřeší, ale v nejtěžších chvílích umožňují překlenout situaci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jsou zdrojem potenciálních krizí v budoucnosti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Typy krizí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– dle průběhu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kutní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bouřlivé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jasně vymezený začátek a bývají reakcí na traumatickou životní událost (znásilnění, napadení, nevěra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,..)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Chronická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nenápadné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dlouhotrvající, vznikají nedostatečným či povrchním řešením akutních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krizí (nedořešený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konflikt v manželství či vztahu, dlouhodobě neuspokojivé sociální okolnosti (chudoba,DN), mají tendenci přerůstat do akutních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krizí</a:t>
            </a:r>
            <a:r>
              <a:rPr lang="cs-CZ" dirty="0" smtClean="0"/>
              <a:t>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Typy krizí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– dle manifestace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686800" cy="4281339"/>
          </a:xfrm>
        </p:spPr>
        <p:txBody>
          <a:bodyPr/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jevné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člověk si je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uvědomuje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připouští a nutí ho hledat řešení nebo pomoc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(rozvod)</a:t>
            </a:r>
          </a:p>
          <a:p>
            <a:pPr lvl="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atentní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člověk si je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neuvědomuje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nechce/nemůže si je připouštět, vedou k nevhodným způsobům adaptace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workoholismus, návykové látky, únik do nemocí)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s://encrypted-tbn0.gstatic.com/images?q=tbn:ANd9GcSQS9UP9xt2JtXtMDOopJrkPJa8Q4e0c_C5vKni3fJ3PwhNIbP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502718"/>
            <a:ext cx="1368152" cy="1231337"/>
          </a:xfrm>
          <a:prstGeom prst="rect">
            <a:avLst/>
          </a:prstGeom>
          <a:noFill/>
        </p:spPr>
      </p:pic>
      <p:pic>
        <p:nvPicPr>
          <p:cNvPr id="13316" name="Picture 4" descr="https://encrypted-tbn2.gstatic.com/images?q=tbn:ANd9GcRtjoDkYFIFYNMftYW_RKOYNZxws9U6z-9fc9HGF3vnsMpGoLikg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091" y="5448925"/>
            <a:ext cx="1440160" cy="1265413"/>
          </a:xfrm>
          <a:prstGeom prst="rect">
            <a:avLst/>
          </a:prstGeom>
          <a:noFill/>
        </p:spPr>
      </p:pic>
      <p:pic>
        <p:nvPicPr>
          <p:cNvPr id="13318" name="Picture 6" descr="https://encrypted-tbn3.gstatic.com/images?q=tbn:ANd9GcR9Nkec5nud93yyRRaaokgpPG4lJ33K7lhnndqniqTQ4Mz5EX5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945619"/>
            <a:ext cx="1728192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Průběh krize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lze rozfázovat do krátkých stádií, jež mohou trvat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několik hodin/dnů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Caplana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jedinec vnímá ohrožení =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zvýšení úzkosti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= aktivace vyrovnávacích strategií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neúčinnost vyrovnávacích strategií vedou k 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dalšímu zmatku, pocitu zranitelnosti a nedostatku kontroly nad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situací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jedinec se pokouší o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předefinování krize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– nové způsoby řešení mohou být úspěšné, jedinec je schopen si připustit pocity a dělat rozhodnutí, jež ho mohou vrátit na předkrizovou úroveň fungování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vyznačuje se závažnou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psychickou dezorganizací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úzkost a reakce na ni se podobají stavům paniky – objevují se hlubší kognitivní, emocionální a psychologické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změny</a:t>
            </a:r>
          </a:p>
          <a:p>
            <a:pPr lvl="1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Nezvládnutí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fáze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může dojít k 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sy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psychického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ohrožení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0.gstatic.com/images?q=tbn:ANd9GcRDrV7l2l6EgwAwg4qnZuF44HdJIo66uwzSjhoXoJU1wkeKPE1F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6158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Reakce na krizovou situaci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kutní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reakce na stres: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(první 2 – 3 dny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aktivní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reakce </a:t>
            </a:r>
          </a:p>
          <a:p>
            <a:pPr lvl="1"/>
            <a:r>
              <a:rPr lang="cs-CZ" i="1" dirty="0">
                <a:latin typeface="Times New Roman" pitchFamily="18" charset="0"/>
                <a:cs typeface="Times New Roman" pitchFamily="18" charset="0"/>
              </a:rPr>
              <a:t>pasivní reakce </a:t>
            </a:r>
          </a:p>
          <a:p>
            <a:pPr marL="0" lvl="0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Posttraumatická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reakce na stres: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(se zpožděním několika týdnů či měsíců)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lidí s dobrými obrannými mechanismy či sebekontrolou – psychosomatické obtíže, které člověk nespojuje s traumatickou událostí (poruchy spánku, nevysvětlitelné bolesti)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C7C7C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847</Words>
  <Application>Microsoft Office PowerPoint</Application>
  <PresentationFormat>Předvádění na obrazovce (4:3)</PresentationFormat>
  <Paragraphs>170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Možnosti psychologické pomoci v zátěžových event. ohrožujících situacích, možnosti a meze laické krizové intervence.  </vt:lpstr>
      <vt:lpstr>Laická krizová intervence</vt:lpstr>
      <vt:lpstr>Snímek 3</vt:lpstr>
      <vt:lpstr>Druhy pomoci</vt:lpstr>
      <vt:lpstr> Příčiny krize</vt:lpstr>
      <vt:lpstr>Typy krizí – dle průběhu</vt:lpstr>
      <vt:lpstr>Typy krizí – dle manifestace</vt:lpstr>
      <vt:lpstr>Průběh krize</vt:lpstr>
      <vt:lpstr>Reakce na krizovou situaci</vt:lpstr>
      <vt:lpstr> Řešení krize</vt:lpstr>
      <vt:lpstr>Základní postupy krizové intervence I.</vt:lpstr>
      <vt:lpstr>Základní postupy krizové intervence II.a</vt:lpstr>
      <vt:lpstr>Základní postupy krizové intervence II.b</vt:lpstr>
      <vt:lpstr>Základní postupy krizové intervence II.c</vt:lpstr>
      <vt:lpstr>Základní postupy krizové intervence III.</vt:lpstr>
      <vt:lpstr>Základní postupy krizové intervence IV.</vt:lpstr>
      <vt:lpstr>Základní postupy krizové intervence V.</vt:lpstr>
      <vt:lpstr>Neděláme !</vt:lpstr>
      <vt:lpstr>Snažíme se:</vt:lpstr>
      <vt:lpstr>Techniky usnadňující komunikaci s možným užitím v KI</vt:lpstr>
      <vt:lpstr>Práce s emocemi v krizové intervenci I.</vt:lpstr>
      <vt:lpstr>Práce s emocemi v krizové intervenci II.</vt:lpstr>
      <vt:lpstr>Práce s emocemi v krizové intervenci III.</vt:lpstr>
      <vt:lpstr>Principy krizové pomoci</vt:lpstr>
      <vt:lpstr>Další důležité informace</vt:lpstr>
      <vt:lpstr>Použité zdroje</vt:lpstr>
      <vt:lpstr>Děkujeme za pozornost…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psychologické pomoci v zátěžových event. ohrožujících situacích, možnosti a meze laické krizové intervence.</dc:title>
  <dc:creator>Janča</dc:creator>
  <cp:lastModifiedBy>AlicePro</cp:lastModifiedBy>
  <cp:revision>65</cp:revision>
  <dcterms:created xsi:type="dcterms:W3CDTF">2012-10-29T17:47:19Z</dcterms:created>
  <dcterms:modified xsi:type="dcterms:W3CDTF">2012-11-18T11:35:16Z</dcterms:modified>
</cp:coreProperties>
</file>