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sldIdLst>
    <p:sldId id="256" r:id="rId2"/>
    <p:sldId id="257" r:id="rId3"/>
    <p:sldId id="264" r:id="rId4"/>
    <p:sldId id="276" r:id="rId5"/>
    <p:sldId id="265" r:id="rId6"/>
    <p:sldId id="260" r:id="rId7"/>
    <p:sldId id="273" r:id="rId8"/>
    <p:sldId id="261" r:id="rId9"/>
    <p:sldId id="278" r:id="rId10"/>
    <p:sldId id="279" r:id="rId11"/>
    <p:sldId id="281" r:id="rId12"/>
    <p:sldId id="275" r:id="rId13"/>
    <p:sldId id="282" r:id="rId14"/>
    <p:sldId id="283" r:id="rId15"/>
  </p:sldIdLst>
  <p:sldSz cx="9144000" cy="6858000" type="screen4x3"/>
  <p:notesSz cx="6873875" cy="10063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9923"/>
    <a:srgbClr val="CC3300"/>
    <a:srgbClr val="EBEEB4"/>
    <a:srgbClr val="996633"/>
    <a:srgbClr val="800000"/>
    <a:srgbClr val="993300"/>
    <a:srgbClr val="CCFF99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2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3170"/>
        <p:guide pos="216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7283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7284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7285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86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87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88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89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0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1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2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3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4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5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7296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7297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8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299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0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1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2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3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4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5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6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7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8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09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0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1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2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3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4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7315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7316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7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8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19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0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1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2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3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4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5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6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7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8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29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0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1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2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7333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7334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5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6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7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8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39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7340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7341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7342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34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34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734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734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9734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97348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7349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7350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EBD155E-3A0C-4DEA-8FDD-7A86200A43C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5B7F8-8163-4009-AE69-FAC9EC6C06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99E33-94F2-47D9-AE37-4AB9D34B32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4C62A-2A0E-4D02-913A-4BE9B49B37F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0C3E0-1F8D-4387-972C-62A0514B5B9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BEA4-D482-45FE-A8DE-79BB866A4BC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50B75-3602-4424-BB99-76B90057C0E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78DC-5E5A-4AC1-AD27-9128E5FCBE1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67D17-2224-4938-9FF5-F1995DF629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85DCD-6A47-4410-9401-43F44D7E709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3C475D-6559-4D5C-B110-0143A1BCDD4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grpSp>
        <p:nvGrpSpPr>
          <p:cNvPr id="96259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9626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96261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9626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6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627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9627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7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8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6292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9629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29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0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96310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9631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9631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96318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963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63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63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9632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cs-CZ"/>
                </a:p>
              </p:txBody>
            </p:sp>
          </p:grpSp>
        </p:grpSp>
      </p:grpSp>
      <p:sp>
        <p:nvSpPr>
          <p:cNvPr id="9632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9632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9632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9632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/>
          </a:p>
        </p:txBody>
      </p:sp>
      <p:sp>
        <p:nvSpPr>
          <p:cNvPr id="9632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23268E54-FF8C-4440-A204-EF031B9F9E30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916832"/>
            <a:ext cx="8229600" cy="1139825"/>
          </a:xfrm>
        </p:spPr>
        <p:txBody>
          <a:bodyPr/>
          <a:lstStyle/>
          <a:p>
            <a:r>
              <a:rPr lang="cs-CZ" b="1" dirty="0"/>
              <a:t>SC2MP_DPV </a:t>
            </a:r>
            <a:br>
              <a:rPr lang="cs-CZ" b="1" dirty="0"/>
            </a:br>
            <a:r>
              <a:rPr lang="cs-CZ" b="1" dirty="0"/>
              <a:t>Didaktika přírodních věd</a:t>
            </a:r>
            <a:r>
              <a:rPr lang="cs-CZ" dirty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2468" name="Rectangle 4"/>
          <p:cNvSpPr>
            <a:spLocks noChangeArrowheads="1"/>
          </p:cNvSpPr>
          <p:nvPr/>
        </p:nvSpPr>
        <p:spPr bwMode="auto">
          <a:xfrm>
            <a:off x="395288" y="1686670"/>
            <a:ext cx="828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INTEGROVANÁ VÝUKA</a:t>
            </a:r>
            <a:r>
              <a:rPr lang="en-US" sz="2400" b="1" dirty="0">
                <a:solidFill>
                  <a:srgbClr val="CC3300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je </a:t>
            </a:r>
            <a:r>
              <a:rPr lang="en-US" sz="2400" dirty="0" err="1">
                <a:solidFill>
                  <a:schemeClr val="tx2"/>
                </a:solidFill>
              </a:rPr>
              <a:t>často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pedagogickou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veřejností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zaměňována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za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b="1" dirty="0">
                <a:solidFill>
                  <a:schemeClr val="tx2"/>
                </a:solidFill>
              </a:rPr>
              <a:t>PROJEKTOVOU VÝUKU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naopak</a:t>
            </a:r>
            <a:r>
              <a:rPr lang="en-US" sz="2400" dirty="0">
                <a:solidFill>
                  <a:schemeClr val="tx2"/>
                </a:solidFill>
              </a:rPr>
              <a:t>. </a:t>
            </a:r>
            <a:endParaRPr lang="cs-CZ" sz="2400" dirty="0">
              <a:solidFill>
                <a:schemeClr val="tx2"/>
              </a:solidFill>
            </a:endParaRPr>
          </a:p>
          <a:p>
            <a:r>
              <a:rPr lang="en-US" sz="2400" dirty="0" err="1">
                <a:solidFill>
                  <a:schemeClr val="tx2"/>
                </a:solidFill>
              </a:rPr>
              <a:t>Liší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však</a:t>
            </a:r>
            <a:r>
              <a:rPr lang="en-US" sz="2400" dirty="0">
                <a:solidFill>
                  <a:schemeClr val="tx2"/>
                </a:solidFill>
              </a:rPr>
              <a:t> v </a:t>
            </a:r>
            <a:r>
              <a:rPr lang="en-US" sz="2400" dirty="0" err="1">
                <a:solidFill>
                  <a:schemeClr val="tx2"/>
                </a:solidFill>
              </a:rPr>
              <a:t>některých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podstatných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</a:rPr>
              <a:t>bodech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– </a:t>
            </a:r>
            <a:r>
              <a:rPr lang="cs-CZ" sz="2400" dirty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u </a:t>
            </a:r>
            <a:r>
              <a:rPr lang="en-US" sz="2400" dirty="0" err="1">
                <a:solidFill>
                  <a:schemeClr val="tx2"/>
                </a:solidFill>
              </a:rPr>
              <a:t>projektové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výuky</a:t>
            </a:r>
            <a:r>
              <a:rPr lang="en-US" sz="2400" dirty="0">
                <a:solidFill>
                  <a:schemeClr val="tx2"/>
                </a:solidFill>
              </a:rPr>
              <a:t> by </a:t>
            </a:r>
            <a:r>
              <a:rPr lang="en-US" sz="2400" dirty="0" err="1">
                <a:solidFill>
                  <a:schemeClr val="tx2"/>
                </a:solidFill>
              </a:rPr>
              <a:t>měla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být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motivace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vnitřní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téma</a:t>
            </a:r>
            <a:r>
              <a:rPr lang="en-US" sz="2400" dirty="0">
                <a:solidFill>
                  <a:schemeClr val="tx2"/>
                </a:solidFill>
              </a:rPr>
              <a:t> by </a:t>
            </a:r>
            <a:r>
              <a:rPr lang="en-US" sz="2400" dirty="0" err="1">
                <a:solidFill>
                  <a:schemeClr val="tx2"/>
                </a:solidFill>
              </a:rPr>
              <a:t>mělo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vycházet</a:t>
            </a:r>
            <a:r>
              <a:rPr lang="en-US" sz="2400" dirty="0">
                <a:solidFill>
                  <a:schemeClr val="tx2"/>
                </a:solidFill>
              </a:rPr>
              <a:t> z </a:t>
            </a:r>
            <a:r>
              <a:rPr lang="en-US" sz="2400" dirty="0" err="1">
                <a:solidFill>
                  <a:schemeClr val="tx2"/>
                </a:solidFill>
              </a:rPr>
              <a:t>potřeb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žáků</a:t>
            </a:r>
            <a:r>
              <a:rPr lang="en-US" sz="2400" dirty="0">
                <a:solidFill>
                  <a:schemeClr val="tx2"/>
                </a:solidFill>
              </a:rPr>
              <a:t>, </a:t>
            </a:r>
            <a:r>
              <a:rPr lang="en-US" sz="2400" dirty="0" err="1">
                <a:solidFill>
                  <a:schemeClr val="tx2"/>
                </a:solidFill>
              </a:rPr>
              <a:t>zvolené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metody</a:t>
            </a:r>
            <a:r>
              <a:rPr lang="en-US" sz="2400" dirty="0">
                <a:solidFill>
                  <a:schemeClr val="tx2"/>
                </a:solidFill>
              </a:rPr>
              <a:t> a </a:t>
            </a:r>
            <a:r>
              <a:rPr lang="en-US" sz="2400" dirty="0" err="1">
                <a:solidFill>
                  <a:schemeClr val="tx2"/>
                </a:solidFill>
              </a:rPr>
              <a:t>formy</a:t>
            </a:r>
            <a:r>
              <a:rPr lang="en-US" sz="2400" dirty="0">
                <a:solidFill>
                  <a:schemeClr val="tx2"/>
                </a:solidFill>
              </a:rPr>
              <a:t> se </a:t>
            </a:r>
            <a:r>
              <a:rPr lang="en-US" sz="2400" dirty="0" err="1">
                <a:solidFill>
                  <a:schemeClr val="tx2"/>
                </a:solidFill>
              </a:rPr>
              <a:t>mohou</a:t>
            </a:r>
            <a:r>
              <a:rPr lang="en-US" sz="2400" dirty="0">
                <a:solidFill>
                  <a:schemeClr val="tx2"/>
                </a:solidFill>
              </a:rPr>
              <a:t> v </a:t>
            </a:r>
            <a:r>
              <a:rPr lang="en-US" sz="2400" dirty="0" err="1">
                <a:solidFill>
                  <a:schemeClr val="tx2"/>
                </a:solidFill>
              </a:rPr>
              <a:t>průběhu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práce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na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projektu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err="1">
                <a:solidFill>
                  <a:schemeClr val="tx2"/>
                </a:solidFill>
              </a:rPr>
              <a:t>měnit</a:t>
            </a:r>
            <a:r>
              <a:rPr lang="en-US" sz="24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cs-CZ" sz="3600" b="1"/>
              <a:t>Rozdělení rolí studentů ve skupině: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761038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b="1">
                <a:solidFill>
                  <a:schemeClr val="tx2"/>
                </a:solidFill>
              </a:rPr>
              <a:t>Pedagogové – organizátoři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2"/>
                </a:solidFill>
              </a:rPr>
              <a:t>- zajišťují fungování týmu jako celku, zprostředkovávají kontakt mezi garantem a skupinou, školou a skupinou (učebny, materiální prostředky…)</a:t>
            </a:r>
          </a:p>
          <a:p>
            <a:pPr>
              <a:lnSpc>
                <a:spcPct val="90000"/>
              </a:lnSpc>
            </a:pPr>
            <a:r>
              <a:rPr lang="cs-CZ" sz="2200" b="1">
                <a:solidFill>
                  <a:schemeClr val="tx2"/>
                </a:solidFill>
              </a:rPr>
              <a:t>Pedagogové - metodici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2"/>
                </a:solidFill>
              </a:rPr>
              <a:t>- připravují a realizují úvodní (motivační) a závěrečnou část výuky.</a:t>
            </a:r>
          </a:p>
          <a:p>
            <a:pPr>
              <a:lnSpc>
                <a:spcPct val="90000"/>
              </a:lnSpc>
            </a:pPr>
            <a:r>
              <a:rPr lang="cs-CZ" sz="2200" b="1">
                <a:solidFill>
                  <a:schemeClr val="tx2"/>
                </a:solidFill>
              </a:rPr>
              <a:t>Pedagogové - specialisté v oboru</a:t>
            </a:r>
            <a:r>
              <a:rPr lang="cs-CZ" sz="220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>
                <a:solidFill>
                  <a:schemeClr val="tx2"/>
                </a:solidFill>
              </a:rPr>
              <a:t>- připravují a realizují konkrétní aktivity pro jednotlivá stanoviště (podle oborů, ale i jinak).</a:t>
            </a:r>
          </a:p>
          <a:p>
            <a:pPr>
              <a:lnSpc>
                <a:spcPct val="90000"/>
              </a:lnSpc>
            </a:pPr>
            <a:r>
              <a:rPr lang="cs-CZ" sz="2200" b="1">
                <a:solidFill>
                  <a:schemeClr val="tx2"/>
                </a:solidFill>
              </a:rPr>
              <a:t>Pedagogové – inspektoři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200">
                <a:solidFill>
                  <a:schemeClr val="tx2"/>
                </a:solidFill>
              </a:rPr>
              <a:t>- sledují práci metodiků a specialistů, zaznamenávají své postřehy z výuky, analyzují a hodnotí jejich práci.</a:t>
            </a:r>
          </a:p>
          <a:p>
            <a:pPr>
              <a:lnSpc>
                <a:spcPct val="90000"/>
              </a:lnSpc>
            </a:pPr>
            <a:r>
              <a:rPr lang="cs-CZ" sz="2200" b="1">
                <a:solidFill>
                  <a:schemeClr val="tx2"/>
                </a:solidFill>
              </a:rPr>
              <a:t>Pedagogové - dokumentaristé </a:t>
            </a:r>
            <a:r>
              <a:rPr lang="cs-CZ" sz="220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>
                <a:solidFill>
                  <a:schemeClr val="tx2"/>
                </a:solidFill>
              </a:rPr>
              <a:t>- zaznamenávají aktivity skupiny, kompletují materiály pro seminární práci, prezentují výuku své skupiny na studentské konferenci.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cs-CZ" sz="2200">
                <a:solidFill>
                  <a:schemeClr val="tx2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z="22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55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5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5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55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65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655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65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8229600" cy="630237"/>
          </a:xfrm>
          <a:ln>
            <a:solidFill>
              <a:schemeClr val="tx2"/>
            </a:solidFill>
          </a:ln>
        </p:spPr>
        <p:txBody>
          <a:bodyPr/>
          <a:lstStyle/>
          <a:p>
            <a:r>
              <a:rPr lang="cs-CZ" sz="4000" b="1"/>
              <a:t>Základní školy pro ITV 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755576" y="3068960"/>
            <a:ext cx="7920037" cy="1552575"/>
          </a:xfrm>
          <a:prstGeom prst="rect">
            <a:avLst/>
          </a:prstGeom>
          <a:solidFill>
            <a:srgbClr val="0066F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400" b="1" dirty="0"/>
              <a:t>Výuka bude probíhat na různých typech základních škol u žáků různého věku. Každá skupina bude dále pracovat se svým garantem a na závěr prezentovat svou výuku na studentské konferenci.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23850" y="188913"/>
            <a:ext cx="8353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cs-CZ" sz="4000" b="1">
                <a:solidFill>
                  <a:schemeClr val="tx2"/>
                </a:solidFill>
              </a:rPr>
              <a:t>Časový rozpis výuky</a:t>
            </a:r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14.10. - úvodní přednnáška-seznámení s koncepcí předmětu rozdělení studentů do skupin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21.10. - 1.kolečko – návrh aktivit garanty skupin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4.11. - 2. kolečko – návrh aktivit garanty skupin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11.11. - příprava ITV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18.11. - příprava ITV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25.11. - konzultace v případě potřeby, volno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27.11. - realizace výuky na ZŠ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2.12. - analýza ITV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9.12. - volno, konzultace v případě potřeby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/>
              <a:t>16.12. - Studentská konference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68413"/>
            <a:ext cx="8229600" cy="4752975"/>
          </a:xfrm>
        </p:spPr>
        <p:txBody>
          <a:bodyPr/>
          <a:lstStyle/>
          <a:p>
            <a:r>
              <a:rPr lang="cs-CZ" sz="6600" b="1">
                <a:latin typeface="Times New Roman" pitchFamily="18" charset="0"/>
              </a:rPr>
              <a:t>Výběr škol skupinami – konzultace s jednotlivými garanty</a:t>
            </a:r>
            <a:r>
              <a:rPr lang="cs-CZ" sz="6600" b="1">
                <a:solidFill>
                  <a:srgbClr val="996633"/>
                </a:solidFill>
                <a:latin typeface="Times New Roman" pitchFamily="18" charset="0"/>
              </a:rPr>
              <a:t/>
            </a:r>
            <a:br>
              <a:rPr lang="cs-CZ" sz="6600" b="1">
                <a:solidFill>
                  <a:srgbClr val="996633"/>
                </a:solidFill>
                <a:latin typeface="Times New Roman" pitchFamily="18" charset="0"/>
              </a:rPr>
            </a:br>
            <a:endParaRPr lang="cs-CZ" sz="6600" b="1">
              <a:solidFill>
                <a:srgbClr val="996633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</a:rPr>
              <a:t>Cvičení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2038" y="2057400"/>
            <a:ext cx="7769225" cy="4267200"/>
          </a:xfrm>
        </p:spPr>
        <p:txBody>
          <a:bodyPr/>
          <a:lstStyle/>
          <a:p>
            <a:r>
              <a:rPr lang="cs-CZ" sz="3600" b="1" dirty="0">
                <a:solidFill>
                  <a:schemeClr val="tx2"/>
                </a:solidFill>
                <a:latin typeface="Times New Roman" pitchFamily="18" charset="0"/>
              </a:rPr>
              <a:t>Seznámení s obsahem předmětu</a:t>
            </a:r>
          </a:p>
          <a:p>
            <a:r>
              <a:rPr lang="cs-CZ" sz="3600" b="1" dirty="0">
                <a:solidFill>
                  <a:schemeClr val="tx2"/>
                </a:solidFill>
                <a:latin typeface="Times New Roman" pitchFamily="18" charset="0"/>
              </a:rPr>
              <a:t>Časový </a:t>
            </a:r>
            <a:r>
              <a:rPr lang="cs-CZ" sz="3600" b="1" dirty="0" smtClean="0">
                <a:solidFill>
                  <a:schemeClr val="tx2"/>
                </a:solidFill>
                <a:latin typeface="Times New Roman" pitchFamily="18" charset="0"/>
              </a:rPr>
              <a:t>rozvrh </a:t>
            </a:r>
            <a:r>
              <a:rPr lang="cs-CZ" sz="3600" b="1" dirty="0">
                <a:solidFill>
                  <a:schemeClr val="tx2"/>
                </a:solidFill>
                <a:latin typeface="Times New Roman" pitchFamily="18" charset="0"/>
              </a:rPr>
              <a:t>výuky</a:t>
            </a:r>
          </a:p>
          <a:p>
            <a:r>
              <a:rPr lang="cs-CZ" sz="3600" b="1" dirty="0" smtClean="0">
                <a:solidFill>
                  <a:schemeClr val="tx2"/>
                </a:solidFill>
                <a:latin typeface="Times New Roman" pitchFamily="18" charset="0"/>
              </a:rPr>
              <a:t>Rozdělení do skupin</a:t>
            </a:r>
          </a:p>
          <a:p>
            <a:r>
              <a:rPr lang="cs-CZ" sz="3600" b="1" dirty="0" smtClean="0">
                <a:solidFill>
                  <a:schemeClr val="tx2"/>
                </a:solidFill>
                <a:latin typeface="Times New Roman" pitchFamily="18" charset="0"/>
              </a:rPr>
              <a:t>Výběr </a:t>
            </a:r>
            <a:r>
              <a:rPr lang="cs-CZ" sz="3600" b="1" dirty="0">
                <a:solidFill>
                  <a:schemeClr val="tx2"/>
                </a:solidFill>
                <a:latin typeface="Times New Roman" pitchFamily="18" charset="0"/>
              </a:rPr>
              <a:t>škol </a:t>
            </a:r>
            <a:r>
              <a:rPr lang="cs-CZ" sz="3600" b="1" dirty="0" err="1" smtClean="0">
                <a:solidFill>
                  <a:schemeClr val="tx2"/>
                </a:solidFill>
                <a:latin typeface="Times New Roman" pitchFamily="18" charset="0"/>
              </a:rPr>
              <a:t>škol</a:t>
            </a:r>
            <a:r>
              <a:rPr lang="cs-CZ" sz="3600" b="1" dirty="0" smtClean="0">
                <a:solidFill>
                  <a:schemeClr val="tx2"/>
                </a:solidFill>
                <a:latin typeface="Times New Roman" pitchFamily="18" charset="0"/>
              </a:rPr>
              <a:t> a konzultace </a:t>
            </a:r>
            <a:r>
              <a:rPr lang="cs-CZ" sz="3600" b="1" dirty="0">
                <a:solidFill>
                  <a:schemeClr val="tx2"/>
                </a:solidFill>
                <a:latin typeface="Times New Roman" pitchFamily="18" charset="0"/>
              </a:rPr>
              <a:t>s jednotlivými garanty</a:t>
            </a:r>
          </a:p>
          <a:p>
            <a:pPr>
              <a:buFont typeface="Wingdings" pitchFamily="2" charset="2"/>
              <a:buNone/>
            </a:pPr>
            <a:endParaRPr lang="cs-CZ" sz="36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75"/>
            <a:ext cx="4392612" cy="1728788"/>
          </a:xfrm>
          <a:solidFill>
            <a:schemeClr val="accent2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>
                <a:latin typeface="Times New Roman" pitchFamily="18" charset="0"/>
                <a:cs typeface="Times New Roman" pitchFamily="18" charset="0"/>
              </a:rPr>
              <a:t>Vzdělávací oblasti: </a:t>
            </a:r>
            <a:endParaRPr lang="cs-CZ" sz="2400" b="1">
              <a:latin typeface="Times New Roman" pitchFamily="18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>
                <a:latin typeface="Times New Roman" pitchFamily="18" charset="0"/>
              </a:rPr>
              <a:t>Člověk a příroda –  pro 2. st.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>
                <a:latin typeface="Times New Roman" pitchFamily="18" charset="0"/>
              </a:rPr>
              <a:t>Člověk a společnost –  pro 2. st.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>
                <a:latin typeface="Times New Roman" pitchFamily="18" charset="0"/>
              </a:rPr>
              <a:t>Člověk a zdraví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787900" y="4076700"/>
            <a:ext cx="4103688" cy="2063750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>
                <a:latin typeface="Times New Roman" pitchFamily="18" charset="0"/>
                <a:cs typeface="Times New Roman" pitchFamily="18" charset="0"/>
              </a:rPr>
              <a:t>Průřezová témata:</a:t>
            </a:r>
            <a:endParaRPr lang="cs-CZ" sz="2400" b="1">
              <a:latin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>
                <a:latin typeface="Times New Roman" pitchFamily="18" charset="0"/>
              </a:rPr>
              <a:t>osobnostní a sociální  </a:t>
            </a:r>
          </a:p>
          <a:p>
            <a:pPr>
              <a:buFont typeface="Wingdings" pitchFamily="2" charset="2"/>
              <a:buChar char="v"/>
            </a:pPr>
            <a:r>
              <a:rPr lang="cs-CZ" sz="2400">
                <a:latin typeface="Times New Roman" pitchFamily="18" charset="0"/>
              </a:rPr>
              <a:t>   výchova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2400">
                <a:latin typeface="Times New Roman" pitchFamily="18" charset="0"/>
              </a:rPr>
              <a:t> multikulturní výchova</a:t>
            </a:r>
          </a:p>
          <a:p>
            <a:pPr>
              <a:spcBef>
                <a:spcPct val="20000"/>
              </a:spcBef>
              <a:buFont typeface="Wingdings" pitchFamily="2" charset="2"/>
              <a:buChar char="v"/>
            </a:pPr>
            <a:r>
              <a:rPr lang="cs-CZ" sz="2400">
                <a:latin typeface="Times New Roman" pitchFamily="18" charset="0"/>
              </a:rPr>
              <a:t> environmentální výchova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250825" y="3500438"/>
            <a:ext cx="4392613" cy="24288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cs-CZ" sz="2400" b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Kompetence: </a:t>
            </a:r>
            <a:endParaRPr 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Kompetence k učení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Kompetence k řešení 	problémů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Kompetence komunikativní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Kompetence sociální a personální </a:t>
            </a:r>
            <a:endParaRPr lang="cs-CZ" sz="240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cs-CZ" sz="2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Kompetence občanské</a:t>
            </a:r>
            <a:r>
              <a:rPr lang="cs-CZ" sz="2400">
                <a:solidFill>
                  <a:schemeClr val="tx2"/>
                </a:solidFill>
                <a:latin typeface="Times New Roman" pitchFamily="18" charset="0"/>
              </a:rPr>
              <a:t>    </a:t>
            </a:r>
            <a:endParaRPr lang="cs-CZ" sz="2400">
              <a:solidFill>
                <a:schemeClr val="tx2"/>
              </a:solidFill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50825" y="12700"/>
            <a:ext cx="864235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3200" b="1">
                <a:latin typeface="Times New Roman" pitchFamily="18" charset="0"/>
              </a:rPr>
              <a:t>Cíl č.1.: </a:t>
            </a:r>
            <a:r>
              <a:rPr lang="cs-CZ" sz="3200" b="1">
                <a:solidFill>
                  <a:schemeClr val="bg2"/>
                </a:solidFill>
                <a:latin typeface="Times New Roman" pitchFamily="18" charset="0"/>
              </a:rPr>
              <a:t>Student se orientuje v RVP pro ZV a aplikuje své znalosti tohoto dokumentu při své přípravě na výuku. </a:t>
            </a:r>
            <a:endParaRPr lang="en-US" sz="3200" b="1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932363" y="1628775"/>
            <a:ext cx="4105275" cy="22193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cs-CZ" sz="2400" b="1">
                <a:latin typeface="Times New Roman" pitchFamily="18" charset="0"/>
              </a:rPr>
              <a:t>Tématické okruhy: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Chemie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Přírodopis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Zeměpis</a:t>
            </a:r>
          </a:p>
          <a:p>
            <a:pPr marL="342900" indent="-342900">
              <a:spcBef>
                <a:spcPct val="20000"/>
              </a:spcBef>
            </a:pPr>
            <a:r>
              <a:rPr lang="cs-CZ" sz="2400">
                <a:latin typeface="Times New Roman" pitchFamily="18" charset="0"/>
              </a:rPr>
              <a:t>Fyzika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nimBg="1"/>
      <p:bldP spid="29700" grpId="0" animBg="1"/>
      <p:bldP spid="29701" grpId="0" animBg="1"/>
      <p:bldP spid="2970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b="1">
                <a:solidFill>
                  <a:schemeClr val="tx1"/>
                </a:solidFill>
                <a:latin typeface="Times New Roman" pitchFamily="18" charset="0"/>
              </a:rPr>
              <a:t>Cíl č. 2.:</a:t>
            </a:r>
            <a:r>
              <a:rPr lang="cs-CZ" sz="3200" b="1">
                <a:latin typeface="Times New Roman" pitchFamily="18" charset="0"/>
              </a:rPr>
              <a:t> Student si stanoví VVC a během své výuky je naplňuje.</a:t>
            </a:r>
            <a:r>
              <a:rPr lang="cs-CZ" sz="4000"/>
              <a:t> 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997450"/>
          </a:xfrm>
          <a:solidFill>
            <a:schemeClr val="bg2"/>
          </a:solidFill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000" b="1">
                <a:latin typeface="Times New Roman" pitchFamily="18" charset="0"/>
              </a:rPr>
              <a:t>Využívejte aktivní slovesa Bloomovy taxonomie: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000">
                <a:latin typeface="Times New Roman" pitchFamily="18" charset="0"/>
              </a:rPr>
              <a:t>   • žák popíše …                   	• žák zařadí …        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000">
                <a:latin typeface="Times New Roman" pitchFamily="18" charset="0"/>
              </a:rPr>
              <a:t>   • žák na příkladech uvádí … 	• žák vyjmenuje …           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3000">
                <a:latin typeface="Times New Roman" pitchFamily="18" charset="0"/>
              </a:rPr>
              <a:t>   • žák sestaví …                   	• žák rozliší …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800"/>
              <a:t>     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86800" cy="2665412"/>
          </a:xfrm>
          <a:solidFill>
            <a:schemeClr val="bg1"/>
          </a:solidFill>
          <a:ln/>
        </p:spPr>
        <p:txBody>
          <a:bodyPr/>
          <a:lstStyle/>
          <a:p>
            <a:r>
              <a:rPr lang="cs-CZ" sz="3200" b="1">
                <a:solidFill>
                  <a:schemeClr val="tx1"/>
                </a:solidFill>
              </a:rPr>
              <a:t>Cíl č.3:</a:t>
            </a:r>
            <a:r>
              <a:rPr lang="cs-CZ" sz="3200"/>
              <a:t> </a:t>
            </a:r>
            <a:r>
              <a:rPr lang="cs-CZ" sz="3200" b="1"/>
              <a:t>Student naplánuje výuku tak, aby s využitím již známých pojmů a dostupných didaktických prostředků seznámil žáky s novými pojmy a dovednostmi v daném časovém rozmezí.</a:t>
            </a:r>
            <a:r>
              <a:rPr lang="cs-CZ" sz="4000"/>
              <a:t> 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924175"/>
            <a:ext cx="4392612" cy="1946275"/>
          </a:xfrm>
          <a:solidFill>
            <a:schemeClr val="accent2"/>
          </a:solidFill>
        </p:spPr>
        <p:txBody>
          <a:bodyPr/>
          <a:lstStyle/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800" b="1"/>
              <a:t>Č</a:t>
            </a:r>
            <a:r>
              <a:rPr lang="cs-CZ" sz="2800" b="1">
                <a:cs typeface="Times New Roman" pitchFamily="18" charset="0"/>
              </a:rPr>
              <a:t>asová dotace: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400">
                <a:cs typeface="Times New Roman" pitchFamily="18" charset="0"/>
              </a:rPr>
              <a:t>Celková: 45 (90, 120, …) minut 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cs-CZ" sz="2400"/>
              <a:t>Dílčí – pro jednotlivé aktivity 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68313" y="4940300"/>
            <a:ext cx="4176712" cy="19177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b="1">
                <a:solidFill>
                  <a:schemeClr val="tx2"/>
                </a:solidFill>
                <a:cs typeface="Times New Roman" pitchFamily="18" charset="0"/>
              </a:rPr>
              <a:t>Pojmy opěrné - žák zná</a:t>
            </a:r>
            <a:endParaRPr lang="cs-CZ" sz="24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b="1">
                <a:solidFill>
                  <a:schemeClr val="tx2"/>
                </a:solidFill>
                <a:cs typeface="Times New Roman" pitchFamily="18" charset="0"/>
              </a:rPr>
              <a:t>Pojmy nové - </a:t>
            </a:r>
            <a:r>
              <a:rPr lang="cs-CZ" sz="2400">
                <a:solidFill>
                  <a:schemeClr val="tx2"/>
                </a:solidFill>
              </a:rPr>
              <a:t>Pojmy, které si má žák osvojit během výuky – měly by se objevit v expozici učiva.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932363" y="2924175"/>
            <a:ext cx="3886200" cy="35702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 b="1">
                <a:solidFill>
                  <a:schemeClr val="tx2"/>
                </a:solidFill>
              </a:rPr>
              <a:t>Dove</a:t>
            </a:r>
            <a:r>
              <a:rPr lang="cs-CZ" sz="2400" b="1">
                <a:solidFill>
                  <a:schemeClr val="tx2"/>
                </a:solidFill>
                <a:cs typeface="Times New Roman" pitchFamily="18" charset="0"/>
              </a:rPr>
              <a:t>dnosti - </a:t>
            </a:r>
            <a:r>
              <a:rPr lang="cs-CZ" sz="2400">
                <a:solidFill>
                  <a:schemeClr val="tx2"/>
                </a:solidFill>
                <a:cs typeface="Times New Roman" pitchFamily="18" charset="0"/>
              </a:rPr>
              <a:t>k</a:t>
            </a:r>
            <a:r>
              <a:rPr lang="cs-CZ" sz="2400">
                <a:solidFill>
                  <a:schemeClr val="tx2"/>
                </a:solidFill>
              </a:rPr>
              <a:t>onkrétní dovednosti související s učivem.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cs-CZ" sz="2400">
                <a:solidFill>
                  <a:schemeClr val="tx2"/>
                </a:solidFill>
              </a:rPr>
              <a:t>(zakreslení plánku, práce s buzolou, mapou, provedení měření, práce s určovacím klíčem, práce s encyklopedií, práce s atlasem, výsev – výsadba rostlin, …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nimBg="1"/>
      <p:bldP spid="30724" grpId="0" animBg="1"/>
      <p:bldP spid="307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260648"/>
            <a:ext cx="8229600" cy="1638300"/>
          </a:xfrm>
          <a:solidFill>
            <a:schemeClr val="bg1"/>
          </a:solidFill>
        </p:spPr>
        <p:txBody>
          <a:bodyPr/>
          <a:lstStyle/>
          <a:p>
            <a:r>
              <a:rPr lang="cs-CZ" sz="2800" b="1" smtClean="0">
                <a:solidFill>
                  <a:schemeClr val="tx1"/>
                </a:solidFill>
                <a:latin typeface="Times New Roman" pitchFamily="18" charset="0"/>
              </a:rPr>
              <a:t>Cíl č.4:</a:t>
            </a:r>
            <a:r>
              <a:rPr lang="cs-CZ" sz="2800" b="1" smtClean="0">
                <a:latin typeface="Times New Roman" pitchFamily="18" charset="0"/>
              </a:rPr>
              <a:t> Student aplikuje své vědomosti o formách a metodách výuky a účelně je zařazuje v různých fázích hodiny či terénní výuky.</a:t>
            </a:r>
            <a:r>
              <a:rPr lang="cs-CZ" sz="3600" smtClean="0"/>
              <a:t>  </a:t>
            </a:r>
            <a:endParaRPr lang="cs-CZ" sz="36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764704"/>
            <a:ext cx="7769225" cy="5499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rgbClr val="FF9933"/>
                </a:solidFill>
              </a:rPr>
              <a:t>	</a:t>
            </a:r>
            <a:endParaRPr lang="cs-CZ" b="1" dirty="0">
              <a:solidFill>
                <a:srgbClr val="3366CC"/>
              </a:solidFill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39750" y="2060575"/>
            <a:ext cx="4032250" cy="4202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000" b="1">
                <a:latin typeface="Times New Roman" pitchFamily="18" charset="0"/>
              </a:rPr>
              <a:t>Metody používané při transmisivní výuce</a:t>
            </a:r>
            <a:r>
              <a:rPr lang="cs-CZ" sz="2400" b="1">
                <a:latin typeface="Times New Roman" pitchFamily="18" charset="0"/>
              </a:rPr>
              <a:t> </a:t>
            </a:r>
          </a:p>
          <a:p>
            <a:r>
              <a:rPr lang="cs-CZ" b="1">
                <a:latin typeface="Times New Roman" pitchFamily="18" charset="0"/>
              </a:rPr>
              <a:t>(pouhé předávání hotových poznatků)</a:t>
            </a:r>
          </a:p>
          <a:p>
            <a:endParaRPr lang="cs-CZ" sz="2400" b="1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výklad</a:t>
            </a:r>
          </a:p>
          <a:p>
            <a:pPr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reprodukce textu (učebnice)</a:t>
            </a:r>
          </a:p>
          <a:p>
            <a:pPr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rozhovor zaměřený na </a:t>
            </a:r>
          </a:p>
          <a:p>
            <a:r>
              <a:rPr lang="cs-CZ" sz="2400" b="1">
                <a:latin typeface="Times New Roman" pitchFamily="18" charset="0"/>
              </a:rPr>
              <a:t>  prostou reprodukci učiva  </a:t>
            </a:r>
          </a:p>
          <a:p>
            <a:endParaRPr lang="cs-CZ" sz="2400" b="1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cs-CZ" sz="2400" b="1">
              <a:latin typeface="Times New Roman" pitchFamily="18" charset="0"/>
            </a:endParaRPr>
          </a:p>
          <a:p>
            <a:pPr>
              <a:buFontTx/>
              <a:buChar char="•"/>
            </a:pPr>
            <a:endParaRPr lang="cs-CZ" sz="2400" b="1">
              <a:latin typeface="Times New Roman" pitchFamily="18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4787900" y="2060575"/>
            <a:ext cx="4176713" cy="4173538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3000" b="1">
                <a:latin typeface="Times New Roman" pitchFamily="18" charset="0"/>
              </a:rPr>
              <a:t>Metody používané při konstruktivistické výuce </a:t>
            </a:r>
            <a:r>
              <a:rPr lang="cs-CZ" b="1">
                <a:latin typeface="Times New Roman" pitchFamily="18" charset="0"/>
              </a:rPr>
              <a:t>(aktivní objevování a konstruování vlastních poznatků)</a:t>
            </a:r>
            <a:r>
              <a:rPr lang="cs-CZ" sz="3000" b="1">
                <a:latin typeface="Times New Roman" pitchFamily="18" charset="0"/>
              </a:rPr>
              <a:t> </a:t>
            </a:r>
          </a:p>
          <a:p>
            <a:pPr>
              <a:buFontTx/>
              <a:buChar char="•"/>
            </a:pPr>
            <a:r>
              <a:rPr lang="cs-CZ" sz="3000" b="1">
                <a:latin typeface="Times New Roman" pitchFamily="18" charset="0"/>
              </a:rPr>
              <a:t> </a:t>
            </a:r>
            <a:r>
              <a:rPr lang="cs-CZ" sz="2400" b="1">
                <a:latin typeface="Times New Roman" pitchFamily="18" charset="0"/>
              </a:rPr>
              <a:t>vyhledávání informací v   </a:t>
            </a:r>
          </a:p>
          <a:p>
            <a:r>
              <a:rPr lang="cs-CZ" sz="2400" b="1">
                <a:latin typeface="Times New Roman" pitchFamily="18" charset="0"/>
              </a:rPr>
              <a:t>      textu, v mapách, grafech</a:t>
            </a:r>
          </a:p>
          <a:p>
            <a:pPr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pozorování bezprostřední i  </a:t>
            </a:r>
          </a:p>
          <a:p>
            <a:r>
              <a:rPr lang="cs-CZ" sz="2400" b="1">
                <a:latin typeface="Times New Roman" pitchFamily="18" charset="0"/>
              </a:rPr>
              <a:t>                     zprostředkované</a:t>
            </a:r>
          </a:p>
          <a:p>
            <a:pPr>
              <a:buFontTx/>
              <a:buChar char="•"/>
            </a:pPr>
            <a:r>
              <a:rPr lang="cs-CZ" sz="2400" b="1">
                <a:latin typeface="Times New Roman" pitchFamily="18" charset="0"/>
              </a:rPr>
              <a:t> pokus, manipulace s   </a:t>
            </a:r>
          </a:p>
          <a:p>
            <a:r>
              <a:rPr lang="cs-CZ" sz="2400" b="1">
                <a:latin typeface="Times New Roman" pitchFamily="18" charset="0"/>
              </a:rPr>
              <a:t>       předměty a přírodninami </a:t>
            </a:r>
          </a:p>
          <a:p>
            <a:endParaRPr lang="cs-CZ" sz="10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893175" cy="1844675"/>
          </a:xfrm>
          <a:solidFill>
            <a:schemeClr val="bg1"/>
          </a:solidFill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</a:rPr>
              <a:t>Cíl č.5:</a:t>
            </a:r>
            <a:r>
              <a:rPr lang="cs-CZ" sz="3200" b="1" dirty="0"/>
              <a:t> Student prokáže své odborné vědomosti    na dané téma v odborně správné výuce přiměřené věku a dosavadním znalostem a zkušenostem žáků.</a:t>
            </a:r>
            <a:endParaRPr lang="cs-CZ" sz="4000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362950" cy="4941887"/>
          </a:xfrm>
          <a:solidFill>
            <a:schemeClr val="accent2"/>
          </a:solidFill>
          <a:ln>
            <a:solidFill>
              <a:schemeClr val="tx2"/>
            </a:solidFill>
          </a:ln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800" b="1" dirty="0">
                <a:solidFill>
                  <a:srgbClr val="3366CC"/>
                </a:solidFill>
              </a:rPr>
              <a:t>		</a:t>
            </a:r>
            <a:r>
              <a:rPr lang="cs-CZ" sz="2400" b="1" dirty="0"/>
              <a:t>- pouze komplexní pochopení celku umožní učiteli vhodnou přípravu – výběr metod a forem, pojmů, dovedností a postojů.</a:t>
            </a:r>
            <a:endParaRPr lang="cs-CZ" sz="2800" b="1" dirty="0"/>
          </a:p>
          <a:p>
            <a:pPr>
              <a:buFont typeface="Wingdings" pitchFamily="2" charset="2"/>
              <a:buNone/>
            </a:pPr>
            <a:r>
              <a:rPr lang="cs-CZ" sz="2800" b="1" dirty="0"/>
              <a:t>		</a:t>
            </a:r>
            <a:r>
              <a:rPr lang="cs-CZ" sz="2400" b="1" dirty="0"/>
              <a:t>- dnešní učebnice obsahují řadu chyb –  učitel by měl  být profesionál schopný chyby rozpoznat a žáky na ně upozornit či se jich vyvarovat.</a:t>
            </a:r>
          </a:p>
          <a:p>
            <a:pPr>
              <a:buFont typeface="Wingdings" pitchFamily="2" charset="2"/>
              <a:buNone/>
            </a:pPr>
            <a:r>
              <a:rPr lang="cs-CZ" b="1" dirty="0">
                <a:solidFill>
                  <a:srgbClr val="CC3300"/>
                </a:solidFill>
              </a:rPr>
              <a:t>! Učebnice není zdroj informací pro učitele, ale didaktický prostředek pro výuku.</a:t>
            </a:r>
          </a:p>
          <a:p>
            <a:pPr>
              <a:buFont typeface="Wingdings" pitchFamily="2" charset="2"/>
              <a:buNone/>
            </a:pPr>
            <a:endParaRPr lang="cs-CZ" sz="28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/>
              <a:t>Téma ITV: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769225" cy="4633912"/>
          </a:xfrm>
        </p:spPr>
        <p:txBody>
          <a:bodyPr/>
          <a:lstStyle/>
          <a:p>
            <a:r>
              <a:rPr lang="cs-CZ" sz="2800" dirty="0">
                <a:solidFill>
                  <a:schemeClr val="tx2"/>
                </a:solidFill>
              </a:rPr>
              <a:t>Integrující téma </a:t>
            </a:r>
            <a:r>
              <a:rPr lang="cs-CZ" sz="2800" dirty="0" smtClean="0">
                <a:solidFill>
                  <a:srgbClr val="FF0000"/>
                </a:solidFill>
              </a:rPr>
              <a:t>„Jezdíme autem“</a:t>
            </a:r>
            <a:r>
              <a:rPr lang="cs-CZ" sz="2800" b="1" dirty="0" smtClean="0">
                <a:solidFill>
                  <a:schemeClr val="tx2"/>
                </a:solidFill>
              </a:rPr>
              <a:t> </a:t>
            </a:r>
            <a:r>
              <a:rPr lang="cs-CZ" sz="2800" dirty="0">
                <a:solidFill>
                  <a:schemeClr val="tx2"/>
                </a:solidFill>
              </a:rPr>
              <a:t>z pohledu GEOGRAFIE, BIOLOGIE, CHEMIE, FYZIKY</a:t>
            </a:r>
          </a:p>
          <a:p>
            <a:r>
              <a:rPr lang="cs-CZ" sz="2800" dirty="0">
                <a:solidFill>
                  <a:schemeClr val="tx2"/>
                </a:solidFill>
              </a:rPr>
              <a:t>Příprava, realizace a reflexe integrované </a:t>
            </a:r>
            <a:r>
              <a:rPr lang="cs-CZ" sz="2800" dirty="0" err="1">
                <a:solidFill>
                  <a:schemeClr val="tx2"/>
                </a:solidFill>
              </a:rPr>
              <a:t>tématické</a:t>
            </a:r>
            <a:r>
              <a:rPr lang="cs-CZ" sz="2800" dirty="0">
                <a:solidFill>
                  <a:schemeClr val="tx2"/>
                </a:solidFill>
              </a:rPr>
              <a:t> výuky proběhne </a:t>
            </a:r>
            <a:r>
              <a:rPr lang="cs-CZ" sz="2800" b="1" dirty="0">
                <a:solidFill>
                  <a:schemeClr val="tx2"/>
                </a:solidFill>
              </a:rPr>
              <a:t>skupinově.</a:t>
            </a:r>
            <a:endParaRPr lang="cs-CZ" sz="2800" dirty="0">
              <a:solidFill>
                <a:schemeClr val="tx2"/>
              </a:solidFill>
            </a:endParaRPr>
          </a:p>
          <a:p>
            <a:r>
              <a:rPr lang="cs-CZ" sz="2800" b="1" dirty="0">
                <a:solidFill>
                  <a:schemeClr val="tx2"/>
                </a:solidFill>
              </a:rPr>
              <a:t>prezentace</a:t>
            </a:r>
            <a:r>
              <a:rPr lang="cs-CZ" sz="2800" dirty="0">
                <a:solidFill>
                  <a:schemeClr val="tx2"/>
                </a:solidFill>
              </a:rPr>
              <a:t> výuky a </a:t>
            </a:r>
            <a:r>
              <a:rPr lang="cs-CZ" sz="2800" b="1" dirty="0">
                <a:solidFill>
                  <a:schemeClr val="tx2"/>
                </a:solidFill>
              </a:rPr>
              <a:t>diskuse</a:t>
            </a:r>
            <a:r>
              <a:rPr lang="cs-CZ" sz="2800" dirty="0">
                <a:solidFill>
                  <a:schemeClr val="tx2"/>
                </a:solidFill>
              </a:rPr>
              <a:t> nad zvolenými metodami, formami, učebními aktivitami proběhne </a:t>
            </a:r>
            <a:r>
              <a:rPr lang="cs-CZ" sz="2800" b="1" dirty="0">
                <a:solidFill>
                  <a:schemeClr val="tx2"/>
                </a:solidFill>
              </a:rPr>
              <a:t>frontálně</a:t>
            </a:r>
            <a:r>
              <a:rPr lang="cs-CZ" sz="2800" dirty="0">
                <a:solidFill>
                  <a:schemeClr val="tx2"/>
                </a:solidFill>
              </a:rPr>
              <a:t> při studentské konferenci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76250"/>
            <a:ext cx="8229600" cy="647700"/>
          </a:xfrm>
          <a:noFill/>
        </p:spPr>
        <p:txBody>
          <a:bodyPr/>
          <a:lstStyle/>
          <a:p>
            <a:r>
              <a:rPr lang="cs-CZ" sz="4000" b="1"/>
              <a:t>Integrovaná tématická výuka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42481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/>
              <a:t>pro výuku tématu by měl být využit </a:t>
            </a:r>
            <a:r>
              <a:rPr lang="cs-CZ" sz="2000" b="1"/>
              <a:t>region</a:t>
            </a:r>
            <a:r>
              <a:rPr lang="cs-CZ" sz="2000"/>
              <a:t> a </a:t>
            </a:r>
            <a:r>
              <a:rPr lang="cs-CZ" sz="2000" b="1"/>
              <a:t>jeho zvláštnosti</a:t>
            </a:r>
          </a:p>
          <a:p>
            <a:pPr>
              <a:lnSpc>
                <a:spcPct val="80000"/>
              </a:lnSpc>
            </a:pPr>
            <a:r>
              <a:rPr lang="cs-CZ" sz="2000" b="1"/>
              <a:t>motivace</a:t>
            </a:r>
            <a:r>
              <a:rPr lang="cs-CZ" sz="2000"/>
              <a:t> je </a:t>
            </a:r>
            <a:r>
              <a:rPr lang="cs-CZ" sz="2000" b="1"/>
              <a:t>vnější</a:t>
            </a:r>
            <a:r>
              <a:rPr lang="cs-CZ" sz="2000"/>
              <a:t>, volená učitelem dle věku a zájmům žáků </a:t>
            </a:r>
          </a:p>
          <a:p>
            <a:pPr>
              <a:lnSpc>
                <a:spcPct val="80000"/>
              </a:lnSpc>
            </a:pPr>
            <a:r>
              <a:rPr lang="cs-CZ" sz="2000"/>
              <a:t>výběr </a:t>
            </a:r>
            <a:r>
              <a:rPr lang="cs-CZ" sz="2000" b="1"/>
              <a:t>forem</a:t>
            </a:r>
            <a:r>
              <a:rPr lang="cs-CZ" sz="2000"/>
              <a:t> je na </a:t>
            </a:r>
            <a:r>
              <a:rPr lang="cs-CZ" sz="2000" b="1"/>
              <a:t>učiteli - </a:t>
            </a:r>
            <a:r>
              <a:rPr lang="cs-CZ" sz="2000"/>
              <a:t>nejčastěji se využívá </a:t>
            </a:r>
            <a:r>
              <a:rPr lang="cs-CZ" sz="2000" b="1"/>
              <a:t>skupinová výuka</a:t>
            </a:r>
            <a:r>
              <a:rPr lang="cs-CZ" sz="2000"/>
              <a:t> a </a:t>
            </a:r>
            <a:r>
              <a:rPr lang="cs-CZ" sz="2000" b="1"/>
              <a:t>hromadná výuka</a:t>
            </a:r>
            <a:r>
              <a:rPr lang="cs-CZ" sz="2000"/>
              <a:t> s častým zařazováním </a:t>
            </a:r>
            <a:r>
              <a:rPr lang="cs-CZ" sz="2000" b="1"/>
              <a:t>samostatné práce</a:t>
            </a:r>
          </a:p>
          <a:p>
            <a:pPr>
              <a:lnSpc>
                <a:spcPct val="80000"/>
              </a:lnSpc>
            </a:pPr>
            <a:r>
              <a:rPr lang="cs-CZ" sz="2000" b="1"/>
              <a:t>výběr tématu</a:t>
            </a:r>
            <a:r>
              <a:rPr lang="cs-CZ" sz="2000"/>
              <a:t> je dán </a:t>
            </a:r>
            <a:r>
              <a:rPr lang="cs-CZ" sz="2000" b="1"/>
              <a:t>učitelem</a:t>
            </a:r>
            <a:r>
              <a:rPr lang="cs-CZ" sz="2000"/>
              <a:t> na základě návaznosti na učivo</a:t>
            </a:r>
          </a:p>
          <a:p>
            <a:pPr>
              <a:lnSpc>
                <a:spcPct val="80000"/>
              </a:lnSpc>
            </a:pPr>
            <a:r>
              <a:rPr lang="cs-CZ" sz="2000" b="1"/>
              <a:t>metody </a:t>
            </a:r>
            <a:r>
              <a:rPr lang="cs-CZ" sz="2000"/>
              <a:t>by měly být co nejvíce </a:t>
            </a:r>
            <a:r>
              <a:rPr lang="cs-CZ" sz="2000" b="1"/>
              <a:t>činnostního charakteru</a:t>
            </a:r>
            <a:r>
              <a:rPr lang="cs-CZ" sz="2000"/>
              <a:t> a využívající nejrůznější informační zdroje (pozorování, pokus, manipulování s předměty, práce  učebnicí, encyklopedií, mapou, atlasem, určovacím klíčem, internetem).</a:t>
            </a:r>
          </a:p>
          <a:p>
            <a:pPr>
              <a:lnSpc>
                <a:spcPct val="80000"/>
              </a:lnSpc>
            </a:pPr>
            <a:r>
              <a:rPr lang="cs-CZ" sz="2000"/>
              <a:t>výběr </a:t>
            </a:r>
            <a:r>
              <a:rPr lang="cs-CZ" sz="2000" b="1"/>
              <a:t>učebních úloh</a:t>
            </a:r>
            <a:r>
              <a:rPr lang="cs-CZ" sz="2000"/>
              <a:t> je </a:t>
            </a:r>
            <a:r>
              <a:rPr lang="cs-CZ" sz="2000" b="1"/>
              <a:t>na učiteli</a:t>
            </a:r>
            <a:r>
              <a:rPr lang="cs-CZ" sz="2000"/>
              <a:t> v návaznosti na výchovně vzdělávací cíle výuky, důležité je zastoupení </a:t>
            </a:r>
            <a:r>
              <a:rPr lang="cs-CZ" sz="2000" b="1"/>
              <a:t>různých vědních disciplín </a:t>
            </a:r>
            <a:endParaRPr lang="cs-CZ" sz="2000"/>
          </a:p>
          <a:p>
            <a:pPr>
              <a:lnSpc>
                <a:spcPct val="80000"/>
              </a:lnSpc>
            </a:pPr>
            <a:r>
              <a:rPr lang="cs-CZ" sz="2000"/>
              <a:t>na </a:t>
            </a:r>
            <a:r>
              <a:rPr lang="cs-CZ" sz="2000" b="1"/>
              <a:t>závěr </a:t>
            </a:r>
            <a:r>
              <a:rPr lang="cs-CZ" sz="2000"/>
              <a:t>by mělo dojít ke </a:t>
            </a:r>
            <a:r>
              <a:rPr lang="cs-CZ" sz="2000" b="1"/>
              <a:t>shrnutí získaných vědomostí s důrazem na vzájemné souvislosti</a:t>
            </a:r>
            <a:r>
              <a:rPr lang="cs-CZ" sz="2000"/>
              <a:t> a </a:t>
            </a:r>
            <a:r>
              <a:rPr lang="cs-CZ" sz="2000" b="1"/>
              <a:t>aplikaci zjištěných vědomostí a dovedností</a:t>
            </a:r>
            <a:r>
              <a:rPr lang="cs-CZ" sz="2000"/>
              <a:t> pro každodenní život.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200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468313" y="1268413"/>
            <a:ext cx="82089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cs-CZ" sz="2000" b="1">
                <a:solidFill>
                  <a:schemeClr val="tx2"/>
                </a:solidFill>
              </a:rPr>
              <a:t>Jedná se výukovou strategii, která je založena na výuce jednoho tématu z pohledu několika vědních disciplín.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</p:bldLst>
  </p:timing>
</p:sld>
</file>

<file path=ppt/theme/theme1.xml><?xml version="1.0" encoding="utf-8"?>
<a:theme xmlns:a="http://schemas.openxmlformats.org/drawingml/2006/main" name="Kruhy na vodě">
  <a:themeElements>
    <a:clrScheme name="Kruhy na vodě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Kruhy na vodě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ruhy na vodě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ruhy na vodě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ruhy na vodě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1115</TotalTime>
  <Words>639</Words>
  <Application>Microsoft Office PowerPoint</Application>
  <PresentationFormat>Předvádění na obrazovce (4:3)</PresentationFormat>
  <Paragraphs>103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Kruhy na vodě</vt:lpstr>
      <vt:lpstr>SC2MP_DPV  Didaktika přírodních věd </vt:lpstr>
      <vt:lpstr>Cvičení </vt:lpstr>
      <vt:lpstr>Snímek 3</vt:lpstr>
      <vt:lpstr>Cíl č. 2.: Student si stanoví VVC a během své výuky je naplňuje. </vt:lpstr>
      <vt:lpstr>Cíl č.3: Student naplánuje výuku tak, aby s využitím již známých pojmů a dostupných didaktických prostředků seznámil žáky s novými pojmy a dovednostmi v daném časovém rozmezí.  </vt:lpstr>
      <vt:lpstr>Cíl č.4: Student aplikuje své vědomosti o formách a metodách výuky a účelně je zařazuje v různých fázích hodiny či terénní výuky.  </vt:lpstr>
      <vt:lpstr>Cíl č.5: Student prokáže své odborné vědomosti    na dané téma v odborně správné výuce přiměřené věku a dosavadním znalostem a zkušenostem žáků.</vt:lpstr>
      <vt:lpstr>Téma ITV:</vt:lpstr>
      <vt:lpstr>Integrovaná tématická výuka</vt:lpstr>
      <vt:lpstr>Snímek 10</vt:lpstr>
      <vt:lpstr>Rozdělení rolí studentů ve skupině:</vt:lpstr>
      <vt:lpstr>Základní školy pro ITV </vt:lpstr>
      <vt:lpstr>Snímek 13</vt:lpstr>
      <vt:lpstr>Výběr škol skupinami – konzultace s jednotlivými garanty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DPV - úvod</dc:title>
  <dc:creator>Petra Jůzlová</dc:creator>
  <cp:lastModifiedBy>EDA</cp:lastModifiedBy>
  <cp:revision>36</cp:revision>
  <cp:lastPrinted>1601-01-01T00:00:00Z</cp:lastPrinted>
  <dcterms:created xsi:type="dcterms:W3CDTF">2007-02-18T09:59:49Z</dcterms:created>
  <dcterms:modified xsi:type="dcterms:W3CDTF">2011-10-25T09:02:41Z</dcterms:modified>
</cp:coreProperties>
</file>