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8" r:id="rId11"/>
    <p:sldId id="269" r:id="rId12"/>
    <p:sldId id="270" r:id="rId13"/>
    <p:sldId id="265" r:id="rId14"/>
    <p:sldId id="271" r:id="rId15"/>
    <p:sldId id="272" r:id="rId16"/>
    <p:sldId id="273" r:id="rId17"/>
    <p:sldId id="266" r:id="rId18"/>
    <p:sldId id="267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D70426B-9B8E-4BB9-9DFD-DF61067AB28C}" type="datetimeFigureOut">
              <a:rPr lang="cs-CZ" smtClean="0"/>
              <a:pPr/>
              <a:t>10.12.2012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F10721F-50DB-4C03-8D1C-712B4F25FF6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0426B-9B8E-4BB9-9DFD-DF61067AB28C}" type="datetimeFigureOut">
              <a:rPr lang="cs-CZ" smtClean="0"/>
              <a:pPr/>
              <a:t>10.12.2012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0721F-50DB-4C03-8D1C-712B4F25FF6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0426B-9B8E-4BB9-9DFD-DF61067AB28C}" type="datetimeFigureOut">
              <a:rPr lang="cs-CZ" smtClean="0"/>
              <a:pPr/>
              <a:t>10.12.2012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0721F-50DB-4C03-8D1C-712B4F25FF6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D70426B-9B8E-4BB9-9DFD-DF61067AB28C}" type="datetimeFigureOut">
              <a:rPr lang="cs-CZ" smtClean="0"/>
              <a:pPr/>
              <a:t>10.12.2012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F10721F-50DB-4C03-8D1C-712B4F25FF6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D70426B-9B8E-4BB9-9DFD-DF61067AB28C}" type="datetimeFigureOut">
              <a:rPr lang="cs-CZ" smtClean="0"/>
              <a:pPr/>
              <a:t>10.12.2012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F10721F-50DB-4C03-8D1C-712B4F25FF6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0426B-9B8E-4BB9-9DFD-DF61067AB28C}" type="datetimeFigureOut">
              <a:rPr lang="cs-CZ" smtClean="0"/>
              <a:pPr/>
              <a:t>10.12.2012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0721F-50DB-4C03-8D1C-712B4F25FF6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0426B-9B8E-4BB9-9DFD-DF61067AB28C}" type="datetimeFigureOut">
              <a:rPr lang="cs-CZ" smtClean="0"/>
              <a:pPr/>
              <a:t>10.12.2012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0721F-50DB-4C03-8D1C-712B4F25FF6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D70426B-9B8E-4BB9-9DFD-DF61067AB28C}" type="datetimeFigureOut">
              <a:rPr lang="cs-CZ" smtClean="0"/>
              <a:pPr/>
              <a:t>10.12.2012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F10721F-50DB-4C03-8D1C-712B4F25FF6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0426B-9B8E-4BB9-9DFD-DF61067AB28C}" type="datetimeFigureOut">
              <a:rPr lang="cs-CZ" smtClean="0"/>
              <a:pPr/>
              <a:t>10.12.2012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0721F-50DB-4C03-8D1C-712B4F25FF6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D70426B-9B8E-4BB9-9DFD-DF61067AB28C}" type="datetimeFigureOut">
              <a:rPr lang="cs-CZ" smtClean="0"/>
              <a:pPr/>
              <a:t>10.12.2012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F10721F-50DB-4C03-8D1C-712B4F25FF6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D70426B-9B8E-4BB9-9DFD-DF61067AB28C}" type="datetimeFigureOut">
              <a:rPr lang="cs-CZ" smtClean="0"/>
              <a:pPr/>
              <a:t>10.12.2012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F10721F-50DB-4C03-8D1C-712B4F25FF6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D70426B-9B8E-4BB9-9DFD-DF61067AB28C}" type="datetimeFigureOut">
              <a:rPr lang="cs-CZ" smtClean="0"/>
              <a:pPr/>
              <a:t>10.12.2012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F10721F-50DB-4C03-8D1C-712B4F25FF6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Legislativní podmínky vzdělávání dětí a žáků s mentálním postižením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Legislativa:</a:t>
            </a:r>
          </a:p>
          <a:p>
            <a:pPr>
              <a:buNone/>
            </a:pPr>
            <a:r>
              <a:rPr lang="cs-CZ" sz="2800" dirty="0" smtClean="0"/>
              <a:t>Nadnárodní normy</a:t>
            </a:r>
          </a:p>
          <a:p>
            <a:pPr>
              <a:buNone/>
            </a:pPr>
            <a:r>
              <a:rPr lang="cs-CZ" sz="2800" dirty="0" smtClean="0"/>
              <a:t>Ústava České republiky</a:t>
            </a:r>
          </a:p>
          <a:p>
            <a:pPr>
              <a:buNone/>
            </a:pPr>
            <a:r>
              <a:rPr lang="cs-CZ" sz="2800" dirty="0" smtClean="0"/>
              <a:t>Zákon č. 561/2004 Sb. O předškolním, základním, středním, vyšším odborném a jiném vzdělání</a:t>
            </a:r>
          </a:p>
          <a:p>
            <a:pPr>
              <a:buNone/>
            </a:pPr>
            <a:r>
              <a:rPr lang="cs-CZ" sz="2800" dirty="0" smtClean="0"/>
              <a:t>Vyhlášky</a:t>
            </a:r>
          </a:p>
          <a:p>
            <a:pPr>
              <a:buNone/>
            </a:pPr>
            <a:r>
              <a:rPr lang="cs-CZ" sz="2800" dirty="0" smtClean="0"/>
              <a:t>Doporučení, směrnice, informace, metodické pokyny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Vyhláška č. 14/2005 Sb. o předškolním vzdělávání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Novelizace vyhlášky č.14/2005 Sb.  - č.43/2006 Sb.</a:t>
            </a:r>
          </a:p>
          <a:p>
            <a:r>
              <a:rPr lang="cs-CZ" dirty="0" smtClean="0"/>
              <a:t>Obsah: </a:t>
            </a:r>
          </a:p>
          <a:p>
            <a:pPr>
              <a:buNone/>
            </a:pPr>
            <a:r>
              <a:rPr lang="cs-CZ" dirty="0" smtClean="0"/>
              <a:t>§ 1Podrobnosti o podmínkách provozu mateřské školy</a:t>
            </a:r>
          </a:p>
          <a:p>
            <a:pPr>
              <a:buNone/>
            </a:pPr>
            <a:r>
              <a:rPr lang="cs-CZ" dirty="0" smtClean="0"/>
              <a:t>§ 2 Počty přijatých dětí ve třídách mateřské školy</a:t>
            </a:r>
          </a:p>
          <a:p>
            <a:pPr>
              <a:buNone/>
            </a:pPr>
            <a:r>
              <a:rPr lang="cs-CZ" dirty="0" smtClean="0"/>
              <a:t>§ 3 Přerušení nebo omezení provozu mateřské školy</a:t>
            </a:r>
          </a:p>
          <a:p>
            <a:pPr>
              <a:buNone/>
            </a:pPr>
            <a:r>
              <a:rPr lang="cs-CZ" dirty="0" smtClean="0"/>
              <a:t>§ 4 Stravování dětí</a:t>
            </a:r>
          </a:p>
          <a:p>
            <a:pPr>
              <a:buNone/>
            </a:pPr>
            <a:r>
              <a:rPr lang="cs-CZ" dirty="0" smtClean="0"/>
              <a:t>§5 Péče o zdraví a bezpečnost dětí</a:t>
            </a:r>
          </a:p>
          <a:p>
            <a:pPr>
              <a:buNone/>
            </a:pPr>
            <a:r>
              <a:rPr lang="cs-CZ" dirty="0" smtClean="0"/>
              <a:t>§ 6 Úplata za předškolní vzdělávání v mateřské škole, kterou zřizuje stát, kraj, obec nebo svazek obcí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 </a:t>
            </a:r>
            <a:br>
              <a:rPr lang="cs-CZ" sz="2400" dirty="0" smtClean="0"/>
            </a:b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/>
            </a:r>
            <a:br>
              <a:rPr lang="cs-CZ" sz="2400" dirty="0" smtClean="0"/>
            </a:br>
            <a:endParaRPr lang="cs-CZ" sz="24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Vyhláška č. 48/2005 Sb</a:t>
            </a:r>
            <a:r>
              <a:rPr lang="cs-CZ" dirty="0" smtClean="0"/>
              <a:t>. o základním vzdělávání a některých náležitostech plnění povinné školní docházky</a:t>
            </a:r>
          </a:p>
          <a:p>
            <a:pPr>
              <a:buNone/>
            </a:pPr>
            <a:r>
              <a:rPr lang="cs-CZ" dirty="0" smtClean="0"/>
              <a:t>§ 7 Přípravné třídy</a:t>
            </a:r>
          </a:p>
          <a:p>
            <a:pPr>
              <a:buNone/>
            </a:pPr>
            <a:r>
              <a:rPr lang="cs-CZ" dirty="0" smtClean="0"/>
              <a:t>§ 12, 13 Kurz pro získání základního vzdělání</a:t>
            </a:r>
          </a:p>
          <a:p>
            <a:r>
              <a:rPr lang="cs-CZ" b="1" dirty="0" smtClean="0"/>
              <a:t>Vyhláška č. 13/2004 Sb. </a:t>
            </a:r>
            <a:r>
              <a:rPr lang="cs-CZ" dirty="0" smtClean="0"/>
              <a:t>o středním vzdělávání a vzdělávání v konzervatoři</a:t>
            </a:r>
          </a:p>
          <a:p>
            <a:pPr>
              <a:buNone/>
            </a:pPr>
            <a:r>
              <a:rPr lang="cs-CZ" dirty="0" smtClean="0"/>
              <a:t>Typy středních škol pro žáky s mentálním postižením</a:t>
            </a:r>
          </a:p>
          <a:p>
            <a:pPr>
              <a:buNone/>
            </a:pPr>
            <a:r>
              <a:rPr lang="cs-CZ" dirty="0" smtClean="0"/>
              <a:t>Odborná škola, odborné učiliště, praktická škola</a:t>
            </a:r>
          </a:p>
          <a:p>
            <a:r>
              <a:rPr lang="cs-CZ" dirty="0" smtClean="0"/>
              <a:t>Nařízení vlády č. 211/2010 Sb. o soustavě oborů vzdělání v základním, středním a vyšším odborném vzdělání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Přehled kategorií dosaženého vzdělání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B – základní vzdělání</a:t>
            </a:r>
          </a:p>
          <a:p>
            <a:pPr>
              <a:buNone/>
            </a:pPr>
            <a:r>
              <a:rPr lang="cs-CZ" dirty="0" smtClean="0"/>
              <a:t>C – obor vzdělání Praktická škola jednoletá, dvouletá</a:t>
            </a:r>
          </a:p>
          <a:p>
            <a:pPr>
              <a:buNone/>
            </a:pPr>
            <a:r>
              <a:rPr lang="cs-CZ" dirty="0" smtClean="0"/>
              <a:t>J – obory vzdělání poskytující střední vzdělání (bez výučního listu a maturitní zkoušky)</a:t>
            </a:r>
          </a:p>
          <a:p>
            <a:pPr>
              <a:buNone/>
            </a:pPr>
            <a:r>
              <a:rPr lang="cs-CZ" dirty="0" smtClean="0"/>
              <a:t>E – dvouleté a tříleté obory vzdělání poskytující střední vzdělání s výučním listem (určené pro žáky se zdravotním postižením nebo zdravotním znevýhodněním, absolventi jsou připraveni pro výkon jednoduchých prací v rámci dělnických povolání</a:t>
            </a:r>
          </a:p>
          <a:p>
            <a:pPr>
              <a:buNone/>
            </a:pPr>
            <a:r>
              <a:rPr lang="cs-CZ" dirty="0" smtClean="0"/>
              <a:t>H – obory vzdělání poskytující střední vzdělání s výučním listem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000" b="1" dirty="0" smtClean="0"/>
              <a:t>Vyhláška č. 73/2005 Sb. </a:t>
            </a:r>
            <a:r>
              <a:rPr lang="cs-CZ" sz="2000" dirty="0" smtClean="0"/>
              <a:t>O vzdělávání dětí, žáků a studentů se speciálními vzdělávacími potřebami a dětí, žáků a studentů mimořádně nadaných ve znění pozdějších předpisů (vyhláška č.147/2011 Sb.)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Zásady, cíle speciálního vzdělávání</a:t>
            </a:r>
          </a:p>
          <a:p>
            <a:r>
              <a:rPr lang="cs-CZ" dirty="0" smtClean="0"/>
              <a:t>Formy</a:t>
            </a:r>
          </a:p>
          <a:p>
            <a:r>
              <a:rPr lang="cs-CZ" dirty="0" smtClean="0"/>
              <a:t>Typy speciálních škol</a:t>
            </a:r>
          </a:p>
          <a:p>
            <a:r>
              <a:rPr lang="cs-CZ" dirty="0" smtClean="0"/>
              <a:t>Individuální vzdělávací plán</a:t>
            </a:r>
          </a:p>
          <a:p>
            <a:r>
              <a:rPr lang="cs-CZ" dirty="0" smtClean="0"/>
              <a:t>Asistent pedagoga</a:t>
            </a:r>
          </a:p>
          <a:p>
            <a:r>
              <a:rPr lang="cs-CZ" dirty="0" smtClean="0"/>
              <a:t>Organizace speciálního vzdělávání</a:t>
            </a:r>
          </a:p>
          <a:p>
            <a:r>
              <a:rPr lang="cs-CZ" dirty="0" smtClean="0"/>
              <a:t>Zařazování žáků se zdravotním postižením do speciálního vzdělávání</a:t>
            </a:r>
          </a:p>
          <a:p>
            <a:r>
              <a:rPr lang="cs-CZ" dirty="0" smtClean="0"/>
              <a:t>Počty žáků</a:t>
            </a:r>
          </a:p>
          <a:p>
            <a:endParaRPr lang="cs-CZ" dirty="0" smtClean="0"/>
          </a:p>
          <a:p>
            <a:r>
              <a:rPr lang="cs-CZ" dirty="0" smtClean="0"/>
              <a:t>Vzdělávání žáků mimořádně nadaných.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Vyhláška č.147/2011 Sb.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§1 vzdělávání dětí, žáků a studentů se speciálními vzdělávacími potřebami a vzdělávání žáků mimořádně nadaných se uskutečňuje s využitím vyrovnávacích a podpůrných opatření</a:t>
            </a:r>
          </a:p>
          <a:p>
            <a:r>
              <a:rPr lang="cs-CZ" b="1" dirty="0" smtClean="0"/>
              <a:t>Vyrovnávací opatření </a:t>
            </a:r>
            <a:r>
              <a:rPr lang="cs-CZ" dirty="0" smtClean="0"/>
              <a:t>se využívají u žáků se zdravotním nebo sociálním </a:t>
            </a:r>
            <a:r>
              <a:rPr lang="cs-CZ" b="1" dirty="0" smtClean="0"/>
              <a:t>znevýhodněním</a:t>
            </a:r>
            <a:r>
              <a:rPr lang="cs-CZ" dirty="0" smtClean="0"/>
              <a:t>/využívání pedagogických, </a:t>
            </a:r>
            <a:r>
              <a:rPr lang="cs-CZ" dirty="0" err="1" smtClean="0"/>
              <a:t>speciálněpedagogických</a:t>
            </a:r>
            <a:r>
              <a:rPr lang="cs-CZ" dirty="0" smtClean="0"/>
              <a:t> metod a postupů, poradenských služeb, IVP, asistent pedagoga</a:t>
            </a:r>
          </a:p>
          <a:p>
            <a:r>
              <a:rPr lang="cs-CZ" b="1" dirty="0" smtClean="0"/>
              <a:t>Podpůrná opatření </a:t>
            </a:r>
            <a:r>
              <a:rPr lang="cs-CZ" dirty="0" smtClean="0"/>
              <a:t>se využívají u žáků se </a:t>
            </a:r>
            <a:r>
              <a:rPr lang="cs-CZ" b="1" dirty="0" smtClean="0"/>
              <a:t>zdravotním postižením</a:t>
            </a:r>
            <a:r>
              <a:rPr lang="cs-CZ" dirty="0" smtClean="0"/>
              <a:t>/využívání speciálních metod, postupů, forem a prostředků vzdělávání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Vyhláška č.147/2011 Sb.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Kompenzačních, rehabilitačních a učebních pomůcek, speciálních učebnic a didaktických materiálů, zařazení předmětů speciálně pedagogické péče, poskytování </a:t>
            </a:r>
            <a:r>
              <a:rPr lang="cs-CZ" dirty="0" err="1" smtClean="0"/>
              <a:t>ped</a:t>
            </a:r>
            <a:r>
              <a:rPr lang="cs-CZ" dirty="0" smtClean="0"/>
              <a:t>.-</a:t>
            </a:r>
            <a:r>
              <a:rPr lang="cs-CZ" dirty="0" err="1" smtClean="0"/>
              <a:t>psychol</a:t>
            </a:r>
            <a:r>
              <a:rPr lang="cs-CZ" dirty="0" smtClean="0"/>
              <a:t>. služeb, zajištění služeb asistenta pedagoga, snížení počtu žáků ve třídě a jiná úprava organizace vzdělávání zohledňující speciální vzdělávací potřeby žáka</a:t>
            </a:r>
          </a:p>
          <a:p>
            <a:pPr>
              <a:buNone/>
            </a:pPr>
            <a:r>
              <a:rPr lang="cs-CZ" dirty="0" smtClean="0"/>
              <a:t>Nejvyšší míra podpůrných opatření náleží žákům s těžkým zdravotním postižením </a:t>
            </a:r>
          </a:p>
          <a:p>
            <a:pPr>
              <a:buNone/>
            </a:pPr>
            <a:r>
              <a:rPr lang="cs-CZ" dirty="0" smtClean="0"/>
              <a:t>Žák se sociálním znevýhodněním – vyrovnávací opatření, žák z prostředí, kde se mu nedostává potřebné podpory pro vzdělávání, spolupráce s rodinou, nedostatečná znalost vyučovacího jazyka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Vyhláška č.147/2011 Sb.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Zařazení žáka se zdravotním a sociálním znevýhodněním ve škole pro žáky se zdravotním postižením – pouze po dobu nezbytně nutnou pro vyrovnání jeho znevýhodnění</a:t>
            </a:r>
          </a:p>
          <a:p>
            <a:endParaRPr lang="cs-CZ" dirty="0" smtClean="0"/>
          </a:p>
          <a:p>
            <a:r>
              <a:rPr lang="cs-CZ" dirty="0" smtClean="0"/>
              <a:t>Informovaný souhlas se zařazením žáka do některé z organizačních forem vzdělávání a převedení žáka do vzdělávacího programu pro žáky se zdravotním postižením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Vyhláška č. 72/2005 Sb. O poskytování poradenských služeb ve školách a školských poradenských zařízeních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Poskytování poradenských služeb</a:t>
            </a:r>
          </a:p>
          <a:p>
            <a:r>
              <a:rPr lang="cs-CZ" dirty="0" smtClean="0"/>
              <a:t>Obsah poradenských služeb</a:t>
            </a:r>
          </a:p>
          <a:p>
            <a:r>
              <a:rPr lang="cs-CZ" dirty="0" smtClean="0"/>
              <a:t>Školská poradenská zařízení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Nižší právní normy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Informace  MŠMT ČR k organizaci kurzu k získání základů vzdělání</a:t>
            </a:r>
          </a:p>
          <a:p>
            <a:r>
              <a:rPr lang="cs-CZ" dirty="0" smtClean="0"/>
              <a:t>Kurz k získání základního vzdělání</a:t>
            </a:r>
          </a:p>
          <a:p>
            <a:r>
              <a:rPr lang="cs-CZ" dirty="0" smtClean="0"/>
              <a:t>Doporučení základním školám speciálním k hodnocení výsledků vzdělávání žáků ve školním roce 2005/06</a:t>
            </a:r>
          </a:p>
          <a:p>
            <a:r>
              <a:rPr lang="cs-CZ" dirty="0" smtClean="0"/>
              <a:t>Metodický pokyn č. 5 vedoucího odboru školství KÚ </a:t>
            </a:r>
            <a:r>
              <a:rPr lang="cs-CZ" dirty="0" err="1" smtClean="0"/>
              <a:t>JmK</a:t>
            </a:r>
            <a:r>
              <a:rPr lang="cs-CZ" dirty="0" smtClean="0"/>
              <a:t> k udělení souhlasu se zřízením funkce </a:t>
            </a:r>
            <a:r>
              <a:rPr lang="cs-CZ" smtClean="0"/>
              <a:t>asistenta pedagoga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Školský zákon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Rovný přístup ke vzdělávání (§2, odst. 1), právo žáků s těžkým MP, s více vadami a autismem na vzdělávání v ZŠ speciální nebo jinak.</a:t>
            </a:r>
          </a:p>
          <a:p>
            <a:r>
              <a:rPr lang="cs-CZ" sz="2800" dirty="0" smtClean="0"/>
              <a:t>Členění na osoby se zdravotním postižením, zdravotním znevýhodněním a sociálním znevýhodněním (§16, odst. 1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Školský zákon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b="1" dirty="0" smtClean="0"/>
              <a:t>Zdravotním postižením je:</a:t>
            </a:r>
          </a:p>
          <a:p>
            <a:pPr>
              <a:buNone/>
            </a:pPr>
            <a:r>
              <a:rPr lang="cs-CZ" dirty="0" smtClean="0"/>
              <a:t>Mentální, tělesné, zrakové, sluchové postižení, vady řeči, souběžné postižení více vadami, autismus, vývojové poruchy učení a chování.</a:t>
            </a:r>
          </a:p>
          <a:p>
            <a:pPr>
              <a:buNone/>
            </a:pPr>
            <a:r>
              <a:rPr lang="cs-CZ" b="1" dirty="0" smtClean="0"/>
              <a:t>Zdravotním znevýhodněním: </a:t>
            </a:r>
          </a:p>
          <a:p>
            <a:pPr>
              <a:buNone/>
            </a:pPr>
            <a:r>
              <a:rPr lang="cs-CZ" dirty="0" smtClean="0"/>
              <a:t>Zdravotní oslabení, dlouhodobá nemoc, lehčí zdravotní poruchy vedoucí k poruchám učení a chování.</a:t>
            </a:r>
          </a:p>
          <a:p>
            <a:pPr>
              <a:buNone/>
            </a:pPr>
            <a:r>
              <a:rPr lang="cs-CZ" b="1" dirty="0" smtClean="0"/>
              <a:t>Sociální znevýhodnění:</a:t>
            </a:r>
          </a:p>
          <a:p>
            <a:pPr>
              <a:buNone/>
            </a:pPr>
            <a:r>
              <a:rPr lang="cs-CZ" dirty="0" smtClean="0"/>
              <a:t>Rodinné prostředí s nízkým sociálně kulturním statutem, ohrožení sociálně patologickými jevy, ústavní výchova, postavení azylanta.</a:t>
            </a:r>
          </a:p>
          <a:p>
            <a:pPr>
              <a:buNone/>
            </a:pPr>
            <a:r>
              <a:rPr lang="cs-CZ" dirty="0" smtClean="0"/>
              <a:t>§16, odst. 5 – diagnostiku provádí školské poradenské zařízení.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Školský zákon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§16, odst. 7 bezplatné užívání speciálních učebnic a speciálních didaktických a kompenzačních pomůcek poskytované školou,</a:t>
            </a:r>
          </a:p>
          <a:p>
            <a:r>
              <a:rPr lang="cs-CZ" dirty="0" smtClean="0"/>
              <a:t>§16, odst. 9 možnost zřízení funkce asistenta pedagoga,</a:t>
            </a:r>
          </a:p>
          <a:p>
            <a:r>
              <a:rPr lang="cs-CZ" dirty="0" smtClean="0"/>
              <a:t>§26 vyučovací hodina – rámcový nebo školní vzdělávací program pro žáky se speciálními vzdělávacími potřebami může stanovit odlišnou délku vyučovací hodiny (výuka v blocích),</a:t>
            </a:r>
          </a:p>
          <a:p>
            <a:r>
              <a:rPr lang="cs-CZ" dirty="0" smtClean="0"/>
              <a:t>§27 odst. 3 přípravné třídy bezplatné poskytování učebnic a učebních textů,</a:t>
            </a:r>
          </a:p>
          <a:p>
            <a:r>
              <a:rPr lang="cs-CZ" dirty="0" smtClean="0"/>
              <a:t>§36 plnění povinné školní docházky odst. 4 zápis k povinné školní docházce,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Školský zákon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§37 odklad povinné školní docházky - </a:t>
            </a:r>
            <a:r>
              <a:rPr lang="cs-CZ" b="1" dirty="0" smtClean="0"/>
              <a:t>novelizace ŠZ č. 49/2009,</a:t>
            </a:r>
            <a:r>
              <a:rPr lang="cs-CZ" dirty="0" smtClean="0"/>
              <a:t> není-li dítě  po dovršení šestého roku věku tělesně nebo duševně přiměřeně vyspělé a požádá-li o to písemně zákonný zástupce dítěte do 31.5 kalendářního roku, v němž má dítě zahájit povinnou školní docházku, odloží ředitel školy začátek povinné školní docházky o jeden školní rok, pokud je žádost doložena doporučujícím posouzením příslušného školského </a:t>
            </a:r>
            <a:r>
              <a:rPr lang="cs-CZ" dirty="0" smtClean="0"/>
              <a:t>poradenského zařízení, </a:t>
            </a:r>
            <a:r>
              <a:rPr lang="cs-CZ" dirty="0" smtClean="0"/>
              <a:t>odborného </a:t>
            </a:r>
            <a:r>
              <a:rPr lang="cs-CZ" dirty="0" smtClean="0"/>
              <a:t>lékaře nebo klinického psychologa.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Školský zákon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Jiný způsob plnění povinné školní docházky</a:t>
            </a:r>
          </a:p>
          <a:p>
            <a:r>
              <a:rPr lang="cs-CZ" dirty="0" smtClean="0"/>
              <a:t>§41: individuální vzdělávání – o povolení rozhoduje ředitel školy u žáka přijatého k plnění povinné </a:t>
            </a:r>
            <a:r>
              <a:rPr lang="cs-CZ" dirty="0" err="1" smtClean="0"/>
              <a:t>šk</a:t>
            </a:r>
            <a:r>
              <a:rPr lang="cs-CZ" dirty="0" smtClean="0"/>
              <a:t>. </a:t>
            </a:r>
            <a:r>
              <a:rPr lang="cs-CZ" dirty="0" smtClean="0"/>
              <a:t>docházky</a:t>
            </a:r>
            <a:r>
              <a:rPr lang="cs-CZ" dirty="0" smtClean="0"/>
              <a:t>, na základě žádosti zákonného zástupce žáka, jen na prvním stupni ZŠ.</a:t>
            </a:r>
          </a:p>
          <a:p>
            <a:r>
              <a:rPr lang="cs-CZ" dirty="0" smtClean="0"/>
              <a:t>§42: vzdělávání žáků s hlubokým mentálním postižením – KÚ se souhlasem zákonných zástupců, zvolí takový způsob vzdělávání, který odpovídá duševním a fyzickým schopnostem žáka (posouzení odborného lékaře a </a:t>
            </a:r>
            <a:r>
              <a:rPr lang="cs-CZ" dirty="0"/>
              <a:t>Š</a:t>
            </a:r>
            <a:r>
              <a:rPr lang="cs-CZ" dirty="0" smtClean="0"/>
              <a:t>PZ</a:t>
            </a:r>
            <a:r>
              <a:rPr lang="cs-CZ" dirty="0" smtClean="0"/>
              <a:t>)</a:t>
            </a:r>
          </a:p>
          <a:p>
            <a:r>
              <a:rPr lang="cs-CZ" dirty="0" smtClean="0"/>
              <a:t>§45: stupně vzdělání – základní vzdělání, základy vzdělání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Školský zákon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§46: organizace základního vzdělávání – devět let (deset ročníků), dva stupně ZŠ,</a:t>
            </a:r>
          </a:p>
          <a:p>
            <a:endParaRPr lang="cs-CZ" dirty="0" smtClean="0"/>
          </a:p>
          <a:p>
            <a:r>
              <a:rPr lang="cs-CZ" dirty="0" smtClean="0"/>
              <a:t>§48: vzdělávání žáků s těžším mentálním postižením, s více vadami a autismem – vzdělávání na ZŠS se souhlasem zákonného zástupce a na základě písemného doporučení </a:t>
            </a:r>
            <a:r>
              <a:rPr lang="cs-CZ" b="1" dirty="0" smtClean="0"/>
              <a:t>školského poradenského zařízení (novelizace ŠZ č.49/2009 Sb.),</a:t>
            </a:r>
          </a:p>
          <a:p>
            <a:endParaRPr lang="cs-CZ" b="1" dirty="0" smtClean="0"/>
          </a:p>
          <a:p>
            <a:r>
              <a:rPr lang="cs-CZ" dirty="0" smtClean="0"/>
              <a:t>§48a </a:t>
            </a:r>
            <a:r>
              <a:rPr lang="cs-CZ" b="1" dirty="0" smtClean="0"/>
              <a:t>Přípravný stupeň základní školy speciální, zřizovatel ZŠS může zřídit třídy PS ZŠS, které poskytují přípravu na vzdělávání v ZŠS dětem se středně těžkým a těžkým mentálním postižením, se souběžným postižením více vadami nebo autismem, o zařazení dítěte do PS rozhoduje ředitel školy na základě žádosti zákonného zástupce a na základě písemného doporučení školského por. zařízení.</a:t>
            </a:r>
          </a:p>
          <a:p>
            <a:r>
              <a:rPr lang="cs-CZ" b="1" dirty="0" smtClean="0"/>
              <a:t>Do třídy PS ZŠS lze dítě zařadit od </a:t>
            </a:r>
            <a:r>
              <a:rPr lang="cs-CZ" b="1" dirty="0" err="1" smtClean="0"/>
              <a:t>šk</a:t>
            </a:r>
            <a:r>
              <a:rPr lang="cs-CZ" b="1" dirty="0" smtClean="0"/>
              <a:t>. roku, v němž dosáhne 5let věku.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Školský zákon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§51, odst.2 - hodnocení výsledků vzdělávání žáků, klasifikačním stupněm, slovně nebo kombinací. O způsobu hodnocení rozhoduje ředitel školy se souhlasem školské rady, odst. 4 – hodnocení na ZŠS slovně.</a:t>
            </a:r>
          </a:p>
          <a:p>
            <a:r>
              <a:rPr lang="cs-CZ" dirty="0" smtClean="0"/>
              <a:t>§54 – ukončení základního vzdělávání, dokladem je vysvědčení o úspěšném ukončení 9, </a:t>
            </a:r>
            <a:r>
              <a:rPr lang="cs-CZ" dirty="0" err="1" smtClean="0"/>
              <a:t>popř</a:t>
            </a:r>
            <a:r>
              <a:rPr lang="cs-CZ" dirty="0" smtClean="0"/>
              <a:t>, 10 ročníku základního vzdělávání, vysvědčení je opatřeno doložkou o získání stupně základního vzdělání.</a:t>
            </a:r>
          </a:p>
          <a:p>
            <a:r>
              <a:rPr lang="cs-CZ" dirty="0" smtClean="0"/>
              <a:t>§55 – žák se zdravotním postižením může na základě žádosti zákonných zástupců </a:t>
            </a:r>
            <a:r>
              <a:rPr lang="cs-CZ" dirty="0" err="1" smtClean="0"/>
              <a:t>řed</a:t>
            </a:r>
            <a:r>
              <a:rPr lang="cs-CZ" dirty="0" smtClean="0"/>
              <a:t>. školy pokračovat v základním vzdělávání do 26 let.</a:t>
            </a:r>
          </a:p>
          <a:p>
            <a:r>
              <a:rPr lang="cs-CZ" dirty="0" smtClean="0"/>
              <a:t>Vzdělávací kurzy pro získání základního vzdělání a základů vzdělání.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Vyhlášky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Vyhláška  č. 14/2005 o předškolním vzdělávání.</a:t>
            </a:r>
          </a:p>
          <a:p>
            <a:r>
              <a:rPr lang="cs-CZ" dirty="0" smtClean="0"/>
              <a:t>Vyhláška  č. 48/2005 o základním vzdělávání a některých náležitostech plnění povinné školní docházky.</a:t>
            </a:r>
          </a:p>
          <a:p>
            <a:r>
              <a:rPr lang="cs-CZ" dirty="0" smtClean="0"/>
              <a:t>Vyhláška č. 13/2004 o středním vzdělávání a vzdělávání v konzervatoři.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546</TotalTime>
  <Words>1283</Words>
  <Application>Microsoft Office PowerPoint</Application>
  <PresentationFormat>Předvádění na obrazovce (4:3)</PresentationFormat>
  <Paragraphs>102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Arkýř</vt:lpstr>
      <vt:lpstr>Legislativní podmínky vzdělávání dětí a žáků s mentálním postižením</vt:lpstr>
      <vt:lpstr>Školský zákon</vt:lpstr>
      <vt:lpstr>Školský zákon</vt:lpstr>
      <vt:lpstr>Školský zákon</vt:lpstr>
      <vt:lpstr>Školský zákon</vt:lpstr>
      <vt:lpstr>Školský zákon</vt:lpstr>
      <vt:lpstr>Školský zákon</vt:lpstr>
      <vt:lpstr>Školský zákon</vt:lpstr>
      <vt:lpstr>Vyhlášky</vt:lpstr>
      <vt:lpstr>          Vyhláška č. 14/2005 Sb. o předškolním vzdělávání </vt:lpstr>
      <vt:lpstr>          </vt:lpstr>
      <vt:lpstr>Přehled kategorií dosaženého vzdělání</vt:lpstr>
      <vt:lpstr>Vyhláška č. 73/2005 Sb. O vzdělávání dětí, žáků a studentů se speciálními vzdělávacími potřebami a dětí, žáků a studentů mimořádně nadaných ve znění pozdějších předpisů (vyhláška č.147/2011 Sb.)</vt:lpstr>
      <vt:lpstr>Vyhláška č.147/2011 Sb.</vt:lpstr>
      <vt:lpstr>Vyhláška č.147/2011 Sb.</vt:lpstr>
      <vt:lpstr>Vyhláška č.147/2011 Sb.</vt:lpstr>
      <vt:lpstr>Vyhláška č. 72/2005 Sb. O poskytování poradenských služeb ve školách a školských poradenských zařízeních</vt:lpstr>
      <vt:lpstr>Nižší právní normy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Legislativní podmínky vzdělávání dětí a žáků s mentálním postižením</dc:title>
  <dc:creator>Pipekovi</dc:creator>
  <cp:lastModifiedBy>Pipeková</cp:lastModifiedBy>
  <cp:revision>57</cp:revision>
  <dcterms:created xsi:type="dcterms:W3CDTF">2009-03-26T16:31:42Z</dcterms:created>
  <dcterms:modified xsi:type="dcterms:W3CDTF">2012-12-10T07:58:45Z</dcterms:modified>
</cp:coreProperties>
</file>