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9323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tx1"/>
                </a:solidFill>
              </a:defRPr>
            </a:lvl1pPr>
          </a:lstStyle>
          <a:p>
            <a:fld id="{D200B3F0-A9BC-48CE-8EB6-ECE965069900}" type="datetime1">
              <a:rPr lang="en-US" smtClean="0"/>
              <a:t>12/18/2012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Helvetica Ligh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10800000">
            <a:off x="459506" y="321130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371525">
            <a:off x="263767" y="443825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1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455612" y="2801319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1010068">
            <a:off x="8490951" y="271487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rot="21010068">
            <a:off x="8490951" y="41851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“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”</a:t>
            </a:r>
            <a:endParaRPr lang="en-US" sz="9600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1010068">
            <a:off x="8490951" y="4193583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21010068">
            <a:off x="8490951" y="4185116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920" y="1205350"/>
            <a:ext cx="8527590" cy="247341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8313-94B6-4A3B-BAE6-106DE0DF8223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920" y="5024967"/>
            <a:ext cx="7999315" cy="1002090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5499" y="2406832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547" y="83876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“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455612" y="3246967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1010068">
            <a:off x="8490951" y="315218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8268"/>
            <a:ext cx="8825659" cy="192544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A397-0EA4-49BD-A67B-D0F19DD90A0F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582207"/>
            <a:ext cx="8813704" cy="144485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5" y="3993691"/>
            <a:ext cx="8825659" cy="498646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2800" b="0" i="0" kern="1200" cap="none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2732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1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1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rot="5101749">
            <a:off x="6294738" y="457773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4867" y="402165"/>
            <a:ext cx="6510866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5400000">
            <a:off x="44492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27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9800" y="402165"/>
            <a:ext cx="44788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6200000">
            <a:off x="3787244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5922489">
            <a:off x="4698352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960137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1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1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1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1">
              <a:rPr lang="en-US" smtClean="0"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733" y="448733"/>
            <a:ext cx="11286067" cy="5952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1">
              <a:rPr lang="en-US" smtClean="0"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3412" y="402165"/>
            <a:ext cx="6055253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1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>
            <a:off x="2229377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5922489">
            <a:off x="3140485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16200000">
            <a:off x="32954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402165"/>
            <a:ext cx="55964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1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5922489">
            <a:off x="4203594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1587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5865239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0" y="1587"/>
            <a:ext cx="12188825" cy="6856413"/>
          </a:xfrm>
          <a:custGeom>
            <a:avLst/>
            <a:gdLst>
              <a:gd name="T0" fmla="*/ 0 w 15356"/>
              <a:gd name="T1" fmla="*/ 0 h 8638"/>
              <a:gd name="T2" fmla="*/ 0 w 15356"/>
              <a:gd name="T3" fmla="*/ 8638 h 8638"/>
              <a:gd name="T4" fmla="*/ 15356 w 15356"/>
              <a:gd name="T5" fmla="*/ 8638 h 8638"/>
              <a:gd name="T6" fmla="*/ 15356 w 15356"/>
              <a:gd name="T7" fmla="*/ 0 h 8638"/>
              <a:gd name="T8" fmla="*/ 0 w 15356"/>
              <a:gd name="T9" fmla="*/ 0 h 8638"/>
              <a:gd name="T10" fmla="*/ 14748 w 15356"/>
              <a:gd name="T11" fmla="*/ 8038 h 8638"/>
              <a:gd name="T12" fmla="*/ 600 w 15356"/>
              <a:gd name="T13" fmla="*/ 8038 h 8638"/>
              <a:gd name="T14" fmla="*/ 600 w 15356"/>
              <a:gd name="T15" fmla="*/ 592 h 8638"/>
              <a:gd name="T16" fmla="*/ 14748 w 15356"/>
              <a:gd name="T17" fmla="*/ 592 h 8638"/>
              <a:gd name="T18" fmla="*/ 14748 w 15356"/>
              <a:gd name="T19" fmla="*/ 8038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0" y="1587"/>
            <a:ext cx="12188825" cy="6856413"/>
          </a:xfrm>
          <a:custGeom>
            <a:avLst/>
            <a:gdLst>
              <a:gd name="T0" fmla="*/ 0 w 15356"/>
              <a:gd name="T1" fmla="*/ 0 h 8638"/>
              <a:gd name="T2" fmla="*/ 0 w 15356"/>
              <a:gd name="T3" fmla="*/ 8638 h 8638"/>
              <a:gd name="T4" fmla="*/ 15356 w 15356"/>
              <a:gd name="T5" fmla="*/ 8638 h 8638"/>
              <a:gd name="T6" fmla="*/ 15356 w 15356"/>
              <a:gd name="T7" fmla="*/ 0 h 8638"/>
              <a:gd name="T8" fmla="*/ 0 w 15356"/>
              <a:gd name="T9" fmla="*/ 0 h 8638"/>
              <a:gd name="T10" fmla="*/ 14748 w 15356"/>
              <a:gd name="T11" fmla="*/ 8038 h 8638"/>
              <a:gd name="T12" fmla="*/ 600 w 15356"/>
              <a:gd name="T13" fmla="*/ 8038 h 8638"/>
              <a:gd name="T14" fmla="*/ 600 w 15356"/>
              <a:gd name="T15" fmla="*/ 592 h 8638"/>
              <a:gd name="T16" fmla="*/ 14748 w 15356"/>
              <a:gd name="T17" fmla="*/ 592 h 8638"/>
              <a:gd name="T18" fmla="*/ 14748 w 15356"/>
              <a:gd name="T19" fmla="*/ 8038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fld id="{564B320A-89BA-47B2-A525-92E8D10B06E4}" type="datetime1">
              <a:rPr lang="en-US" smtClean="0"/>
              <a:t>12/18/2012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Helvetica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-the-world.com/en/hearing-and-hearing-loss/online-hearing-test.html" TargetMode="External"/><Relationship Id="rId2" Type="http://schemas.openxmlformats.org/officeDocument/2006/relationships/hyperlink" Target="http://www.hear-the-world.com/en/hearing-and-hearing-loss/noise-how-loud-is-too-loud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 smtClean="0">
                <a:solidFill>
                  <a:srgbClr val="FFC000"/>
                </a:solidFill>
              </a:rPr>
              <a:t>Prevence sluchových vad</a:t>
            </a:r>
            <a:endParaRPr lang="cs-CZ" sz="5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600" dirty="0" smtClean="0">
                <a:solidFill>
                  <a:srgbClr val="FFC000"/>
                </a:solidFill>
              </a:rPr>
              <a:t>Bc. Kateřina Blatná							</a:t>
            </a:r>
          </a:p>
          <a:p>
            <a:r>
              <a:rPr lang="cs-CZ" sz="2600" dirty="0" smtClean="0">
                <a:solidFill>
                  <a:srgbClr val="FFC000"/>
                </a:solidFill>
              </a:rPr>
              <a:t>Bc. Jana Brychtová							</a:t>
            </a:r>
          </a:p>
          <a:p>
            <a:r>
              <a:rPr lang="cs-CZ" sz="2600" dirty="0" smtClean="0">
                <a:solidFill>
                  <a:srgbClr val="FFC000"/>
                </a:solidFill>
              </a:rPr>
              <a:t>Bc. Ilona Kašpárková</a:t>
            </a:r>
          </a:p>
          <a:p>
            <a:r>
              <a:rPr lang="cs-CZ" sz="2600" dirty="0">
                <a:solidFill>
                  <a:srgbClr val="FFC000"/>
                </a:solidFill>
              </a:rPr>
              <a:t>Bc. Alena </a:t>
            </a:r>
            <a:r>
              <a:rPr lang="cs-CZ" sz="2600" dirty="0" err="1" smtClean="0">
                <a:solidFill>
                  <a:srgbClr val="FFC000"/>
                </a:solidFill>
              </a:rPr>
              <a:t>Uhríková</a:t>
            </a:r>
            <a:endParaRPr lang="cs-CZ" sz="2600" dirty="0">
              <a:solidFill>
                <a:srgbClr val="FFC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FFC000"/>
                </a:solidFill>
              </a:rPr>
              <a:t>HLUKOVÉ MAPY - BRNO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027238"/>
            <a:ext cx="4807071" cy="576262"/>
          </a:xfrm>
        </p:spPr>
        <p:txBody>
          <a:bodyPr/>
          <a:lstStyle/>
          <a:p>
            <a:r>
              <a:rPr lang="cs-CZ" dirty="0" smtClean="0"/>
              <a:t>Brno ve dne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530" y="2027238"/>
            <a:ext cx="4850617" cy="576261"/>
          </a:xfrm>
        </p:spPr>
        <p:txBody>
          <a:bodyPr/>
          <a:lstStyle/>
          <a:p>
            <a:pPr algn="r"/>
            <a:r>
              <a:rPr lang="cs-CZ" dirty="0" smtClean="0"/>
              <a:t>Brno v noci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4579640" cy="28397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1154953" y="6191794"/>
            <a:ext cx="9889195" cy="6662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6270172" y="3187261"/>
            <a:ext cx="4777558" cy="283979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79" y="2687153"/>
            <a:ext cx="4815131" cy="2844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0" y="2687153"/>
            <a:ext cx="4872647" cy="2845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5" y="5620292"/>
            <a:ext cx="10164869" cy="10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DOTAZNÍK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5" y="3749040"/>
            <a:ext cx="8813704" cy="280851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C000"/>
                </a:solidFill>
              </a:rPr>
              <a:t>135 odpovědí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C000"/>
                </a:solidFill>
              </a:rPr>
              <a:t>Respondenti ve věku 15 – 30 let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30" y="600891"/>
            <a:ext cx="5421084" cy="5630092"/>
          </a:xfrm>
        </p:spPr>
        <p:txBody>
          <a:bodyPr/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C000"/>
                </a:solidFill>
              </a:rPr>
              <a:t>Posloucháš </a:t>
            </a:r>
            <a:r>
              <a:rPr lang="cs-CZ" sz="2400" b="1" dirty="0">
                <a:solidFill>
                  <a:srgbClr val="FFC000"/>
                </a:solidFill>
              </a:rPr>
              <a:t>MP3 se </a:t>
            </a:r>
            <a:r>
              <a:rPr lang="cs-CZ" sz="2400" b="1" dirty="0" smtClean="0">
                <a:solidFill>
                  <a:srgbClr val="FFC000"/>
                </a:solidFill>
              </a:rPr>
              <a:t>sluchátky?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ano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	105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78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ne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>
                <a:solidFill>
                  <a:srgbClr val="FFC000"/>
                </a:solidFill>
              </a:rPr>
              <a:t>	</a:t>
            </a:r>
            <a:r>
              <a:rPr lang="cs-CZ" sz="2400" smtClean="0">
                <a:solidFill>
                  <a:srgbClr val="FFC000"/>
                </a:solidFill>
              </a:rPr>
              <a:t>  29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smtClean="0">
                <a:solidFill>
                  <a:srgbClr val="FFC000"/>
                </a:solidFill>
              </a:rPr>
              <a:t> </a:t>
            </a:r>
            <a:r>
              <a:rPr lang="cs-CZ" sz="2400" smtClean="0">
                <a:solidFill>
                  <a:srgbClr val="FFC000"/>
                </a:solidFill>
              </a:rPr>
              <a:t>21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dirty="0">
                <a:solidFill>
                  <a:srgbClr val="FFC000"/>
                </a:solidFill>
              </a:rPr>
              <a:t/>
            </a:r>
            <a:br>
              <a:rPr lang="cs-CZ" dirty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66" y="2275730"/>
            <a:ext cx="4110497" cy="24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587829"/>
            <a:ext cx="5316581" cy="561702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C000"/>
                </a:solidFill>
              </a:rPr>
              <a:t>V jakých situacích posloucháš MP3 se sluchátky?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během </a:t>
            </a:r>
            <a:r>
              <a:rPr lang="cs-CZ" sz="2400" dirty="0">
                <a:solidFill>
                  <a:srgbClr val="FFC000"/>
                </a:solidFill>
              </a:rPr>
              <a:t>cesty do školy/práce/apod.	</a:t>
            </a:r>
            <a:r>
              <a:rPr lang="cs-CZ" sz="2400" dirty="0" smtClean="0">
                <a:solidFill>
                  <a:srgbClr val="FFC000"/>
                </a:solidFill>
              </a:rPr>
              <a:t>	81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77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při </a:t>
            </a:r>
            <a:r>
              <a:rPr lang="cs-CZ" sz="2400" dirty="0">
                <a:solidFill>
                  <a:srgbClr val="FFC000"/>
                </a:solidFill>
              </a:rPr>
              <a:t>sportu					36	</a:t>
            </a:r>
            <a:r>
              <a:rPr lang="cs-CZ" sz="2400" dirty="0" smtClean="0">
                <a:solidFill>
                  <a:srgbClr val="FFC000"/>
                </a:solidFill>
              </a:rPr>
              <a:t>  34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při </a:t>
            </a:r>
            <a:r>
              <a:rPr lang="cs-CZ" sz="2400" dirty="0">
                <a:solidFill>
                  <a:srgbClr val="FFC000"/>
                </a:solidFill>
              </a:rPr>
              <a:t>učení/práci			</a:t>
            </a:r>
            <a:r>
              <a:rPr lang="cs-CZ" sz="2400" dirty="0" smtClean="0">
                <a:solidFill>
                  <a:srgbClr val="FFC000"/>
                </a:solidFill>
              </a:rPr>
              <a:t>25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24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jiné</a:t>
            </a:r>
            <a:r>
              <a:rPr lang="cs-CZ" sz="2400" dirty="0">
                <a:solidFill>
                  <a:srgbClr val="FFC000"/>
                </a:solidFill>
              </a:rPr>
              <a:t>						</a:t>
            </a:r>
            <a:r>
              <a:rPr lang="cs-CZ" sz="2400" dirty="0" smtClean="0">
                <a:solidFill>
                  <a:srgbClr val="FFC000"/>
                </a:solidFill>
              </a:rPr>
              <a:t>	17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16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 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1600" dirty="0" smtClean="0">
                <a:solidFill>
                  <a:srgbClr val="FFC000"/>
                </a:solidFill>
              </a:rPr>
              <a:t>Uživatelé </a:t>
            </a:r>
            <a:r>
              <a:rPr lang="cs-CZ" sz="1600" dirty="0">
                <a:solidFill>
                  <a:srgbClr val="FFC000"/>
                </a:solidFill>
              </a:rPr>
              <a:t>mohli vybrat více než jedno zaškrtávací políčko, takže procento může vzrůst na více než 100 %.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64" y="1833704"/>
            <a:ext cx="4952453" cy="32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627017"/>
            <a:ext cx="5290457" cy="5603965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C000"/>
                </a:solidFill>
              </a:rPr>
              <a:t>Kolik času denně trávíš se sluchátky na uších?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 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méně než 30 minut		</a:t>
            </a:r>
            <a:r>
              <a:rPr lang="cs-CZ" sz="2400" dirty="0" smtClean="0">
                <a:solidFill>
                  <a:srgbClr val="FFC000"/>
                </a:solidFill>
              </a:rPr>
              <a:t>55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 41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30 </a:t>
            </a:r>
            <a:r>
              <a:rPr lang="cs-CZ" sz="2400" dirty="0">
                <a:solidFill>
                  <a:srgbClr val="FFC000"/>
                </a:solidFill>
              </a:rPr>
              <a:t>min až 1 hodinu		</a:t>
            </a:r>
            <a:r>
              <a:rPr lang="cs-CZ" sz="2400" dirty="0" smtClean="0">
                <a:solidFill>
                  <a:srgbClr val="FFC000"/>
                </a:solidFill>
              </a:rPr>
              <a:t>28</a:t>
            </a:r>
            <a:r>
              <a:rPr lang="cs-CZ" sz="2400" dirty="0">
                <a:solidFill>
                  <a:srgbClr val="FFC000"/>
                </a:solidFill>
              </a:rPr>
              <a:t>	 </a:t>
            </a:r>
            <a:r>
              <a:rPr lang="cs-CZ" sz="2400" dirty="0" smtClean="0">
                <a:solidFill>
                  <a:srgbClr val="FFC000"/>
                </a:solidFill>
              </a:rPr>
              <a:t>   21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více </a:t>
            </a:r>
            <a:r>
              <a:rPr lang="cs-CZ" sz="2400" dirty="0">
                <a:solidFill>
                  <a:srgbClr val="FFC000"/>
                </a:solidFill>
              </a:rPr>
              <a:t>než 1 hodinu		</a:t>
            </a:r>
            <a:r>
              <a:rPr lang="cs-CZ" sz="2400" dirty="0" smtClean="0">
                <a:solidFill>
                  <a:srgbClr val="FFC000"/>
                </a:solidFill>
              </a:rPr>
              <a:t>21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  16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2286000"/>
            <a:ext cx="5190219" cy="22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2" y="653143"/>
            <a:ext cx="5355772" cy="5512525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C000"/>
                </a:solidFill>
              </a:rPr>
              <a:t>Jak často navštěvuješ místa se zvýšenou hladinou hluku (diskotéky, koncerty apod</a:t>
            </a:r>
            <a:r>
              <a:rPr lang="cs-CZ" sz="2400" b="1" dirty="0" smtClean="0">
                <a:solidFill>
                  <a:srgbClr val="FFC000"/>
                </a:solidFill>
              </a:rPr>
              <a:t>.)?</a:t>
            </a:r>
            <a:br>
              <a:rPr lang="cs-CZ" sz="2400" b="1" dirty="0" smtClean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vůbec				</a:t>
            </a:r>
            <a:r>
              <a:rPr lang="cs-CZ" sz="2400" dirty="0" smtClean="0">
                <a:solidFill>
                  <a:srgbClr val="FFC000"/>
                </a:solidFill>
              </a:rPr>
              <a:t>		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6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4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minimálně </a:t>
            </a:r>
            <a:r>
              <a:rPr lang="cs-CZ" sz="2400" dirty="0">
                <a:solidFill>
                  <a:srgbClr val="FFC000"/>
                </a:solidFill>
              </a:rPr>
              <a:t>1x týdně	</a:t>
            </a:r>
            <a:r>
              <a:rPr lang="cs-CZ" sz="2400" dirty="0" smtClean="0">
                <a:solidFill>
                  <a:srgbClr val="FFC000"/>
                </a:solidFill>
              </a:rPr>
              <a:t>13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10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1x </a:t>
            </a:r>
            <a:r>
              <a:rPr lang="cs-CZ" sz="2400" dirty="0">
                <a:solidFill>
                  <a:srgbClr val="FFC000"/>
                </a:solidFill>
              </a:rPr>
              <a:t>za měsíc			</a:t>
            </a:r>
            <a:r>
              <a:rPr lang="cs-CZ" sz="2400" dirty="0" smtClean="0">
                <a:solidFill>
                  <a:srgbClr val="FFC000"/>
                </a:solidFill>
              </a:rPr>
              <a:t>	48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36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několikrát </a:t>
            </a:r>
            <a:r>
              <a:rPr lang="cs-CZ" sz="2400" dirty="0">
                <a:solidFill>
                  <a:srgbClr val="FFC000"/>
                </a:solidFill>
              </a:rPr>
              <a:t>ročně			</a:t>
            </a:r>
            <a:r>
              <a:rPr lang="cs-CZ" sz="2400" dirty="0" smtClean="0">
                <a:solidFill>
                  <a:srgbClr val="FFC000"/>
                </a:solidFill>
              </a:rPr>
              <a:t>66 </a:t>
            </a:r>
            <a:r>
              <a:rPr lang="cs-CZ" sz="2400" dirty="0">
                <a:solidFill>
                  <a:srgbClr val="FFC000"/>
                </a:solidFill>
              </a:rPr>
              <a:t>	</a:t>
            </a:r>
            <a:r>
              <a:rPr lang="cs-CZ" sz="2400" dirty="0" smtClean="0">
                <a:solidFill>
                  <a:srgbClr val="FFC000"/>
                </a:solidFill>
              </a:rPr>
              <a:t>  49</a:t>
            </a:r>
            <a:r>
              <a:rPr lang="cs-CZ" sz="2400" dirty="0">
                <a:solidFill>
                  <a:srgbClr val="FFC000"/>
                </a:solidFill>
              </a:rPr>
              <a:t>%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47" y="2299063"/>
            <a:ext cx="5410835" cy="23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653143"/>
            <a:ext cx="5434147" cy="5643153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C000"/>
                </a:solidFill>
              </a:rPr>
              <a:t>Poškozuje podle tebe poslech hlasité hudby a </a:t>
            </a:r>
            <a:r>
              <a:rPr lang="cs-CZ" sz="2400" b="1" dirty="0" smtClean="0">
                <a:solidFill>
                  <a:srgbClr val="FFC000"/>
                </a:solidFill>
              </a:rPr>
              <a:t>MP3 sluch?</a:t>
            </a:r>
            <a:br>
              <a:rPr lang="cs-CZ" sz="2400" b="1" dirty="0" smtClean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ano				</a:t>
            </a:r>
            <a:r>
              <a:rPr lang="cs-CZ" sz="2400" dirty="0" smtClean="0">
                <a:solidFill>
                  <a:srgbClr val="FFC000"/>
                </a:solidFill>
              </a:rPr>
              <a:t> 124</a:t>
            </a:r>
            <a:r>
              <a:rPr lang="cs-CZ" sz="2400" dirty="0">
                <a:solidFill>
                  <a:srgbClr val="FFC000"/>
                </a:solidFill>
              </a:rPr>
              <a:t>	92</a:t>
            </a:r>
            <a:r>
              <a:rPr lang="cs-CZ" sz="2400" dirty="0" smtClean="0">
                <a:solidFill>
                  <a:srgbClr val="FFC000"/>
                </a:solidFill>
              </a:rPr>
              <a:t>%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ne				</a:t>
            </a:r>
            <a:r>
              <a:rPr lang="cs-CZ" sz="2400" dirty="0" smtClean="0">
                <a:solidFill>
                  <a:srgbClr val="FFC000"/>
                </a:solidFill>
              </a:rPr>
              <a:t>		6</a:t>
            </a:r>
            <a:r>
              <a:rPr lang="cs-CZ" sz="2400" dirty="0">
                <a:solidFill>
                  <a:srgbClr val="FFC000"/>
                </a:solidFill>
              </a:rPr>
              <a:t>	4</a:t>
            </a:r>
            <a:r>
              <a:rPr lang="cs-CZ" sz="2400" dirty="0" smtClean="0">
                <a:solidFill>
                  <a:srgbClr val="FFC000"/>
                </a:solidFill>
              </a:rPr>
              <a:t>%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je mi to jedno		4	3%</a:t>
            </a:r>
            <a:br>
              <a:rPr lang="cs-CZ" sz="2400" dirty="0">
                <a:solidFill>
                  <a:srgbClr val="FFC000"/>
                </a:solidFill>
              </a:rPr>
            </a:b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84" y="2570933"/>
            <a:ext cx="5136787" cy="22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6" y="660764"/>
            <a:ext cx="1418427" cy="5372099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FFC000"/>
                </a:solidFill>
              </a:rPr>
              <a:t>P</a:t>
            </a:r>
            <a:br>
              <a:rPr lang="cs-CZ" sz="4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/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O</a:t>
            </a:r>
            <a:br>
              <a:rPr lang="cs-CZ" sz="4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/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S</a:t>
            </a:r>
            <a:br>
              <a:rPr lang="cs-CZ" sz="4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/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T</a:t>
            </a:r>
            <a:br>
              <a:rPr lang="cs-CZ" sz="4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/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E</a:t>
            </a:r>
            <a:br>
              <a:rPr lang="cs-CZ" sz="4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/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4000" dirty="0">
                <a:solidFill>
                  <a:srgbClr val="FFC000"/>
                </a:solidFill>
              </a:rPr>
              <a:t>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489678"/>
            <a:ext cx="4206240" cy="5998702"/>
          </a:xfrm>
        </p:spPr>
      </p:pic>
    </p:spTree>
    <p:extLst>
      <p:ext uri="{BB962C8B-B14F-4D97-AF65-F5344CB8AC3E}">
        <p14:creationId xmlns:p14="http://schemas.microsoft.com/office/powerpoint/2010/main" val="21075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583" y="900684"/>
            <a:ext cx="8825659" cy="84974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ZAJÍMAVÉ ODKAZY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154955" y="2573382"/>
            <a:ext cx="8825658" cy="30654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/>
              <a:t>Jak hlasitě už je moc hlasitě?</a:t>
            </a:r>
          </a:p>
          <a:p>
            <a:r>
              <a:rPr lang="pl-PL" sz="2400" dirty="0">
                <a:hlinkClick r:id="rId2"/>
              </a:rPr>
              <a:t>http://</a:t>
            </a:r>
            <a:r>
              <a:rPr lang="pl-PL" sz="2400" dirty="0" smtClean="0">
                <a:hlinkClick r:id="rId2"/>
              </a:rPr>
              <a:t>www.hear-the-world.com/en/hearing-and-hearing-loss/noise-how-loud-is-too-loud.html</a:t>
            </a:r>
            <a:endParaRPr lang="pl-PL" sz="2400" dirty="0" smtClean="0"/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 smtClean="0"/>
              <a:t>Slyšíte dobře?</a:t>
            </a:r>
            <a:endParaRPr lang="pl-PL" sz="2400" b="1" dirty="0"/>
          </a:p>
          <a:p>
            <a:r>
              <a:rPr lang="pl-PL" sz="2400" dirty="0">
                <a:hlinkClick r:id="rId3"/>
              </a:rPr>
              <a:t>http://</a:t>
            </a:r>
            <a:r>
              <a:rPr lang="pl-PL" sz="2400" dirty="0" smtClean="0">
                <a:hlinkClick r:id="rId3"/>
              </a:rPr>
              <a:t>www.hear-the-world.com/en/hearing-and-hearing-loss/online-hearing-test.html</a:t>
            </a:r>
            <a:endParaRPr lang="pl-PL" sz="2400" dirty="0" smtClean="0"/>
          </a:p>
          <a:p>
            <a:endParaRPr lang="pl-PL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7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-Auditorium-Palette4-Staging15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Auditorium-Palette4-Staging15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 name="ion-Auditorium-Palette4-Staging15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92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Helvetica Light</vt:lpstr>
      <vt:lpstr>Wingdings</vt:lpstr>
      <vt:lpstr>Wingdings 3</vt:lpstr>
      <vt:lpstr>Ion Boardroom</vt:lpstr>
      <vt:lpstr>Prevence sluchových vad</vt:lpstr>
      <vt:lpstr>DOTAZNÍK </vt:lpstr>
      <vt:lpstr>Posloucháš MP3 se sluchátky?  ano  105  78%  ne    29  21%  </vt:lpstr>
      <vt:lpstr>V jakých situacích posloucháš MP3 se sluchátky?  během cesty do školy/práce/apod.  81   77%  při sportu     36   34%  při učení/práci   25   24%  jiné       17   16%   Uživatelé mohli vybrat více než jedno zaškrtávací políčko, takže procento může vzrůst na více než 100 %. </vt:lpstr>
      <vt:lpstr>Kolik času denně trávíš se sluchátky na uších?   méně než 30 minut  55    41%  30 min až 1 hodinu  28     21%  více než 1 hodinu  21     16% </vt:lpstr>
      <vt:lpstr>Jak často navštěvuješ místa se zvýšenou hladinou hluku (diskotéky, koncerty apod.)?  vůbec       6   4%  minimálně 1x týdně 13   10%  1x za měsíc    48   36%  několikrát ročně   66    49% </vt:lpstr>
      <vt:lpstr>Poškozuje podle tebe poslech hlasité hudby a MP3 sluch?  ano     124 92%  ne      6 4%  je mi to jedno  4 3% </vt:lpstr>
      <vt:lpstr>P  O  S  T  E  R</vt:lpstr>
      <vt:lpstr>ZAJÍMAVÉ ODKAZY</vt:lpstr>
      <vt:lpstr>HLUKOVÉ MAPY - BRNO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sluchových vad</dc:title>
  <dc:creator>Alena Uhríková</dc:creator>
  <cp:lastModifiedBy>Alena Uhríková</cp:lastModifiedBy>
  <cp:revision>10</cp:revision>
  <dcterms:created xsi:type="dcterms:W3CDTF">2012-12-12T16:53:18Z</dcterms:created>
  <dcterms:modified xsi:type="dcterms:W3CDTF">2012-12-18T19:30:24Z</dcterms:modified>
</cp:coreProperties>
</file>