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302" r:id="rId3"/>
    <p:sldId id="304" r:id="rId4"/>
    <p:sldId id="303" r:id="rId5"/>
    <p:sldId id="305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Diagnostická kritéria ADHD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Následující diagnostické kritéria vznikla úpravou kritérií Americké psychiatrické společnosti pro potřeby škol (</a:t>
            </a:r>
            <a:r>
              <a:rPr lang="cs-CZ" dirty="0" err="1" smtClean="0"/>
              <a:t>DuPaul</a:t>
            </a:r>
            <a:r>
              <a:rPr lang="cs-CZ" dirty="0" smtClean="0"/>
              <a:t>, </a:t>
            </a:r>
            <a:r>
              <a:rPr lang="cs-CZ" dirty="0" err="1" smtClean="0"/>
              <a:t>Stoner</a:t>
            </a:r>
            <a:r>
              <a:rPr lang="cs-CZ" dirty="0" smtClean="0"/>
              <a:t>, 1994)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7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Diagnostická kritéria ADHD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484784"/>
            <a:ext cx="7125112" cy="5256583"/>
          </a:xfrm>
        </p:spPr>
        <p:txBody>
          <a:bodyPr>
            <a:normAutofit/>
          </a:bodyPr>
          <a:lstStyle/>
          <a:p>
            <a:pPr>
              <a:buAutoNum type="alphaUcParenR"/>
            </a:pPr>
            <a:r>
              <a:rPr lang="cs-CZ" b="1" dirty="0" smtClean="0"/>
              <a:t>Nejméně 6 z následujících symptomů musí přetrvávat po dobu nejméně 6 měsíců,                       a to v takové intenzitě, která je nepřiměřená pro daný stupeň vývoje dítěte: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věnuje bedlivou pozornost detailům nebo dělá chyby z nedbalosti ve školních úkolech a dalších aktivitách,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má obtíže s koncentrací pozornosti na úkoly nebo hry,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vypadá, že neposlouchá, co se mu/jí říká,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nepracuje podle instrukcí, nedokončuje práci, má nepořádek na svém místě, přičemž tyto projevy nejsou projevy opozičního chování, vzdoru nebo nepochopení instrukcí,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13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Diagnostická kritéria ADHD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807361"/>
            <a:ext cx="7306973" cy="405143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5. </a:t>
            </a:r>
            <a:r>
              <a:rPr lang="cs-CZ" dirty="0" smtClean="0"/>
              <a:t>často má obtíže s organizování svých úkolů a aktivit,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6. </a:t>
            </a:r>
            <a:r>
              <a:rPr lang="cs-CZ" dirty="0" smtClean="0"/>
              <a:t>často oddaluje plnění úkolů, které vyžadují mentální úsilí,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7. </a:t>
            </a:r>
            <a:r>
              <a:rPr lang="cs-CZ" dirty="0"/>
              <a:t>č</a:t>
            </a:r>
            <a:r>
              <a:rPr lang="cs-CZ" dirty="0" smtClean="0"/>
              <a:t>asto ztrácí věci nezbytné pro školu a zájmové aktivity,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8. </a:t>
            </a:r>
            <a:r>
              <a:rPr lang="cs-CZ" dirty="0"/>
              <a:t>č</a:t>
            </a:r>
            <a:r>
              <a:rPr lang="cs-CZ" dirty="0" smtClean="0"/>
              <a:t>asto se nechá rozptýlit cizími podněty,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9. </a:t>
            </a:r>
            <a:r>
              <a:rPr lang="cs-CZ" dirty="0"/>
              <a:t>č</a:t>
            </a:r>
            <a:r>
              <a:rPr lang="cs-CZ" dirty="0" smtClean="0"/>
              <a:t>asto je zapomětlivý/zapomětlivá v denních činnostech.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2205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Diagnostická kritéria ADHD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556792"/>
            <a:ext cx="7125112" cy="5040559"/>
          </a:xfrm>
        </p:spPr>
        <p:txBody>
          <a:bodyPr>
            <a:normAutofit/>
          </a:bodyPr>
          <a:lstStyle/>
          <a:p>
            <a:pPr marL="354013" indent="-354013">
              <a:buNone/>
            </a:pPr>
            <a:r>
              <a:rPr lang="cs-CZ" dirty="0" smtClean="0">
                <a:solidFill>
                  <a:schemeClr val="tx2"/>
                </a:solidFill>
              </a:rPr>
              <a:t>B) </a:t>
            </a:r>
            <a:r>
              <a:rPr lang="cs-CZ" b="1" dirty="0" smtClean="0"/>
              <a:t>Alespoň </a:t>
            </a:r>
            <a:r>
              <a:rPr lang="cs-CZ" b="1" dirty="0"/>
              <a:t>4 z následujících symptomů </a:t>
            </a:r>
            <a:r>
              <a:rPr lang="cs-CZ" b="1" dirty="0" smtClean="0"/>
              <a:t>  hyperaktivity/impulzivity </a:t>
            </a:r>
            <a:r>
              <a:rPr lang="cs-CZ" b="1" dirty="0"/>
              <a:t>přetrvávají alespoň 6 měsíců </a:t>
            </a:r>
            <a:r>
              <a:rPr lang="cs-CZ" b="1" dirty="0" smtClean="0"/>
              <a:t>v </a:t>
            </a:r>
            <a:r>
              <a:rPr lang="cs-CZ" b="1" dirty="0"/>
              <a:t>takovém stupni, který je </a:t>
            </a:r>
            <a:r>
              <a:rPr lang="cs-CZ" b="1" dirty="0" smtClean="0"/>
              <a:t>neslučitelný                  s </a:t>
            </a:r>
            <a:r>
              <a:rPr lang="cs-CZ" b="1" dirty="0"/>
              <a:t>vývojovou úrovni dítěte</a:t>
            </a:r>
            <a:r>
              <a:rPr lang="cs-CZ" b="1" dirty="0" smtClean="0"/>
              <a:t>: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třepe rukama nebo nohama, vrtí se na židli,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opouští místo ve třídě nebo v situaci, v ní se očekává, že zůstane sedět,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běhá kolem v situacích, kde je to nevhodné,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není schopen klidně si hrát, nebo provádět klidnější činnost ve volném čase,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vyhrkne odpověď, aniž si poslechne celou otázku,</a:t>
            </a:r>
          </a:p>
          <a:p>
            <a:pPr>
              <a:buAutoNum type="arabicPeriod"/>
            </a:pPr>
            <a:r>
              <a:rPr lang="cs-CZ" dirty="0"/>
              <a:t>č</a:t>
            </a:r>
            <a:r>
              <a:rPr lang="cs-CZ" dirty="0" smtClean="0"/>
              <a:t>asto má obtíže při stání v řadě, při hrách nebo skupinových činnostech.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11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Diagnostická kritéria ADHD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Uvedené projevy se musí vyskytovat doma i ve škole, popř. jiných místech. Není-li tomu tak, lze předpokládat, že možnou příčinou obtíží je nesprávná výchova v rodině nebo nevhodné postupy či podmínky ve škole.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57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1008112"/>
          </a:xfrm>
        </p:spPr>
        <p:txBody>
          <a:bodyPr/>
          <a:lstStyle/>
          <a:p>
            <a:pPr algn="ctr"/>
            <a:r>
              <a:rPr lang="cs-CZ" b="1" dirty="0"/>
              <a:t>Diferenciální diagnostika specifických poruch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412776"/>
            <a:ext cx="7125112" cy="5328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Jeden ze způsobů orientačního zjištění přítomnosti SPCH u dítěte:</a:t>
            </a:r>
          </a:p>
          <a:p>
            <a:pPr marL="0" indent="0">
              <a:buNone/>
            </a:pPr>
            <a:r>
              <a:rPr lang="cs-CZ" dirty="0" smtClean="0"/>
              <a:t>(test vychází z klasifikace DSM – IV – jedna z jeho úprav)</a:t>
            </a:r>
          </a:p>
          <a:p>
            <a:pPr>
              <a:buFontTx/>
              <a:buChar char="-"/>
            </a:pPr>
            <a:r>
              <a:rPr lang="cs-CZ" dirty="0" smtClean="0"/>
              <a:t>Test je jen vodítkem pro rodiče a učitele v případě,                 že se potkají s dítětem, s nímž si v podstatě neví rady             z hlediska výchovného přístupu.</a:t>
            </a:r>
          </a:p>
          <a:p>
            <a:pPr>
              <a:buFontTx/>
              <a:buChar char="-"/>
            </a:pPr>
            <a:r>
              <a:rPr lang="cs-CZ" dirty="0" smtClean="0"/>
              <a:t>Na základě provedeného testu mohou usoudit, zda                   s jedincem absolvovat další vyšetření na SPCH.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K vlastnímu testu – přidělování bodů:</a:t>
            </a:r>
          </a:p>
          <a:p>
            <a:pPr marL="0" indent="0">
              <a:buNone/>
            </a:pPr>
            <a:r>
              <a:rPr lang="cs-CZ" dirty="0" smtClean="0"/>
              <a:t>0 = tohoto dítěte se uvedený problém netýká,</a:t>
            </a:r>
          </a:p>
          <a:p>
            <a:pPr marL="0" indent="0">
              <a:buNone/>
            </a:pPr>
            <a:r>
              <a:rPr lang="cs-CZ" dirty="0" smtClean="0"/>
              <a:t>1 = tohoto dítěte se uvedený problém dotýká částečně,</a:t>
            </a:r>
          </a:p>
          <a:p>
            <a:pPr marL="0" indent="0">
              <a:buNone/>
            </a:pPr>
            <a:r>
              <a:rPr lang="cs-CZ" dirty="0" smtClean="0"/>
              <a:t>2 = tomuto chování uvedené chování dobře odpovídá,</a:t>
            </a:r>
          </a:p>
          <a:p>
            <a:pPr marL="0" indent="0">
              <a:buNone/>
            </a:pPr>
            <a:r>
              <a:rPr lang="cs-CZ" dirty="0" smtClean="0"/>
              <a:t>3 = daná položka výborně vystihuje chování dítěte.</a:t>
            </a:r>
          </a:p>
        </p:txBody>
      </p:sp>
    </p:spTree>
    <p:extLst>
      <p:ext uri="{BB962C8B-B14F-4D97-AF65-F5344CB8AC3E}">
        <p14:creationId xmlns:p14="http://schemas.microsoft.com/office/powerpoint/2010/main" val="225344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125113" cy="924475"/>
          </a:xfrm>
        </p:spPr>
        <p:txBody>
          <a:bodyPr/>
          <a:lstStyle/>
          <a:p>
            <a:pPr algn="ctr"/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007314"/>
              </p:ext>
            </p:extLst>
          </p:nvPr>
        </p:nvGraphicFramePr>
        <p:xfrm>
          <a:off x="1" y="0"/>
          <a:ext cx="9468542" cy="6858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9884"/>
                <a:gridCol w="1052060"/>
                <a:gridCol w="3506867"/>
                <a:gridCol w="1139731"/>
              </a:tblGrid>
              <a:tr h="4683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Dotazník pro rodiče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Body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Dotazník pro učitele 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Body</a:t>
                      </a:r>
                      <a:endParaRPr lang="cs-CZ" sz="1400" dirty="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1. Je neustále podrážděné, vzrušivé.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1. Je neustále podrážděné, vzrušivé.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2. Obtíže v sociálním učení (návyky).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2. Obtíže v sociálním učení (návyky).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3. Nepokojný,</a:t>
                      </a:r>
                      <a:r>
                        <a:rPr lang="cs-CZ" sz="1200" baseline="0" dirty="0" smtClean="0"/>
                        <a:t> netrpělivý, roztěkaný, stále se kroutí.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3. Nepokojný,</a:t>
                      </a:r>
                      <a:r>
                        <a:rPr lang="cs-CZ" sz="1200" baseline="0" dirty="0" smtClean="0"/>
                        <a:t> netrpělivý, roztěkaný, stále se kroutí.</a:t>
                      </a:r>
                      <a:endParaRPr lang="cs-CZ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4. Průběžně</a:t>
                      </a:r>
                      <a:r>
                        <a:rPr lang="cs-CZ" sz="1200" baseline="0" dirty="0" smtClean="0"/>
                        <a:t> během celého dne nepokojný, roztěkaný.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4. Průběžně</a:t>
                      </a:r>
                      <a:r>
                        <a:rPr lang="cs-CZ" sz="1200" baseline="0" dirty="0" smtClean="0"/>
                        <a:t> během celého dne nepokojný, roztěkaný.</a:t>
                      </a:r>
                      <a:endParaRPr lang="cs-CZ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5. Žádnou práci nedodělá do</a:t>
                      </a:r>
                      <a:r>
                        <a:rPr lang="cs-CZ" sz="1200" baseline="0" dirty="0" smtClean="0"/>
                        <a:t> konce.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5. Žádnou práci nedodělá do</a:t>
                      </a:r>
                      <a:r>
                        <a:rPr lang="cs-CZ" sz="1200" baseline="0" dirty="0" smtClean="0"/>
                        <a:t> konce.</a:t>
                      </a:r>
                      <a:endParaRPr lang="cs-CZ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6. Dětinský, sociálně nezralý.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6. Dětinský, sociálně nezralý.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7. Krátkodobě udrží pozornost.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7. Krátkodobě udrží pozornost.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8. Lekce se nechá něčím „otrávit“.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8. Lekce se nechá něčím „otrávit“.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9. Provázejí ho rychle změny nálad.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9. Provázejí ho rychle změny nálad.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10. Neuznává</a:t>
                      </a:r>
                      <a:r>
                        <a:rPr lang="cs-CZ" sz="1200" baseline="0" dirty="0" smtClean="0"/>
                        <a:t> své chyby.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10. Neuznává</a:t>
                      </a:r>
                      <a:r>
                        <a:rPr lang="cs-CZ" sz="1200" baseline="0" dirty="0" smtClean="0"/>
                        <a:t> své chyby.</a:t>
                      </a:r>
                      <a:endParaRPr lang="cs-CZ" sz="1200" dirty="0" smtClean="0"/>
                    </a:p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Součet bodů: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Součet bodů: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532467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Součet bodů z obou testů dohromady: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78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Diferenciální diagnostika specifických poruch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Výsledek testu:</a:t>
            </a:r>
          </a:p>
          <a:p>
            <a:pPr>
              <a:buFontTx/>
              <a:buChar char="-"/>
            </a:pPr>
            <a:r>
              <a:rPr lang="cs-CZ" sz="2000" dirty="0"/>
              <a:t>s</a:t>
            </a:r>
            <a:r>
              <a:rPr lang="cs-CZ" sz="2000" dirty="0" smtClean="0"/>
              <a:t>kóre 15 bodů v samotném rodičovském či                       v samotném učitelském dotazníků upozorňuje na možnost, že by se o výskyt dané poruchy mohlo jednat,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estliže celkové skóre rodičovského a učitelského dotazníku činí nad 36 a více bodů, je velká pravděpodobnost, že dítě má poruchu pozornosti             s hyperaktivitou.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5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546</TotalTime>
  <Words>688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Autumn</vt:lpstr>
      <vt:lpstr>Diagnostická kritéria ADHD</vt:lpstr>
      <vt:lpstr>Diagnostická kritéria ADHD</vt:lpstr>
      <vt:lpstr>Diagnostická kritéria ADHD</vt:lpstr>
      <vt:lpstr>Diagnostická kritéria ADHD</vt:lpstr>
      <vt:lpstr>Diagnostická kritéria ADHD</vt:lpstr>
      <vt:lpstr>Diferenciální diagnostika specifických poruch chování</vt:lpstr>
      <vt:lpstr>Prezentace aplikace PowerPoint</vt:lpstr>
      <vt:lpstr>Diferenciální diagnostika specifických poruch chování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Frankova</dc:creator>
  <cp:lastModifiedBy>Frankova</cp:lastModifiedBy>
  <cp:revision>50</cp:revision>
  <dcterms:created xsi:type="dcterms:W3CDTF">2012-10-18T07:37:08Z</dcterms:created>
  <dcterms:modified xsi:type="dcterms:W3CDTF">2012-11-11T16:31:26Z</dcterms:modified>
</cp:coreProperties>
</file>