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70" r:id="rId5"/>
    <p:sldId id="272" r:id="rId6"/>
    <p:sldId id="273" r:id="rId7"/>
    <p:sldId id="274" r:id="rId8"/>
    <p:sldId id="266" r:id="rId9"/>
    <p:sldId id="259" r:id="rId10"/>
    <p:sldId id="257" r:id="rId11"/>
    <p:sldId id="258" r:id="rId12"/>
    <p:sldId id="275" r:id="rId13"/>
    <p:sldId id="261" r:id="rId14"/>
    <p:sldId id="262" r:id="rId15"/>
    <p:sldId id="278" r:id="rId16"/>
    <p:sldId id="279" r:id="rId17"/>
    <p:sldId id="276" r:id="rId18"/>
    <p:sldId id="27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Metodologie 2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</a:t>
            </a:r>
            <a:r>
              <a:rPr lang="cs-CZ" dirty="0" smtClean="0"/>
              <a:t>hypotéz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Lidé nad 40 let méně akceptují jedince s ochrannou a ústavní výchovou než lidé do 40 let.</a:t>
            </a:r>
          </a:p>
          <a:p>
            <a:r>
              <a:rPr lang="cs-CZ" dirty="0" smtClean="0"/>
              <a:t>Vychovatelé z daných ústavů jsou přesvědčeni, že jedinci s ochrannou a ústavní výchovou se začleňují do společnosti bez problémů.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hypotéz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Vliv environmentální výchovy na žáky  2. stupně základní školy </a:t>
            </a:r>
          </a:p>
          <a:p>
            <a:r>
              <a:rPr lang="cs-CZ" dirty="0" smtClean="0"/>
              <a:t>Žáci nechodí odpad odevzdávat na sběrný dvůr.</a:t>
            </a:r>
          </a:p>
          <a:p>
            <a:r>
              <a:rPr lang="cs-CZ" dirty="0" smtClean="0"/>
              <a:t>Žáci třídí pouze ten odpad, jehož kontejnery jsou pro ně v blízkém okolí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Úskali</a:t>
            </a:r>
            <a:r>
              <a:rPr lang="cs-CZ" dirty="0"/>
              <a:t> operacionalizace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600" b="1" dirty="0"/>
              <a:t>TEORETICKÁ HYPOTÉZA: </a:t>
            </a:r>
            <a:endParaRPr lang="cs-CZ" sz="1600" dirty="0"/>
          </a:p>
          <a:p>
            <a:pPr>
              <a:lnSpc>
                <a:spcPct val="80000"/>
              </a:lnSpc>
            </a:pPr>
            <a:r>
              <a:rPr lang="cs-CZ" sz="1600" dirty="0"/>
              <a:t>Informovanost pedagogů o inkluzi žáků s narušenou komunikační schopností ovlivňuje jejich názor.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PRACOVNÍ HYPOTÉZY:</a:t>
            </a:r>
            <a:endParaRPr lang="cs-CZ" sz="1600" dirty="0"/>
          </a:p>
          <a:p>
            <a:pPr>
              <a:lnSpc>
                <a:spcPct val="80000"/>
              </a:lnSpc>
            </a:pPr>
            <a:r>
              <a:rPr lang="cs-CZ" sz="1600" dirty="0"/>
              <a:t>Čím více jsou pedagogové informováni o inkluzivním vzdělávání, tím pozitivněji k inkluzi přistupují.</a:t>
            </a:r>
          </a:p>
          <a:p>
            <a:pPr>
              <a:lnSpc>
                <a:spcPct val="80000"/>
              </a:lnSpc>
            </a:pPr>
            <a:r>
              <a:rPr lang="cs-CZ" sz="1600" dirty="0"/>
              <a:t>Pedagogové ve finské republice jsou lépe informováni a připraveni na inkluzivní vzdělávání než pedagogové v české republice.</a:t>
            </a:r>
          </a:p>
          <a:p>
            <a:pPr>
              <a:lnSpc>
                <a:spcPct val="80000"/>
              </a:lnSpc>
            </a:pPr>
            <a:r>
              <a:rPr lang="cs-CZ" sz="1600" dirty="0"/>
              <a:t>Ochota českých pedagogických pracovníků aktivně se zapojit do inkluzivního vzdělávání je menší než ochota finských pedagogů.</a:t>
            </a:r>
          </a:p>
          <a:p>
            <a:pPr>
              <a:lnSpc>
                <a:spcPct val="80000"/>
              </a:lnSpc>
            </a:pPr>
            <a:r>
              <a:rPr lang="cs-CZ" sz="1600" dirty="0"/>
              <a:t>Koncept: Inkluzivní vzdělávání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KONCEPTUALIZACE: </a:t>
            </a:r>
            <a:r>
              <a:rPr lang="cs-CZ" sz="1600" dirty="0"/>
              <a:t>V rámci inkluzivního edukačního konceptu hovoříme o vzdělávání jedné tzv. heterogenní skupině, přičemž tato skupina je tvořena skupinou žáků, kteří mají rozdílné a individuální potřeby.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OPERACIONALIZACE:</a:t>
            </a:r>
            <a:endParaRPr lang="cs-CZ" sz="1600" u="sng" dirty="0"/>
          </a:p>
          <a:p>
            <a:pPr>
              <a:lnSpc>
                <a:spcPct val="80000"/>
              </a:lnSpc>
            </a:pPr>
            <a:r>
              <a:rPr lang="cs-CZ" sz="1600" u="sng" dirty="0"/>
              <a:t>Indikátor č. 1</a:t>
            </a:r>
            <a:r>
              <a:rPr lang="cs-CZ" sz="1600" dirty="0"/>
              <a:t> přizpůsobení edukačního prostředí</a:t>
            </a:r>
            <a:endParaRPr lang="cs-CZ" sz="1600" u="sng" dirty="0"/>
          </a:p>
          <a:p>
            <a:pPr>
              <a:lnSpc>
                <a:spcPct val="80000"/>
              </a:lnSpc>
            </a:pPr>
            <a:r>
              <a:rPr lang="cs-CZ" sz="1600" u="sng" dirty="0"/>
              <a:t>Indikátor č. 2</a:t>
            </a:r>
            <a:r>
              <a:rPr lang="cs-CZ" sz="1600" dirty="0"/>
              <a:t>heterogenní skupina (žáci se speciálními potřebami a žáci bez speciálních potřeb)</a:t>
            </a:r>
            <a:endParaRPr lang="cs-CZ" sz="1600" u="sng" dirty="0"/>
          </a:p>
          <a:p>
            <a:pPr>
              <a:lnSpc>
                <a:spcPct val="80000"/>
              </a:lnSpc>
            </a:pPr>
            <a:r>
              <a:rPr lang="cs-CZ" sz="1600" u="sng" dirty="0"/>
              <a:t>Indikátor č. 3 </a:t>
            </a:r>
            <a:r>
              <a:rPr lang="cs-CZ" sz="1600" dirty="0"/>
              <a:t>individuální potřeby (rozdílné nebo speciální potřeby) </a:t>
            </a:r>
          </a:p>
        </p:txBody>
      </p:sp>
    </p:spTree>
    <p:extLst>
      <p:ext uri="{BB962C8B-B14F-4D97-AF65-F5344CB8AC3E}">
        <p14:creationId xmlns:p14="http://schemas.microsoft.com/office/powerpoint/2010/main" val="3162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pro hloubkový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 smtClean="0"/>
              <a:t>Připravuje</a:t>
            </a:r>
            <a:r>
              <a:rPr lang="en-US" i="1" dirty="0" smtClean="0"/>
              <a:t> </a:t>
            </a:r>
            <a:r>
              <a:rPr lang="en-US" i="1" dirty="0" err="1" smtClean="0"/>
              <a:t>Tě</a:t>
            </a:r>
            <a:r>
              <a:rPr lang="en-US" i="1" dirty="0" smtClean="0"/>
              <a:t> </a:t>
            </a:r>
            <a:r>
              <a:rPr lang="en-US" i="1" dirty="0" err="1" smtClean="0"/>
              <a:t>ústav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situaci</a:t>
            </a:r>
            <a:r>
              <a:rPr lang="en-US" i="1" dirty="0" smtClean="0"/>
              <a:t>, </a:t>
            </a:r>
            <a:r>
              <a:rPr lang="en-US" i="1" dirty="0" err="1" smtClean="0"/>
              <a:t>kdy</a:t>
            </a:r>
            <a:r>
              <a:rPr lang="en-US" i="1" dirty="0" smtClean="0"/>
              <a:t> </a:t>
            </a:r>
            <a:r>
              <a:rPr lang="en-US" i="1" dirty="0" err="1" smtClean="0"/>
              <a:t>ústav</a:t>
            </a:r>
            <a:r>
              <a:rPr lang="en-US" i="1" dirty="0" smtClean="0"/>
              <a:t> </a:t>
            </a:r>
            <a:r>
              <a:rPr lang="en-US" i="1" dirty="0" err="1" smtClean="0"/>
              <a:t>opustíš</a:t>
            </a:r>
            <a:r>
              <a:rPr lang="en-US" i="1" dirty="0" smtClean="0"/>
              <a:t>?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i="1" dirty="0" err="1" smtClean="0"/>
              <a:t>Přemýšlel</a:t>
            </a:r>
            <a:r>
              <a:rPr lang="en-US" i="1" dirty="0" smtClean="0"/>
              <a:t>/a </a:t>
            </a:r>
            <a:r>
              <a:rPr lang="en-US" i="1" dirty="0" err="1" smtClean="0"/>
              <a:t>jsi</a:t>
            </a:r>
            <a:r>
              <a:rPr lang="en-US" i="1" dirty="0" smtClean="0"/>
              <a:t>, co bys </a:t>
            </a:r>
            <a:r>
              <a:rPr lang="en-US" i="1" dirty="0" err="1" smtClean="0"/>
              <a:t>chtěl</a:t>
            </a:r>
            <a:r>
              <a:rPr lang="en-US" i="1" dirty="0" smtClean="0"/>
              <a:t>/a </a:t>
            </a:r>
            <a:r>
              <a:rPr lang="en-US" i="1" dirty="0" err="1" smtClean="0"/>
              <a:t>dělat</a:t>
            </a:r>
            <a:r>
              <a:rPr lang="en-US" i="1" dirty="0" smtClean="0"/>
              <a:t> </a:t>
            </a:r>
            <a:r>
              <a:rPr lang="en-US" i="1" dirty="0" err="1" smtClean="0"/>
              <a:t>po</a:t>
            </a:r>
            <a:r>
              <a:rPr lang="en-US" i="1" dirty="0" smtClean="0"/>
              <a:t> </a:t>
            </a:r>
            <a:r>
              <a:rPr lang="en-US" i="1" dirty="0" err="1" smtClean="0"/>
              <a:t>opuštění</a:t>
            </a:r>
            <a:r>
              <a:rPr lang="en-US" i="1" dirty="0" smtClean="0"/>
              <a:t> </a:t>
            </a:r>
            <a:r>
              <a:rPr lang="en-US" i="1" dirty="0" err="1" smtClean="0"/>
              <a:t>ústavu</a:t>
            </a:r>
            <a:r>
              <a:rPr lang="en-US" i="1" dirty="0" smtClean="0"/>
              <a:t>?</a:t>
            </a:r>
            <a:endParaRPr lang="cs-CZ" dirty="0" smtClean="0"/>
          </a:p>
          <a:p>
            <a:r>
              <a:rPr lang="en-US" i="1" dirty="0" err="1" smtClean="0"/>
              <a:t>Zamyslel</a:t>
            </a:r>
            <a:r>
              <a:rPr lang="en-US" i="1" dirty="0" smtClean="0"/>
              <a:t>/a </a:t>
            </a:r>
            <a:r>
              <a:rPr lang="en-US" i="1" dirty="0" err="1" smtClean="0"/>
              <a:t>jsi</a:t>
            </a:r>
            <a:r>
              <a:rPr lang="en-US" i="1" dirty="0" smtClean="0"/>
              <a:t> se </a:t>
            </a:r>
            <a:r>
              <a:rPr lang="en-US" i="1" dirty="0" err="1" smtClean="0"/>
              <a:t>někdy</a:t>
            </a:r>
            <a:r>
              <a:rPr lang="en-US" i="1" dirty="0" smtClean="0"/>
              <a:t> </a:t>
            </a:r>
            <a:r>
              <a:rPr lang="en-US" i="1" dirty="0" err="1" smtClean="0"/>
              <a:t>nad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, </a:t>
            </a:r>
            <a:r>
              <a:rPr lang="en-US" i="1" dirty="0" err="1" smtClean="0"/>
              <a:t>jak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Tebe</a:t>
            </a:r>
            <a:r>
              <a:rPr lang="en-US" i="1" dirty="0" smtClean="0"/>
              <a:t> </a:t>
            </a:r>
            <a:r>
              <a:rPr lang="en-US" i="1" dirty="0" err="1" smtClean="0"/>
              <a:t>budou</a:t>
            </a:r>
            <a:r>
              <a:rPr lang="en-US" i="1" dirty="0" smtClean="0"/>
              <a:t> </a:t>
            </a:r>
            <a:r>
              <a:rPr lang="en-US" i="1" dirty="0" err="1" smtClean="0"/>
              <a:t>nahlížet</a:t>
            </a:r>
            <a:r>
              <a:rPr lang="en-US" i="1" dirty="0" smtClean="0"/>
              <a:t> </a:t>
            </a:r>
            <a:r>
              <a:rPr lang="en-US" i="1" dirty="0" err="1" smtClean="0"/>
              <a:t>kamarádi</a:t>
            </a:r>
            <a:r>
              <a:rPr lang="en-US" i="1" dirty="0" smtClean="0"/>
              <a:t> a </a:t>
            </a:r>
            <a:r>
              <a:rPr lang="en-US" i="1" dirty="0" err="1" smtClean="0"/>
              <a:t>rodina</a:t>
            </a:r>
            <a:r>
              <a:rPr lang="en-US" i="1" dirty="0" smtClean="0"/>
              <a:t>? </a:t>
            </a:r>
            <a:endParaRPr lang="cs-CZ" dirty="0" smtClean="0"/>
          </a:p>
          <a:p>
            <a:r>
              <a:rPr lang="en-US" i="1" dirty="0" err="1" smtClean="0"/>
              <a:t>Jsi</a:t>
            </a:r>
            <a:r>
              <a:rPr lang="en-US" i="1" dirty="0" smtClean="0"/>
              <a:t>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 err="1" smtClean="0"/>
              <a:t>vědom</a:t>
            </a:r>
            <a:r>
              <a:rPr lang="en-US" i="1" dirty="0" smtClean="0"/>
              <a:t>/a </a:t>
            </a:r>
            <a:r>
              <a:rPr lang="en-US" i="1" dirty="0" err="1" smtClean="0"/>
              <a:t>možných</a:t>
            </a:r>
            <a:r>
              <a:rPr lang="en-US" i="1" dirty="0" smtClean="0"/>
              <a:t> </a:t>
            </a:r>
            <a:r>
              <a:rPr lang="en-US" i="1" dirty="0" err="1" smtClean="0"/>
              <a:t>rizik</a:t>
            </a:r>
            <a:r>
              <a:rPr lang="en-US" i="1" dirty="0" smtClean="0"/>
              <a:t>, </a:t>
            </a:r>
            <a:r>
              <a:rPr lang="en-US" i="1" dirty="0" err="1" smtClean="0"/>
              <a:t>které</a:t>
            </a:r>
            <a:r>
              <a:rPr lang="en-US" i="1" dirty="0" smtClean="0"/>
              <a:t> </a:t>
            </a:r>
            <a:r>
              <a:rPr lang="en-US" i="1" dirty="0" err="1" smtClean="0"/>
              <a:t>Tě</a:t>
            </a:r>
            <a:r>
              <a:rPr lang="en-US" i="1" dirty="0" smtClean="0"/>
              <a:t> </a:t>
            </a:r>
            <a:r>
              <a:rPr lang="en-US" i="1" dirty="0" err="1" smtClean="0"/>
              <a:t>mohou</a:t>
            </a:r>
            <a:r>
              <a:rPr lang="en-US" i="1" dirty="0" smtClean="0"/>
              <a:t> </a:t>
            </a:r>
            <a:r>
              <a:rPr lang="en-US" i="1" dirty="0" err="1" smtClean="0"/>
              <a:t>potkat</a:t>
            </a:r>
            <a:r>
              <a:rPr lang="en-US" i="1" dirty="0" smtClean="0"/>
              <a:t>? </a:t>
            </a:r>
            <a:endParaRPr lang="cs-CZ" dirty="0" smtClean="0"/>
          </a:p>
          <a:p>
            <a:r>
              <a:rPr lang="en-US" i="1" dirty="0" err="1" smtClean="0"/>
              <a:t>Dal</a:t>
            </a:r>
            <a:r>
              <a:rPr lang="en-US" i="1" dirty="0" smtClean="0"/>
              <a:t> Ti </a:t>
            </a:r>
            <a:r>
              <a:rPr lang="en-US" i="1" dirty="0" err="1" smtClean="0"/>
              <a:t>pobyt</a:t>
            </a:r>
            <a:r>
              <a:rPr lang="en-US" i="1" dirty="0" smtClean="0"/>
              <a:t> v </a:t>
            </a:r>
            <a:r>
              <a:rPr lang="en-US" i="1" dirty="0" err="1" smtClean="0"/>
              <a:t>zařízení</a:t>
            </a:r>
            <a:r>
              <a:rPr lang="en-US" i="1" dirty="0" smtClean="0"/>
              <a:t> </a:t>
            </a:r>
            <a:r>
              <a:rPr lang="en-US" i="1" dirty="0" err="1" smtClean="0"/>
              <a:t>nějaké</a:t>
            </a:r>
            <a:r>
              <a:rPr lang="en-US" i="1" dirty="0" smtClean="0"/>
              <a:t> </a:t>
            </a:r>
            <a:r>
              <a:rPr lang="en-US" i="1" dirty="0" err="1" smtClean="0"/>
              <a:t>zkušenosti</a:t>
            </a:r>
            <a:r>
              <a:rPr lang="en-US" i="1" dirty="0" smtClean="0"/>
              <a:t> do </a:t>
            </a:r>
            <a:r>
              <a:rPr lang="en-US" i="1" dirty="0" err="1" smtClean="0"/>
              <a:t>života</a:t>
            </a:r>
            <a:r>
              <a:rPr lang="en-US" i="1" dirty="0" smtClean="0"/>
              <a:t>, at </a:t>
            </a:r>
            <a:r>
              <a:rPr lang="en-US" i="1" dirty="0" err="1" smtClean="0"/>
              <a:t>už</a:t>
            </a:r>
            <a:r>
              <a:rPr lang="en-US" i="1" dirty="0" smtClean="0"/>
              <a:t> </a:t>
            </a:r>
            <a:r>
              <a:rPr lang="en-US" i="1" dirty="0" err="1" smtClean="0"/>
              <a:t>pozitivní</a:t>
            </a:r>
            <a:r>
              <a:rPr lang="en-US" i="1" dirty="0" smtClean="0"/>
              <a:t> </a:t>
            </a:r>
            <a:r>
              <a:rPr lang="en-US" i="1" dirty="0" err="1" smtClean="0"/>
              <a:t>či</a:t>
            </a:r>
            <a:r>
              <a:rPr lang="en-US" i="1" dirty="0" smtClean="0"/>
              <a:t> </a:t>
            </a:r>
            <a:r>
              <a:rPr lang="en-US" i="1" dirty="0" err="1" smtClean="0"/>
              <a:t>negativní</a:t>
            </a:r>
            <a:r>
              <a:rPr lang="en-US" i="1" dirty="0" smtClean="0"/>
              <a:t>?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Vyskytuje se na vaší škole šikanování?</a:t>
            </a:r>
          </a:p>
          <a:p>
            <a:r>
              <a:rPr lang="cs-CZ" dirty="0" smtClean="0"/>
              <a:t>a) určitě ne</a:t>
            </a:r>
          </a:p>
          <a:p>
            <a:r>
              <a:rPr lang="cs-CZ" dirty="0" smtClean="0"/>
              <a:t>b) ano, ale jen někdy</a:t>
            </a:r>
          </a:p>
          <a:p>
            <a:r>
              <a:rPr lang="cs-CZ" dirty="0" smtClean="0"/>
              <a:t>c) ano, občas</a:t>
            </a:r>
          </a:p>
          <a:p>
            <a:r>
              <a:rPr lang="cs-CZ" dirty="0" smtClean="0"/>
              <a:t> d) ano, velmi často</a:t>
            </a:r>
          </a:p>
          <a:p>
            <a:r>
              <a:rPr lang="cs-CZ" dirty="0" smtClean="0"/>
              <a:t>e) nevím, nesetkala jsem se s ním, ale nemůžu to vyloučit</a:t>
            </a:r>
          </a:p>
          <a:p>
            <a:pPr hangingPunct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H3: </a:t>
            </a:r>
            <a:r>
              <a:rPr lang="cs-CZ" sz="2800" i="1" dirty="0" smtClean="0"/>
              <a:t>Aplikace metody strukturovaného učení v předškolním vzdělávání je předpokladem, bezproblémového přechodu do základního vzdělávání. </a:t>
            </a:r>
            <a:endParaRPr lang="cs-CZ" sz="2800" dirty="0" smtClean="0"/>
          </a:p>
          <a:p>
            <a:pPr eaLnBrk="1" hangingPunct="1">
              <a:defRPr/>
            </a:pPr>
            <a:r>
              <a:rPr lang="cs-CZ" sz="2800" b="1" dirty="0" smtClean="0"/>
              <a:t>H8: </a:t>
            </a:r>
            <a:r>
              <a:rPr lang="cs-CZ" sz="2800" i="1" dirty="0" smtClean="0"/>
              <a:t>Využití metody strukturovaného učení zlepší samostatnost v klíčových oblastech rozvoje (pracovní chování, sociální chování, komunikace, využití volného času, </a:t>
            </a:r>
            <a:r>
              <a:rPr lang="cs-CZ" sz="2800" i="1" dirty="0" err="1" smtClean="0"/>
              <a:t>sebeobsluha</a:t>
            </a:r>
            <a:r>
              <a:rPr lang="cs-CZ" sz="2800" i="1" dirty="0" smtClean="0"/>
              <a:t>).</a:t>
            </a:r>
            <a:endParaRPr lang="cs-CZ" sz="2800" dirty="0" smtClean="0"/>
          </a:p>
          <a:p>
            <a:pPr eaLnBrk="1" hangingPunct="1">
              <a:defRPr/>
            </a:pPr>
            <a:r>
              <a:rPr lang="cs-CZ" sz="2800" b="1" dirty="0" smtClean="0"/>
              <a:t>H9: </a:t>
            </a:r>
            <a:r>
              <a:rPr lang="cs-CZ" sz="2800" i="1" dirty="0" smtClean="0"/>
              <a:t>Aplikace metody strukturovaného učení sníží četnost projevů problémového chování (sebepoškozování).</a:t>
            </a:r>
          </a:p>
          <a:p>
            <a:pPr eaLnBrk="1" hangingPunct="1">
              <a:defRPr/>
            </a:pPr>
            <a:endParaRPr lang="cs-CZ" sz="2800" i="1" dirty="0" smtClean="0"/>
          </a:p>
          <a:p>
            <a:pPr eaLnBrk="1" hangingPunct="1">
              <a:defRPr/>
            </a:pPr>
            <a:endParaRPr lang="cs-CZ" sz="2800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85743" y="620688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Nedrží to pohromadě 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671892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kvantitativní metoda  - dotazník vlastní konstrukce</a:t>
            </a:r>
          </a:p>
          <a:p>
            <a:pPr marL="0" indent="0">
              <a:buNone/>
              <a:defRPr/>
            </a:pPr>
            <a:r>
              <a:rPr lang="cs-CZ" dirty="0"/>
              <a:t>- vytvořeny dva dotazníky, jeden je určen pro pedagogy z mateřských škol (27 otázek), druhý pro pedagogy ze základních škol a základních škol speciálních (29 otázek).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Analytickou jednotkou výzkumného šetření je pedagog MŠ, ZŠ a ZŠS, který se podílí na výchově a vzdělávání dětí/žáků s poruchou autistického spektra.</a:t>
            </a:r>
          </a:p>
          <a:p>
            <a:pPr>
              <a:buNone/>
              <a:defRPr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570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Nedrží to pohromadě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1600" b="1" u="sng" dirty="0"/>
              <a:t>Teoretická hypotéza:</a:t>
            </a:r>
            <a:r>
              <a:rPr lang="cs-CZ" sz="1600" dirty="0"/>
              <a:t> </a:t>
            </a:r>
          </a:p>
          <a:p>
            <a:pPr>
              <a:lnSpc>
                <a:spcPct val="80000"/>
              </a:lnSpc>
            </a:pPr>
            <a:r>
              <a:rPr lang="cs-CZ" sz="1600" dirty="0"/>
              <a:t>Sportovní aktivita pozitivně ovlivňuje psychiku tělesně postižených jedinců.</a:t>
            </a:r>
          </a:p>
          <a:p>
            <a:pPr>
              <a:lnSpc>
                <a:spcPct val="80000"/>
              </a:lnSpc>
            </a:pPr>
            <a:r>
              <a:rPr lang="cs-CZ" sz="1600" b="1" dirty="0"/>
              <a:t> </a:t>
            </a:r>
            <a:endParaRPr lang="cs-CZ" sz="1600" dirty="0"/>
          </a:p>
          <a:p>
            <a:pPr>
              <a:lnSpc>
                <a:spcPct val="80000"/>
              </a:lnSpc>
            </a:pPr>
            <a:r>
              <a:rPr lang="cs-CZ" sz="1600" b="1" u="sng" dirty="0"/>
              <a:t>Praktická hypotéza:</a:t>
            </a:r>
            <a:endParaRPr lang="cs-CZ" sz="1600" dirty="0"/>
          </a:p>
          <a:p>
            <a:pPr>
              <a:lnSpc>
                <a:spcPct val="80000"/>
              </a:lnSpc>
            </a:pPr>
            <a:r>
              <a:rPr lang="cs-CZ" sz="1600" dirty="0"/>
              <a:t>Čím více jedinec s tělesným postižením sportuje, tím lepší má psychický stav.</a:t>
            </a:r>
          </a:p>
          <a:p>
            <a:pPr>
              <a:lnSpc>
                <a:spcPct val="80000"/>
              </a:lnSpc>
            </a:pPr>
            <a:r>
              <a:rPr lang="cs-CZ" sz="1600" dirty="0"/>
              <a:t>Jedinec, který sportoval před postižením, bude mít ke sportu pozitivnější vztah nežli jedinec, který před postižením sportovní aktivitu neprovozoval.</a:t>
            </a:r>
          </a:p>
          <a:p>
            <a:pPr>
              <a:lnSpc>
                <a:spcPct val="80000"/>
              </a:lnSpc>
            </a:pPr>
            <a:r>
              <a:rPr lang="cs-CZ" sz="1600" dirty="0"/>
              <a:t>Jedinec, který sportuje, bude více společensky integrován, nežli jedinec, který nesportuje.</a:t>
            </a:r>
          </a:p>
          <a:p>
            <a:pPr>
              <a:lnSpc>
                <a:spcPct val="80000"/>
              </a:lnSpc>
            </a:pPr>
            <a:r>
              <a:rPr lang="cs-CZ" sz="1600" b="1" dirty="0"/>
              <a:t> </a:t>
            </a:r>
            <a:endParaRPr lang="cs-CZ" sz="1600" dirty="0"/>
          </a:p>
          <a:p>
            <a:pPr>
              <a:lnSpc>
                <a:spcPct val="80000"/>
              </a:lnSpc>
            </a:pPr>
            <a:r>
              <a:rPr lang="cs-CZ" sz="1600" b="1" u="sng" dirty="0"/>
              <a:t>Konceptualizace:</a:t>
            </a:r>
            <a:endParaRPr lang="cs-CZ" sz="1600" dirty="0"/>
          </a:p>
          <a:p>
            <a:pPr>
              <a:lnSpc>
                <a:spcPct val="80000"/>
              </a:lnSpc>
            </a:pPr>
            <a:r>
              <a:rPr lang="cs-CZ" sz="1600" dirty="0"/>
              <a:t>Tělesné postižení neboli handicap je porušení funkce ve vztahu jedince a společnosti u osob se zdravotním postižením. Jsou narušeny role, které postižený ve společnosti zastává: soběstačnost, schopnost cestovat, partnerská a rodinná role, pracovní a zájmová činnost.</a:t>
            </a:r>
          </a:p>
          <a:p>
            <a:pPr>
              <a:lnSpc>
                <a:spcPct val="80000"/>
              </a:lnSpc>
            </a:pPr>
            <a:r>
              <a:rPr lang="cs-CZ" sz="1600" b="1" dirty="0"/>
              <a:t> </a:t>
            </a:r>
            <a:endParaRPr lang="cs-CZ" sz="1600" dirty="0"/>
          </a:p>
          <a:p>
            <a:pPr>
              <a:lnSpc>
                <a:spcPct val="80000"/>
              </a:lnSpc>
            </a:pPr>
            <a:r>
              <a:rPr lang="cs-CZ" sz="1600" dirty="0"/>
              <a:t> </a:t>
            </a:r>
          </a:p>
          <a:p>
            <a:pPr>
              <a:lnSpc>
                <a:spcPct val="80000"/>
              </a:lnSpc>
            </a:pPr>
            <a:r>
              <a:rPr lang="cs-CZ" sz="1600" dirty="0"/>
              <a:t>Data pro můj výzkum budu sbírat pomocí dotazníku. Chtěla bych rozdat asi 70 dotazníků, které bych rozdala lidem s tělesným postižením, které vykonávají jakoukoli tělesnou aktivitu. Dotazníky budu rozdávat přes organizace, které se sportem tělesně postižených lidí zabývají. </a:t>
            </a:r>
          </a:p>
          <a:p>
            <a:pPr>
              <a:lnSpc>
                <a:spcPct val="80000"/>
              </a:lnSpc>
            </a:pPr>
            <a:r>
              <a:rPr lang="cs-CZ" sz="1600" dirty="0"/>
              <a:t>Výhodou této metody je získání většího množství dat. Nevýhodou je ovšem neosobní setkání, což může způsobit zkreslení výsledků.</a:t>
            </a:r>
          </a:p>
          <a:p>
            <a:pPr>
              <a:lnSpc>
                <a:spcPct val="80000"/>
              </a:lnSpc>
            </a:pPr>
            <a:r>
              <a:rPr lang="cs-CZ" sz="1600" dirty="0"/>
              <a:t>Mým vzorkem tudíž budou sportující lidé s tělesným postižením. Populací budou všichni lidé s tělesným postižením, kteří vykonávají jakoukoliv sportovní činnost. </a:t>
            </a:r>
          </a:p>
          <a:p>
            <a:pPr marL="0" indent="0">
              <a:lnSpc>
                <a:spcPct val="80000"/>
              </a:lnSpc>
              <a:buNone/>
            </a:pPr>
            <a:endParaRPr lang="cs-CZ" sz="16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79793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Drží to pohromadě!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200"/>
              <a:t>Teoretická hypotéza: Rodinné a osobní návyky dítěte mají vliv na jeho BMI.</a:t>
            </a:r>
          </a:p>
          <a:p>
            <a:pPr>
              <a:lnSpc>
                <a:spcPct val="80000"/>
              </a:lnSpc>
            </a:pPr>
            <a:r>
              <a:rPr lang="cs-CZ" sz="1200"/>
              <a:t>Pracovní hypotézy:</a:t>
            </a:r>
          </a:p>
          <a:p>
            <a:pPr lvl="1">
              <a:lnSpc>
                <a:spcPct val="80000"/>
              </a:lnSpc>
            </a:pPr>
            <a:r>
              <a:rPr lang="cs-CZ" sz="1000"/>
              <a:t>Dítě, které bydlí v rodinném domě, je méně často obézní.</a:t>
            </a:r>
          </a:p>
          <a:p>
            <a:pPr lvl="1">
              <a:lnSpc>
                <a:spcPct val="80000"/>
              </a:lnSpc>
            </a:pPr>
            <a:r>
              <a:rPr lang="cs-CZ" sz="1000"/>
              <a:t>Dítě, které chodí pravidelně venčit psa (či jiné zvíře, např. koně), je méně často obézní.</a:t>
            </a:r>
          </a:p>
          <a:p>
            <a:pPr lvl="1">
              <a:lnSpc>
                <a:spcPct val="80000"/>
              </a:lnSpc>
            </a:pPr>
            <a:r>
              <a:rPr lang="cs-CZ" sz="1000"/>
              <a:t>Dítě, které přijímá více sladkostí, je častěji obézní.</a:t>
            </a:r>
            <a:endParaRPr lang="cs-CZ" sz="1000" b="1"/>
          </a:p>
          <a:p>
            <a:pPr>
              <a:lnSpc>
                <a:spcPct val="80000"/>
              </a:lnSpc>
            </a:pPr>
            <a:r>
              <a:rPr lang="cs-CZ" sz="1200" b="1"/>
              <a:t>Konceptualizace:</a:t>
            </a:r>
            <a:endParaRPr lang="cs-CZ" sz="1200"/>
          </a:p>
          <a:p>
            <a:pPr>
              <a:lnSpc>
                <a:spcPct val="80000"/>
              </a:lnSpc>
            </a:pPr>
            <a:r>
              <a:rPr lang="cs-CZ" sz="1200"/>
              <a:t>Obezita: Nepřiměřeně vysoká tělesná hmotnost vzhledem k výšce dítěte a s přihlédnutím k jeho tělesné konstituci. Může být způsobena dědičností, metabolickými a syndromálními onemocněními. Vzniká v důsledku energetické nerovnováhy, přesněji převýšení energetického příjmu nad výdejem. </a:t>
            </a:r>
          </a:p>
          <a:p>
            <a:pPr>
              <a:lnSpc>
                <a:spcPct val="80000"/>
              </a:lnSpc>
            </a:pPr>
            <a:r>
              <a:rPr lang="cs-CZ" sz="1200"/>
              <a:t>Bydlení v rodinném domě: Je opakem bydlení v bytě. </a:t>
            </a:r>
          </a:p>
          <a:p>
            <a:pPr>
              <a:lnSpc>
                <a:spcPct val="80000"/>
              </a:lnSpc>
            </a:pPr>
            <a:r>
              <a:rPr lang="cs-CZ" sz="1200"/>
              <a:t>Procházky se psem (či jiným zvířetem): Venkovní aktivita člověka a jeho zvířete.</a:t>
            </a:r>
          </a:p>
          <a:p>
            <a:pPr>
              <a:lnSpc>
                <a:spcPct val="80000"/>
              </a:lnSpc>
            </a:pPr>
            <a:r>
              <a:rPr lang="cs-CZ" sz="1200"/>
              <a:t>Příjem sladkostí: Každodenní pojídání cukrovinek (tyčinky, čokoláda, bonbóny, zákusky, …), nepočítáme-li sladké snídaně, obědy či večeře. Dále pití sladkých nápojů jako jsou džusy, slazené minerální vody a nápoje typu Coca Cola.</a:t>
            </a:r>
            <a:endParaRPr lang="cs-CZ" sz="1200" b="1"/>
          </a:p>
          <a:p>
            <a:pPr>
              <a:lnSpc>
                <a:spcPct val="80000"/>
              </a:lnSpc>
            </a:pPr>
            <a:r>
              <a:rPr lang="cs-CZ" sz="1200" b="1"/>
              <a:t>Operacionalizace:</a:t>
            </a:r>
            <a:endParaRPr lang="cs-CZ" sz="1200"/>
          </a:p>
          <a:p>
            <a:pPr>
              <a:lnSpc>
                <a:spcPct val="80000"/>
              </a:lnSpc>
            </a:pPr>
            <a:r>
              <a:rPr lang="cs-CZ" sz="1200"/>
              <a:t>Obezita: Posuzujeme ji podle tzv. body mass indexu (BMI). BMI se vypočte podle vzorce , kde hmotnost je uváděna v kilogramech, výška v metrech.  U dospělých hovoříme o obezitě, jestliže BMI přesáhne 30, u dětí existují převodní tabulky, které zohledňují jejich věk.</a:t>
            </a:r>
          </a:p>
          <a:p>
            <a:pPr>
              <a:lnSpc>
                <a:spcPct val="80000"/>
              </a:lnSpc>
            </a:pPr>
            <a:r>
              <a:rPr lang="cs-CZ" sz="1200"/>
              <a:t>Bydlení v rodinném domě: Posuzujeme podle údaje, který uvede respondent.</a:t>
            </a:r>
          </a:p>
          <a:p>
            <a:pPr>
              <a:lnSpc>
                <a:spcPct val="80000"/>
              </a:lnSpc>
            </a:pPr>
            <a:r>
              <a:rPr lang="cs-CZ" sz="1200"/>
              <a:t>Procházky se psem (či jiným zvířetem): Dítě alespoň 5x za týden venčí psa (či jiné zvíře), přičemž venku pobývá déle než 5 minut.</a:t>
            </a:r>
          </a:p>
          <a:p>
            <a:pPr>
              <a:lnSpc>
                <a:spcPct val="80000"/>
              </a:lnSpc>
            </a:pPr>
            <a:r>
              <a:rPr lang="cs-CZ" sz="1200"/>
              <a:t>Příjem sladkostí: Posuzujeme podle množství průměrného denního příjmu cukrovinek a sladkých nápojů. Děti obvykle pijí slazené nápoje, nepočítáme proto slazené čaje a vodu se šťávou. Zabýváme se tedy pouze nápoji obsahujícími více cukru než tyto jmenované. Jestliže dítě v průměru přijme každý den porci cukrovinek (tedy ne jen jeden bonbon nebo kostičku </a:t>
            </a:r>
          </a:p>
        </p:txBody>
      </p:sp>
    </p:spTree>
    <p:extLst>
      <p:ext uri="{BB962C8B-B14F-4D97-AF65-F5344CB8AC3E}">
        <p14:creationId xmlns:p14="http://schemas.microsoft.com/office/powerpoint/2010/main" val="3848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Validita, </a:t>
            </a:r>
            <a:r>
              <a:rPr lang="cs-CZ" dirty="0" err="1" smtClean="0"/>
              <a:t>reliabilita</a:t>
            </a:r>
            <a:r>
              <a:rPr lang="cs-CZ" dirty="0" smtClean="0"/>
              <a:t>, triangulace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Validní měření</a:t>
            </a:r>
            <a:r>
              <a:rPr lang="cs-CZ" dirty="0" smtClean="0"/>
              <a:t> – měří to, co jsme zamýšleli měřit.</a:t>
            </a:r>
          </a:p>
          <a:p>
            <a:r>
              <a:rPr lang="cs-CZ" b="1" dirty="0" err="1" smtClean="0"/>
              <a:t>Reliabilní</a:t>
            </a:r>
            <a:r>
              <a:rPr lang="cs-CZ" b="1" dirty="0" smtClean="0"/>
              <a:t> měření</a:t>
            </a:r>
            <a:r>
              <a:rPr lang="cs-CZ" dirty="0" smtClean="0"/>
              <a:t> – při opakované aplikaci dává shodné výsledky</a:t>
            </a:r>
          </a:p>
          <a:p>
            <a:r>
              <a:rPr lang="cs-CZ" b="1" dirty="0" smtClean="0"/>
              <a:t>Triangulace - </a:t>
            </a:r>
            <a:r>
              <a:rPr lang="cs-CZ" dirty="0" smtClean="0"/>
              <a:t>kombinaci různých datových zdrojů, výzkumníků, teorií nebo metodologií při studiu jednoho fenoménu s cílem zvýšit validitu výzkumu</a:t>
            </a:r>
          </a:p>
          <a:p>
            <a:r>
              <a:rPr lang="cs-CZ" dirty="0" smtClean="0"/>
              <a:t>Další kritéria kvality v kvalitativním výzkumu: poctivost, koherence, důvěryhodnost…</a:t>
            </a:r>
          </a:p>
          <a:p>
            <a:pPr>
              <a:buNone/>
            </a:pPr>
            <a:endParaRPr lang="cs-CZ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Reprezentativita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 je reprezentativní tehdy, když je zajištěno odpovídající zastoupení všech skupin v populaci s rozdílným vztahem ke sledovanému jevu.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Návratnost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Návratnost = Poměr mezi vydanými dotazníky a vyplněnými dotazníky zařazenými ke zpracování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 v % (výborné výsledky 70 % a více, ale u telefonických výzkumů třeba jen 25 %).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Jeden z klíčových ukazatelů kvality dat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Má být pravdivě sdělována ve výzkumných zprávách 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/>
              <a:t>Ovlivňuje ji:</a:t>
            </a:r>
          </a:p>
          <a:p>
            <a:r>
              <a:rPr lang="cs-CZ" dirty="0" smtClean="0"/>
              <a:t>Charakteristika respondenta, sociální kontext, životní styl</a:t>
            </a:r>
          </a:p>
          <a:p>
            <a:r>
              <a:rPr lang="cs-CZ" dirty="0" smtClean="0"/>
              <a:t>Téma výzkumu, metoda administrace dotazníku, délka a komplexnost dotazníku, počet kontaktování, budování tazatelské sítě, odměna (?)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Sekundární analýza </a:t>
            </a:r>
            <a:r>
              <a:rPr lang="cs-CZ" dirty="0" smtClean="0"/>
              <a:t>dat a neintervenující design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Analytické užití dat, která nebyla získána přímo námi</a:t>
            </a:r>
          </a:p>
          <a:p>
            <a:r>
              <a:rPr lang="cs-CZ" dirty="0" smtClean="0"/>
              <a:t>Výhody a </a:t>
            </a:r>
            <a:r>
              <a:rPr lang="cs-CZ" dirty="0" smtClean="0"/>
              <a:t>nevýhody</a:t>
            </a:r>
          </a:p>
          <a:p>
            <a:r>
              <a:rPr lang="cs-CZ" dirty="0" smtClean="0"/>
              <a:t>Neintervenující techniky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Zdroje kvantitativních a kvalitativních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Veřejné instituce (ministerstva)</a:t>
            </a:r>
          </a:p>
          <a:p>
            <a:r>
              <a:rPr lang="cs-CZ" sz="2400" dirty="0" smtClean="0"/>
              <a:t>Český statistický úřad, Ústav zdravotnických informací a statistiky, Ústav pro informace ve vzdělávání</a:t>
            </a:r>
          </a:p>
          <a:p>
            <a:r>
              <a:rPr lang="cs-CZ" sz="2400" dirty="0" smtClean="0"/>
              <a:t>Velké </a:t>
            </a:r>
            <a:r>
              <a:rPr lang="cs-CZ" sz="2400" dirty="0" err="1" smtClean="0"/>
              <a:t>surveye</a:t>
            </a:r>
            <a:r>
              <a:rPr lang="cs-CZ" sz="2400" dirty="0" smtClean="0"/>
              <a:t>, hrazené z veřejných zdrojů: </a:t>
            </a:r>
            <a:r>
              <a:rPr lang="cs-CZ" sz="2400" dirty="0" err="1" smtClean="0"/>
              <a:t>European</a:t>
            </a:r>
            <a:r>
              <a:rPr lang="cs-CZ" sz="2400" dirty="0" smtClean="0"/>
              <a:t> </a:t>
            </a:r>
            <a:r>
              <a:rPr lang="cs-CZ" sz="2400" dirty="0" err="1" smtClean="0"/>
              <a:t>Value</a:t>
            </a:r>
            <a:r>
              <a:rPr lang="cs-CZ" sz="2400" dirty="0" smtClean="0"/>
              <a:t> Study</a:t>
            </a:r>
          </a:p>
          <a:p>
            <a:r>
              <a:rPr lang="cs-CZ" sz="2400" dirty="0" smtClean="0"/>
              <a:t>Výzkumné ústavy, výzkumné záměry, univerzity</a:t>
            </a:r>
          </a:p>
          <a:p>
            <a:r>
              <a:rPr lang="cs-CZ" sz="2400" dirty="0" smtClean="0"/>
              <a:t>Datové archivy</a:t>
            </a:r>
          </a:p>
          <a:p>
            <a:r>
              <a:rPr lang="cs-CZ" sz="2400" dirty="0" smtClean="0"/>
              <a:t>Mezinárodní instituce</a:t>
            </a:r>
          </a:p>
          <a:p>
            <a:endParaRPr lang="cs-CZ" sz="2400" dirty="0" smtClean="0"/>
          </a:p>
          <a:p>
            <a:r>
              <a:rPr lang="cs-CZ" sz="2400" dirty="0" smtClean="0"/>
              <a:t>Archiv kvalitativních dat Medard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otázky ve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Dobrovolnost účasti</a:t>
            </a:r>
          </a:p>
          <a:p>
            <a:r>
              <a:rPr lang="cs-CZ" dirty="0" smtClean="0"/>
              <a:t>Důvěrnost získaných dat</a:t>
            </a:r>
          </a:p>
          <a:p>
            <a:r>
              <a:rPr lang="cs-CZ" dirty="0" smtClean="0"/>
              <a:t>Důsledky pro </a:t>
            </a:r>
            <a:r>
              <a:rPr lang="cs-CZ" dirty="0" err="1" smtClean="0"/>
              <a:t>participanty</a:t>
            </a:r>
            <a:r>
              <a:rPr lang="cs-CZ" dirty="0" smtClean="0"/>
              <a:t> na výzkumu</a:t>
            </a:r>
          </a:p>
          <a:p>
            <a:r>
              <a:rPr lang="cs-CZ" dirty="0" smtClean="0"/>
              <a:t>Důsledky pro vědeckou komunitu</a:t>
            </a:r>
          </a:p>
          <a:p>
            <a:r>
              <a:rPr lang="cs-CZ" dirty="0" smtClean="0"/>
              <a:t>Autonomie, reciprocita, rovnost….</a:t>
            </a:r>
          </a:p>
          <a:p>
            <a:r>
              <a:rPr lang="cs-CZ" dirty="0" smtClean="0"/>
              <a:t>Specifika výzkumů s dětmi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7"/>
            <a:ext cx="8229600" cy="1440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dirty="0" smtClean="0"/>
              <a:t>Zpětná vazba projekty</a:t>
            </a:r>
            <a:endParaRPr lang="cs-CZ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Vágní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Vliv environmentální výchovy na žáky  2. stupně základní školy </a:t>
            </a:r>
          </a:p>
          <a:p>
            <a:endParaRPr lang="cs-CZ" dirty="0" smtClean="0"/>
          </a:p>
          <a:p>
            <a:r>
              <a:rPr lang="cs-CZ" dirty="0" smtClean="0"/>
              <a:t>Když se rozhlédneme okolo sebe, tak vidíme, že se plýtvá se všemi neobnovitelnými zdroji, pitnou vodou a množí se odpadky okolo nás. Věda už zkoumá, čím nahradíme neobnovitelné zdroje. Pitnou vodou umýváme nádobí, podlahu, sami sebe a dokonce i splachujeme. Přitom tato voda, je velice draze čištěna. A těchto problémů neustále přibývá a bylo by vhodné více na tyto problémy mnohem více upozorňovat. </a:t>
            </a:r>
          </a:p>
          <a:p>
            <a:pPr hangingPunct="0"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805</Words>
  <Application>Microsoft Office PowerPoint</Application>
  <PresentationFormat>Předvádění na obrazovce (4:3)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Metodologie 2</vt:lpstr>
      <vt:lpstr>Validita, reliabilita, triangulace</vt:lpstr>
      <vt:lpstr>Reprezentativita</vt:lpstr>
      <vt:lpstr>Návratnost</vt:lpstr>
      <vt:lpstr>Sekundární analýza dat a neintervenující design výzkumu</vt:lpstr>
      <vt:lpstr>Zdroje kvantitativních a kvalitativních dat</vt:lpstr>
      <vt:lpstr>Etické otázky ve výzkumu</vt:lpstr>
      <vt:lpstr>Prezentace aplikace PowerPoint</vt:lpstr>
      <vt:lpstr>Vágní úvod</vt:lpstr>
      <vt:lpstr>Formulace hypotéz</vt:lpstr>
      <vt:lpstr>Formulace hypotéz </vt:lpstr>
      <vt:lpstr>Úskali operacionalizace </vt:lpstr>
      <vt:lpstr>Otázky pro hloubkový rozhovor</vt:lpstr>
      <vt:lpstr>Otázky v dotazníku</vt:lpstr>
      <vt:lpstr>Prezentace aplikace PowerPoint</vt:lpstr>
      <vt:lpstr>Prezentace aplikace PowerPoint</vt:lpstr>
      <vt:lpstr>Nedrží to pohromadě II</vt:lpstr>
      <vt:lpstr>Drží to pohromadě!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Slepickova</dc:creator>
  <cp:lastModifiedBy>Lenka Slepičková</cp:lastModifiedBy>
  <cp:revision>7</cp:revision>
  <dcterms:created xsi:type="dcterms:W3CDTF">2012-05-15T08:42:11Z</dcterms:created>
  <dcterms:modified xsi:type="dcterms:W3CDTF">2012-12-05T22:46:07Z</dcterms:modified>
</cp:coreProperties>
</file>