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7B220-25F9-4431-A5F2-72252FD16636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8FD9B-B87B-42AF-BDE6-3F4448CD8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432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B106DED-9A20-4BAC-9EEB-24CD504C5D8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19A1931-F021-4C04-8D97-63D801A822D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pes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pis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nx.org/content/col11302/1.2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lide/pracoviste.pl?lang=en;zobrazid=144112" TargetMode="External"/><Relationship Id="rId2" Type="http://schemas.openxmlformats.org/officeDocument/2006/relationships/hyperlink" Target="https://is.muni.cz/auth/lide/pracoviste.pl?lang=en;zobrazid=14231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mares@fss.muni.cz" TargetMode="External"/><Relationship Id="rId4" Type="http://schemas.openxmlformats.org/officeDocument/2006/relationships/hyperlink" Target="https://is.muni.cz/auth/person/22918?lang=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ni.cz/general/mu_quarters/building_map/43?lang=en" TargetMode="External"/><Relationship Id="rId2" Type="http://schemas.openxmlformats.org/officeDocument/2006/relationships/hyperlink" Target="http://gisweb.muni.cz/room.html?meritko=250&amp;cislo=1&amp;kod=BBA03N020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help/student/materialy_stud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cc.umanitoba.ca/~seifert/professionalsummary.html" TargetMode="External"/><Relationship Id="rId2" Type="http://schemas.openxmlformats.org/officeDocument/2006/relationships/hyperlink" Target="http://cnx.org/content/col11302/1.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sychclassics.yorku.ca/" TargetMode="External"/><Relationship Id="rId4" Type="http://schemas.openxmlformats.org/officeDocument/2006/relationships/hyperlink" Target="http://cnx.org/content/col11302/1.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zdroje.muni.cz/index.php?lang=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Educational Psychology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SZk1029a Educational Psychology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SZ1029a Educational Psychology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1484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Educational</a:t>
            </a:r>
            <a:r>
              <a:rPr lang="cs-CZ" dirty="0" smtClean="0"/>
              <a:t> Psychology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international context – the rising of the prestige</a:t>
            </a:r>
          </a:p>
          <a:p>
            <a:pPr lvl="1"/>
            <a:r>
              <a:rPr lang="en-US" dirty="0" smtClean="0"/>
              <a:t>At USA – many APA activities for connecting the psychological knowledge base and the teaching practice</a:t>
            </a:r>
          </a:p>
          <a:p>
            <a:pPr marL="548640" lvl="2" indent="0">
              <a:buNone/>
            </a:pPr>
            <a:r>
              <a:rPr lang="en-US" dirty="0" smtClean="0"/>
              <a:t>A Project of Division 15 (educational Psychology) of the American Psychological Society – series of books</a:t>
            </a:r>
          </a:p>
          <a:p>
            <a:pPr lvl="2"/>
            <a:r>
              <a:rPr lang="en-US" dirty="0" smtClean="0"/>
              <a:t>Barry J. Zimmerman, Dale H. </a:t>
            </a:r>
            <a:r>
              <a:rPr lang="en-US" dirty="0" err="1" smtClean="0"/>
              <a:t>Schunk</a:t>
            </a:r>
            <a:r>
              <a:rPr lang="en-US" dirty="0" smtClean="0"/>
              <a:t> (</a:t>
            </a:r>
            <a:r>
              <a:rPr lang="en-US" dirty="0" err="1" smtClean="0"/>
              <a:t>Eds</a:t>
            </a:r>
            <a:r>
              <a:rPr lang="en-US" dirty="0" smtClean="0"/>
              <a:t>) (2003) </a:t>
            </a:r>
            <a:r>
              <a:rPr lang="en-US" i="1" dirty="0" smtClean="0"/>
              <a:t>Educational Psychology: A Century of Contributions.</a:t>
            </a:r>
            <a:r>
              <a:rPr lang="en-US" dirty="0" smtClean="0"/>
              <a:t> Mahwah, NJ.: Lawrence Erlbaum Associates. </a:t>
            </a:r>
            <a:r>
              <a:rPr lang="cs-CZ" dirty="0" smtClean="0"/>
              <a:t>(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At </a:t>
            </a:r>
            <a:r>
              <a:rPr lang="cs-CZ" dirty="0" err="1" smtClean="0"/>
              <a:t>the</a:t>
            </a:r>
            <a:r>
              <a:rPr lang="cs-CZ" dirty="0" smtClean="0"/>
              <a:t> EU – EFPA </a:t>
            </a:r>
            <a:r>
              <a:rPr lang="cs-CZ" dirty="0">
                <a:hlinkClick r:id="rId2"/>
              </a:rPr>
              <a:t>http://www.nepes.eu/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19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Educational</a:t>
            </a:r>
            <a:r>
              <a:rPr lang="cs-CZ" dirty="0" smtClean="0"/>
              <a:t> Psychology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Education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changing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– sir K</a:t>
            </a:r>
            <a:r>
              <a:rPr lang="cs-CZ" dirty="0"/>
              <a:t>. Robinson </a:t>
            </a:r>
            <a:r>
              <a:rPr lang="cs-CZ" dirty="0" smtClean="0"/>
              <a:t>and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his TED </a:t>
            </a:r>
            <a:r>
              <a:rPr lang="cs-CZ" dirty="0" err="1" smtClean="0"/>
              <a:t>presentations</a:t>
            </a:r>
            <a:r>
              <a:rPr lang="cs-CZ" dirty="0" smtClean="0"/>
              <a:t>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www.ted.com/talks/ken_robinson_changing_education_paradigms.html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 err="1" smtClean="0"/>
              <a:t>Education</a:t>
            </a:r>
            <a:r>
              <a:rPr lang="cs-CZ" dirty="0" smtClean="0"/>
              <a:t>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cultural</a:t>
            </a:r>
            <a:r>
              <a:rPr lang="cs-CZ" dirty="0" smtClean="0"/>
              <a:t> and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backgrounds</a:t>
            </a:r>
            <a:endParaRPr lang="cs-CZ" dirty="0"/>
          </a:p>
          <a:p>
            <a:endParaRPr lang="cs-CZ" dirty="0"/>
          </a:p>
          <a:p>
            <a:r>
              <a:rPr lang="cs-CZ" dirty="0" err="1" smtClean="0"/>
              <a:t>Educational</a:t>
            </a:r>
            <a:r>
              <a:rPr lang="cs-CZ" dirty="0" smtClean="0"/>
              <a:t> Psychology</a:t>
            </a:r>
            <a:endParaRPr lang="cs-CZ" dirty="0"/>
          </a:p>
          <a:p>
            <a:pPr lvl="1"/>
            <a:r>
              <a:rPr lang="cs-CZ" dirty="0" smtClean="0"/>
              <a:t>Fr</a:t>
            </a:r>
            <a:r>
              <a:rPr lang="cs-CZ" dirty="0" smtClean="0"/>
              <a:t>. - psychologie </a:t>
            </a:r>
            <a:r>
              <a:rPr lang="cs-CZ" dirty="0"/>
              <a:t>de </a:t>
            </a:r>
            <a:r>
              <a:rPr lang="cs-CZ" dirty="0" err="1"/>
              <a:t>l’education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Ger</a:t>
            </a:r>
            <a:r>
              <a:rPr lang="cs-CZ" dirty="0" smtClean="0"/>
              <a:t>. - </a:t>
            </a:r>
            <a:r>
              <a:rPr lang="cs-CZ" dirty="0" err="1" smtClean="0"/>
              <a:t>Pädagogische</a:t>
            </a:r>
            <a:r>
              <a:rPr lang="cs-CZ" dirty="0" smtClean="0"/>
              <a:t> </a:t>
            </a:r>
            <a:r>
              <a:rPr lang="cs-CZ" dirty="0"/>
              <a:t>Psychologie, </a:t>
            </a:r>
          </a:p>
          <a:p>
            <a:pPr lvl="1"/>
            <a:r>
              <a:rPr lang="cs-CZ" dirty="0" smtClean="0"/>
              <a:t>Rus.- </a:t>
            </a:r>
            <a:r>
              <a:rPr lang="cs-CZ" dirty="0" err="1"/>
              <a:t>pedagogičeskaja</a:t>
            </a:r>
            <a:r>
              <a:rPr lang="cs-CZ" dirty="0"/>
              <a:t> </a:t>
            </a:r>
            <a:r>
              <a:rPr lang="cs-CZ" dirty="0" err="1" smtClean="0"/>
              <a:t>psichologija</a:t>
            </a:r>
            <a:endParaRPr lang="cs-CZ" dirty="0"/>
          </a:p>
          <a:p>
            <a:endParaRPr lang="cs-CZ" dirty="0"/>
          </a:p>
          <a:p>
            <a:r>
              <a:rPr lang="cs-CZ" dirty="0" err="1" smtClean="0"/>
              <a:t>Branch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psychology </a:t>
            </a:r>
            <a:r>
              <a:rPr lang="cs-CZ" dirty="0" err="1" smtClean="0"/>
              <a:t>with</a:t>
            </a:r>
            <a:r>
              <a:rPr lang="cs-CZ" dirty="0" smtClean="0"/>
              <a:t> long </a:t>
            </a:r>
            <a:r>
              <a:rPr lang="cs-CZ" dirty="0" err="1" smtClean="0"/>
              <a:t>tradition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smtClean="0"/>
              <a:t>19th </a:t>
            </a:r>
            <a:r>
              <a:rPr lang="cs-CZ" dirty="0" err="1" smtClean="0"/>
              <a:t>century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0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Educational</a:t>
            </a:r>
            <a:r>
              <a:rPr lang="cs-CZ" dirty="0" smtClean="0"/>
              <a:t> Psychology - </a:t>
            </a:r>
            <a:r>
              <a:rPr lang="cs-CZ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</a:t>
            </a:r>
            <a:r>
              <a:rPr lang="cs-CZ" dirty="0" smtClean="0"/>
              <a:t> </a:t>
            </a:r>
            <a:r>
              <a:rPr lang="de-DE" dirty="0" smtClean="0"/>
              <a:t>Zimmerman</a:t>
            </a:r>
            <a:r>
              <a:rPr lang="cs-CZ" dirty="0" smtClean="0"/>
              <a:t> and </a:t>
            </a:r>
            <a:r>
              <a:rPr lang="de-DE" dirty="0" smtClean="0"/>
              <a:t>Schunk (</a:t>
            </a:r>
            <a:r>
              <a:rPr lang="de-DE" dirty="0"/>
              <a:t>2003</a:t>
            </a:r>
            <a:r>
              <a:rPr lang="de-DE" dirty="0" smtClean="0"/>
              <a:t>)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periods</a:t>
            </a:r>
            <a:r>
              <a:rPr lang="cs-CZ" dirty="0" smtClean="0"/>
              <a:t> in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Educatinal</a:t>
            </a:r>
            <a:r>
              <a:rPr lang="cs-CZ" dirty="0" smtClean="0"/>
              <a:t> Psychology:</a:t>
            </a:r>
          </a:p>
          <a:p>
            <a:pPr lvl="1"/>
            <a:r>
              <a:rPr lang="cs-CZ" dirty="0" err="1" smtClean="0"/>
              <a:t>Oldest</a:t>
            </a:r>
            <a:r>
              <a:rPr lang="cs-CZ" dirty="0" smtClean="0"/>
              <a:t> (</a:t>
            </a:r>
            <a:r>
              <a:rPr lang="en-US" dirty="0" smtClean="0"/>
              <a:t>1890-1920</a:t>
            </a:r>
            <a:r>
              <a:rPr lang="cs-CZ" dirty="0" smtClean="0"/>
              <a:t>)</a:t>
            </a:r>
          </a:p>
          <a:p>
            <a:pPr lvl="2"/>
            <a:r>
              <a:rPr lang="en-US" dirty="0" smtClean="0"/>
              <a:t>W</a:t>
            </a:r>
            <a:r>
              <a:rPr lang="en-US" dirty="0"/>
              <a:t>. James, A. </a:t>
            </a:r>
            <a:r>
              <a:rPr lang="en-US" dirty="0" err="1"/>
              <a:t>Binet</a:t>
            </a:r>
            <a:r>
              <a:rPr lang="en-US" dirty="0"/>
              <a:t>, J. Dewey, E.L. Thorndike, L.M. </a:t>
            </a:r>
            <a:r>
              <a:rPr lang="en-US" dirty="0" err="1"/>
              <a:t>Terman</a:t>
            </a:r>
            <a:r>
              <a:rPr lang="en-US" dirty="0"/>
              <a:t>, M. </a:t>
            </a:r>
            <a:r>
              <a:rPr lang="en-US" dirty="0" err="1" smtClean="0"/>
              <a:t>Montesso</a:t>
            </a:r>
            <a:r>
              <a:rPr lang="cs-CZ" dirty="0" err="1" smtClean="0"/>
              <a:t>ri</a:t>
            </a:r>
            <a:r>
              <a:rPr lang="en-US" dirty="0" smtClean="0"/>
              <a:t>.</a:t>
            </a:r>
            <a:endParaRPr lang="cs-CZ" dirty="0" smtClean="0"/>
          </a:p>
          <a:p>
            <a:pPr lvl="1"/>
            <a:r>
              <a:rPr lang="cs-CZ" dirty="0" err="1" smtClean="0"/>
              <a:t>Mid</a:t>
            </a:r>
            <a:r>
              <a:rPr lang="cs-CZ" dirty="0" smtClean="0"/>
              <a:t> </a:t>
            </a:r>
            <a:r>
              <a:rPr lang="en-US" dirty="0" smtClean="0"/>
              <a:t>(1920 </a:t>
            </a:r>
            <a:r>
              <a:rPr lang="en-US" dirty="0"/>
              <a:t>– 1960) </a:t>
            </a:r>
            <a:endParaRPr lang="cs-CZ" dirty="0" smtClean="0"/>
          </a:p>
          <a:p>
            <a:pPr lvl="2"/>
            <a:r>
              <a:rPr lang="en-US" dirty="0" smtClean="0"/>
              <a:t>L.S</a:t>
            </a:r>
            <a:r>
              <a:rPr lang="en-US" dirty="0"/>
              <a:t>. </a:t>
            </a:r>
            <a:r>
              <a:rPr lang="en-US" dirty="0" err="1"/>
              <a:t>Vygotskij</a:t>
            </a:r>
            <a:r>
              <a:rPr lang="en-US" dirty="0"/>
              <a:t>, B.F. Skinner, J. Piaget, L.J. </a:t>
            </a:r>
            <a:r>
              <a:rPr lang="en-US" dirty="0" err="1"/>
              <a:t>Cronbach</a:t>
            </a:r>
            <a:r>
              <a:rPr lang="en-US" dirty="0"/>
              <a:t>, R.M. </a:t>
            </a:r>
            <a:r>
              <a:rPr lang="en-US" dirty="0" err="1"/>
              <a:t>Gagné</a:t>
            </a:r>
            <a:r>
              <a:rPr lang="en-US" dirty="0"/>
              <a:t>. </a:t>
            </a:r>
          </a:p>
          <a:p>
            <a:pPr lvl="1"/>
            <a:r>
              <a:rPr lang="cs-CZ" dirty="0" err="1" smtClean="0"/>
              <a:t>Current</a:t>
            </a:r>
            <a:r>
              <a:rPr lang="en-US" dirty="0" smtClean="0"/>
              <a:t> (</a:t>
            </a:r>
            <a:r>
              <a:rPr lang="cs-CZ" dirty="0" err="1" smtClean="0"/>
              <a:t>from</a:t>
            </a:r>
            <a:r>
              <a:rPr lang="en-US" dirty="0" smtClean="0"/>
              <a:t> 1960)</a:t>
            </a:r>
            <a:endParaRPr lang="cs-CZ" dirty="0" smtClean="0"/>
          </a:p>
          <a:p>
            <a:pPr lvl="2"/>
            <a:r>
              <a:rPr lang="en-US" dirty="0" smtClean="0"/>
              <a:t>B.S</a:t>
            </a:r>
            <a:r>
              <a:rPr lang="en-US" dirty="0"/>
              <a:t>. Bloom, N.L. Gage, J. Bruner, A. Bandura, A.L. </a:t>
            </a:r>
            <a:r>
              <a:rPr lang="en-US" dirty="0" smtClean="0"/>
              <a:t>Brown.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7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Journals</a:t>
            </a:r>
            <a:endParaRPr lang="cs-CZ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500" dirty="0" err="1"/>
              <a:t>Journal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Educational</a:t>
            </a:r>
            <a:r>
              <a:rPr lang="cs-CZ" sz="1500" dirty="0"/>
              <a:t> Psychology (USA 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1910</a:t>
            </a:r>
            <a:r>
              <a:rPr lang="cs-CZ" sz="1500" dirty="0"/>
              <a:t>),</a:t>
            </a:r>
          </a:p>
          <a:p>
            <a:pPr>
              <a:lnSpc>
                <a:spcPct val="80000"/>
              </a:lnSpc>
            </a:pPr>
            <a:r>
              <a:rPr lang="cs-CZ" sz="1500" dirty="0" err="1"/>
              <a:t>Conteporary</a:t>
            </a:r>
            <a:r>
              <a:rPr lang="cs-CZ" sz="1500" dirty="0"/>
              <a:t> </a:t>
            </a:r>
            <a:r>
              <a:rPr lang="cs-CZ" sz="1500" dirty="0" err="1"/>
              <a:t>Educational</a:t>
            </a:r>
            <a:r>
              <a:rPr lang="cs-CZ" sz="1500" dirty="0"/>
              <a:t> Psychology (USA 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1975</a:t>
            </a:r>
            <a:r>
              <a:rPr lang="cs-CZ" sz="1500" dirty="0"/>
              <a:t>),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 err="1"/>
              <a:t>Educational</a:t>
            </a:r>
            <a:r>
              <a:rPr lang="cs-CZ" sz="1500" dirty="0"/>
              <a:t> </a:t>
            </a:r>
            <a:r>
              <a:rPr lang="cs-CZ" sz="1500" dirty="0" err="1"/>
              <a:t>Psychologist</a:t>
            </a:r>
            <a:r>
              <a:rPr lang="cs-CZ" sz="1500" dirty="0"/>
              <a:t> (USA 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1976),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 err="1"/>
              <a:t>Educational</a:t>
            </a:r>
            <a:r>
              <a:rPr lang="cs-CZ" sz="1500" dirty="0"/>
              <a:t> Psychology </a:t>
            </a:r>
            <a:r>
              <a:rPr lang="cs-CZ" sz="1500" dirty="0" err="1"/>
              <a:t>Review</a:t>
            </a:r>
            <a:r>
              <a:rPr lang="cs-CZ" sz="1500" dirty="0"/>
              <a:t> (USA 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1989).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 err="1"/>
              <a:t>Review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Educational</a:t>
            </a:r>
            <a:r>
              <a:rPr lang="cs-CZ" sz="1500" dirty="0"/>
              <a:t> </a:t>
            </a:r>
            <a:r>
              <a:rPr lang="cs-CZ" sz="1500" dirty="0" err="1"/>
              <a:t>Research</a:t>
            </a:r>
            <a:r>
              <a:rPr lang="cs-CZ" sz="1500" dirty="0"/>
              <a:t> (USA 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1931)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 err="1"/>
              <a:t>American</a:t>
            </a:r>
            <a:r>
              <a:rPr lang="cs-CZ" sz="1500" dirty="0"/>
              <a:t> </a:t>
            </a:r>
            <a:r>
              <a:rPr lang="cs-CZ" sz="1500" dirty="0" err="1"/>
              <a:t>Educational</a:t>
            </a:r>
            <a:r>
              <a:rPr lang="cs-CZ" sz="1500" dirty="0"/>
              <a:t> </a:t>
            </a:r>
            <a:r>
              <a:rPr lang="cs-CZ" sz="1500" dirty="0" err="1"/>
              <a:t>Research</a:t>
            </a:r>
            <a:r>
              <a:rPr lang="cs-CZ" sz="1500" dirty="0"/>
              <a:t> </a:t>
            </a:r>
            <a:r>
              <a:rPr lang="cs-CZ" sz="1500" dirty="0" err="1"/>
              <a:t>Journal</a:t>
            </a:r>
            <a:r>
              <a:rPr lang="cs-CZ" sz="1500" dirty="0"/>
              <a:t> (USA 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1964).</a:t>
            </a:r>
          </a:p>
          <a:p>
            <a:pPr eaLnBrk="1" hangingPunct="1">
              <a:lnSpc>
                <a:spcPct val="80000"/>
              </a:lnSpc>
            </a:pPr>
            <a:endParaRPr lang="cs-CZ" sz="1500" dirty="0"/>
          </a:p>
          <a:p>
            <a:pPr eaLnBrk="1" hangingPunct="1">
              <a:lnSpc>
                <a:spcPct val="80000"/>
              </a:lnSpc>
            </a:pPr>
            <a:r>
              <a:rPr lang="cs-CZ" sz="1500" dirty="0" err="1"/>
              <a:t>British</a:t>
            </a:r>
            <a:r>
              <a:rPr lang="cs-CZ" sz="1500" dirty="0"/>
              <a:t> </a:t>
            </a:r>
            <a:r>
              <a:rPr lang="cs-CZ" sz="1500" dirty="0" err="1"/>
              <a:t>Journal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Educational</a:t>
            </a:r>
            <a:r>
              <a:rPr lang="cs-CZ" sz="1500" dirty="0"/>
              <a:t> Psychology </a:t>
            </a:r>
            <a:r>
              <a:rPr lang="cs-CZ" sz="1500" dirty="0" smtClean="0"/>
              <a:t>(GB 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1931),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 err="1"/>
              <a:t>Educational</a:t>
            </a:r>
            <a:r>
              <a:rPr lang="cs-CZ" sz="1500" dirty="0"/>
              <a:t> Psychology in </a:t>
            </a:r>
            <a:r>
              <a:rPr lang="cs-CZ" sz="1500" dirty="0" err="1"/>
              <a:t>Practice</a:t>
            </a:r>
            <a:r>
              <a:rPr lang="cs-CZ" sz="1500" dirty="0"/>
              <a:t> </a:t>
            </a:r>
            <a:r>
              <a:rPr lang="cs-CZ" sz="1500" dirty="0" smtClean="0"/>
              <a:t>(GB </a:t>
            </a:r>
            <a:r>
              <a:rPr lang="cs-CZ" sz="1500" dirty="0"/>
              <a:t>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1985),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/>
              <a:t>Psychologie in </a:t>
            </a:r>
            <a:r>
              <a:rPr lang="cs-CZ" sz="1500" dirty="0" err="1"/>
              <a:t>Erziehung</a:t>
            </a:r>
            <a:r>
              <a:rPr lang="cs-CZ" sz="1500" dirty="0"/>
              <a:t> </a:t>
            </a:r>
            <a:r>
              <a:rPr lang="cs-CZ" sz="1500" dirty="0" err="1"/>
              <a:t>und</a:t>
            </a:r>
            <a:r>
              <a:rPr lang="cs-CZ" sz="1500" dirty="0"/>
              <a:t> </a:t>
            </a:r>
            <a:r>
              <a:rPr lang="cs-CZ" sz="1500" dirty="0" err="1"/>
              <a:t>Unterricht</a:t>
            </a:r>
            <a:r>
              <a:rPr lang="cs-CZ" sz="1500" dirty="0"/>
              <a:t> </a:t>
            </a:r>
            <a:r>
              <a:rPr lang="cs-CZ" sz="1500" dirty="0" smtClean="0"/>
              <a:t>(</a:t>
            </a:r>
            <a:r>
              <a:rPr lang="cs-CZ" sz="1500" dirty="0" err="1" smtClean="0"/>
              <a:t>Germany</a:t>
            </a:r>
            <a:r>
              <a:rPr lang="cs-CZ" sz="1500" dirty="0" smtClean="0"/>
              <a:t> </a:t>
            </a:r>
            <a:r>
              <a:rPr lang="cs-CZ" sz="1500" dirty="0"/>
              <a:t>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1954, </a:t>
            </a:r>
            <a:r>
              <a:rPr lang="cs-CZ" sz="1500" dirty="0" err="1" smtClean="0"/>
              <a:t>formerly</a:t>
            </a:r>
            <a:r>
              <a:rPr lang="cs-CZ" sz="1500" dirty="0" smtClean="0"/>
              <a:t> </a:t>
            </a:r>
            <a:r>
              <a:rPr lang="cs-CZ" sz="1500" dirty="0" err="1"/>
              <a:t>Schule</a:t>
            </a:r>
            <a:r>
              <a:rPr lang="cs-CZ" sz="1500" dirty="0"/>
              <a:t> </a:t>
            </a:r>
            <a:r>
              <a:rPr lang="cs-CZ" sz="1500" dirty="0" err="1"/>
              <a:t>und</a:t>
            </a:r>
            <a:r>
              <a:rPr lang="cs-CZ" sz="1500" dirty="0"/>
              <a:t> Psychologie),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/>
              <a:t>Revue de psychologie de l’ </a:t>
            </a:r>
            <a:r>
              <a:rPr lang="cs-CZ" sz="1500" dirty="0" err="1"/>
              <a:t>éducation</a:t>
            </a:r>
            <a:r>
              <a:rPr lang="cs-CZ" sz="1500" dirty="0"/>
              <a:t> (</a:t>
            </a:r>
            <a:r>
              <a:rPr lang="cs-CZ" sz="1500" dirty="0" smtClean="0"/>
              <a:t>France</a:t>
            </a:r>
            <a:r>
              <a:rPr lang="cs-CZ" sz="1500" dirty="0"/>
              <a:t>,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1996),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 err="1"/>
              <a:t>European</a:t>
            </a:r>
            <a:r>
              <a:rPr lang="cs-CZ" sz="1500" dirty="0"/>
              <a:t> </a:t>
            </a:r>
            <a:r>
              <a:rPr lang="cs-CZ" sz="1500" dirty="0" err="1"/>
              <a:t>Journal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Psychology in </a:t>
            </a:r>
            <a:r>
              <a:rPr lang="cs-CZ" sz="1500" dirty="0" err="1"/>
              <a:t>Education</a:t>
            </a:r>
            <a:r>
              <a:rPr lang="cs-CZ" sz="1500" dirty="0"/>
              <a:t> (</a:t>
            </a:r>
            <a:r>
              <a:rPr lang="cs-CZ" sz="1500" dirty="0" smtClean="0"/>
              <a:t>Portugal,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1986). </a:t>
            </a:r>
          </a:p>
          <a:p>
            <a:pPr eaLnBrk="1" hangingPunct="1">
              <a:lnSpc>
                <a:spcPct val="80000"/>
              </a:lnSpc>
            </a:pPr>
            <a:endParaRPr lang="cs-CZ" sz="1500" dirty="0"/>
          </a:p>
          <a:p>
            <a:pPr eaLnBrk="1" hangingPunct="1">
              <a:lnSpc>
                <a:spcPct val="80000"/>
              </a:lnSpc>
            </a:pPr>
            <a:endParaRPr lang="cs-CZ" sz="15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1500" b="1" dirty="0" smtClean="0"/>
              <a:t>Czech </a:t>
            </a:r>
            <a:r>
              <a:rPr lang="cs-CZ" sz="1500" b="1" dirty="0" err="1" smtClean="0"/>
              <a:t>Rep</a:t>
            </a:r>
            <a:r>
              <a:rPr lang="cs-CZ" sz="1500" b="1" dirty="0" smtClean="0"/>
              <a:t>.</a:t>
            </a:r>
            <a:endParaRPr lang="cs-CZ" sz="1500" b="1" dirty="0"/>
          </a:p>
          <a:p>
            <a:pPr eaLnBrk="1" hangingPunct="1">
              <a:lnSpc>
                <a:spcPct val="80000"/>
              </a:lnSpc>
            </a:pPr>
            <a:r>
              <a:rPr lang="cs-CZ" sz="1500" dirty="0"/>
              <a:t>Pedagogika </a:t>
            </a:r>
            <a:r>
              <a:rPr lang="cs-CZ" sz="1500" dirty="0" smtClean="0"/>
              <a:t>(CZ </a:t>
            </a:r>
            <a:r>
              <a:rPr lang="cs-CZ" sz="1500" dirty="0"/>
              <a:t>– </a:t>
            </a:r>
            <a:r>
              <a:rPr lang="cs-CZ" sz="1500" dirty="0" smtClean="0"/>
              <a:t>from1951</a:t>
            </a:r>
            <a:r>
              <a:rPr lang="cs-CZ" sz="15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 smtClean="0"/>
              <a:t>Československá </a:t>
            </a:r>
            <a:r>
              <a:rPr lang="cs-CZ" sz="1500" dirty="0"/>
              <a:t>psychologie  </a:t>
            </a:r>
            <a:r>
              <a:rPr lang="cs-CZ" sz="1500" dirty="0" smtClean="0"/>
              <a:t>(CZ </a:t>
            </a:r>
            <a:r>
              <a:rPr lang="cs-CZ" sz="1500" dirty="0"/>
              <a:t>– </a:t>
            </a:r>
            <a:r>
              <a:rPr lang="cs-CZ" sz="1500" dirty="0" err="1" smtClean="0"/>
              <a:t>from</a:t>
            </a:r>
            <a:r>
              <a:rPr lang="cs-CZ" sz="1500" dirty="0" smtClean="0"/>
              <a:t> </a:t>
            </a:r>
            <a:r>
              <a:rPr lang="cs-CZ" sz="1500" dirty="0"/>
              <a:t>1957).</a:t>
            </a:r>
          </a:p>
          <a:p>
            <a:pPr eaLnBrk="1" hangingPunct="1">
              <a:lnSpc>
                <a:spcPct val="80000"/>
              </a:lnSpc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45761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Chalenges</a:t>
            </a:r>
            <a:r>
              <a:rPr lang="cs-CZ" dirty="0" smtClean="0"/>
              <a:t> and </a:t>
            </a:r>
            <a:r>
              <a:rPr lang="cs-CZ" dirty="0" err="1" smtClean="0"/>
              <a:t>trends</a:t>
            </a:r>
            <a:r>
              <a:rPr lang="cs-CZ" dirty="0" smtClean="0"/>
              <a:t> in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profession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</a:t>
            </a:r>
            <a:r>
              <a:rPr lang="en-US" dirty="0" err="1" smtClean="0"/>
              <a:t>ncreased</a:t>
            </a:r>
            <a:r>
              <a:rPr lang="en-US" dirty="0" smtClean="0"/>
              <a:t> diversity</a:t>
            </a:r>
            <a:r>
              <a:rPr lang="cs-CZ" dirty="0" smtClean="0"/>
              <a:t> </a:t>
            </a:r>
            <a:r>
              <a:rPr lang="en-US" dirty="0" smtClean="0"/>
              <a:t>among students</a:t>
            </a:r>
            <a:endParaRPr lang="cs-CZ" dirty="0" smtClean="0"/>
          </a:p>
          <a:p>
            <a:pPr lvl="1"/>
            <a:r>
              <a:rPr lang="cs-CZ" dirty="0" smtClean="0"/>
              <a:t>Age, </a:t>
            </a:r>
            <a:r>
              <a:rPr lang="cs-CZ" dirty="0" err="1" smtClean="0"/>
              <a:t>language</a:t>
            </a:r>
            <a:r>
              <a:rPr lang="cs-CZ" dirty="0" smtClean="0"/>
              <a:t>, </a:t>
            </a:r>
            <a:r>
              <a:rPr lang="cs-CZ" dirty="0" err="1" smtClean="0"/>
              <a:t>skills</a:t>
            </a:r>
            <a:r>
              <a:rPr lang="cs-CZ" dirty="0" smtClean="0"/>
              <a:t>,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…</a:t>
            </a:r>
          </a:p>
          <a:p>
            <a:endParaRPr lang="en-US" dirty="0"/>
          </a:p>
          <a:p>
            <a:r>
              <a:rPr lang="cs-CZ" dirty="0"/>
              <a:t>I</a:t>
            </a:r>
            <a:r>
              <a:rPr lang="en-US" dirty="0" err="1" smtClean="0"/>
              <a:t>ncreased</a:t>
            </a:r>
            <a:r>
              <a:rPr lang="en-US" dirty="0" smtClean="0"/>
              <a:t> in</a:t>
            </a:r>
            <a:r>
              <a:rPr lang="cs-CZ" dirty="0" err="1" smtClean="0"/>
              <a:t>fluence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en-US" dirty="0" smtClean="0"/>
              <a:t> technology</a:t>
            </a:r>
            <a:r>
              <a:rPr lang="cs-CZ" dirty="0" smtClean="0"/>
              <a:t> in </a:t>
            </a:r>
            <a:r>
              <a:rPr lang="cs-CZ" dirty="0" err="1" smtClean="0"/>
              <a:t>education</a:t>
            </a:r>
            <a:endParaRPr lang="cs-CZ" dirty="0" smtClean="0"/>
          </a:p>
          <a:p>
            <a:endParaRPr lang="en-US" dirty="0"/>
          </a:p>
          <a:p>
            <a:r>
              <a:rPr lang="cs-CZ" dirty="0" smtClean="0"/>
              <a:t>G</a:t>
            </a:r>
            <a:r>
              <a:rPr lang="en-US" dirty="0" err="1" smtClean="0"/>
              <a:t>reater</a:t>
            </a:r>
            <a:r>
              <a:rPr lang="en-US" dirty="0" smtClean="0"/>
              <a:t> </a:t>
            </a:r>
            <a:r>
              <a:rPr lang="en-US" dirty="0"/>
              <a:t>accountability in </a:t>
            </a:r>
            <a:r>
              <a:rPr lang="en-US" dirty="0" smtClean="0"/>
              <a:t>education</a:t>
            </a:r>
            <a:r>
              <a:rPr lang="cs-CZ" dirty="0" smtClean="0"/>
              <a:t> –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quality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teaching</a:t>
            </a:r>
            <a:endParaRPr lang="cs-CZ" dirty="0" smtClean="0"/>
          </a:p>
          <a:p>
            <a:pPr lvl="1"/>
            <a:r>
              <a:rPr lang="cs-CZ" dirty="0" smtClean="0"/>
              <a:t>Public </a:t>
            </a:r>
            <a:r>
              <a:rPr lang="cs-CZ" dirty="0" err="1" smtClean="0"/>
              <a:t>control</a:t>
            </a:r>
            <a:r>
              <a:rPr lang="cs-CZ" dirty="0" smtClean="0"/>
              <a:t>,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, </a:t>
            </a:r>
            <a:r>
              <a:rPr lang="cs-CZ" dirty="0" err="1" smtClean="0"/>
              <a:t>naitional</a:t>
            </a:r>
            <a:r>
              <a:rPr lang="cs-CZ" dirty="0" smtClean="0"/>
              <a:t> and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PISA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endParaRPr lang="en-US" dirty="0"/>
          </a:p>
          <a:p>
            <a:r>
              <a:rPr lang="cs-CZ" dirty="0" smtClean="0"/>
              <a:t>I</a:t>
            </a:r>
            <a:r>
              <a:rPr lang="en-US" dirty="0" err="1" smtClean="0"/>
              <a:t>ncreased</a:t>
            </a:r>
            <a:r>
              <a:rPr lang="en-US" dirty="0" smtClean="0"/>
              <a:t> </a:t>
            </a:r>
            <a:r>
              <a:rPr lang="cs-CZ" dirty="0" err="1" smtClean="0"/>
              <a:t>presure</a:t>
            </a:r>
            <a:r>
              <a:rPr lang="cs-CZ" dirty="0" smtClean="0"/>
              <a:t> on </a:t>
            </a:r>
            <a:r>
              <a:rPr lang="en-US" dirty="0" smtClean="0"/>
              <a:t>professionalism </a:t>
            </a:r>
            <a:r>
              <a:rPr lang="en-US" dirty="0"/>
              <a:t>of </a:t>
            </a:r>
            <a:r>
              <a:rPr lang="en-US" dirty="0" smtClean="0"/>
              <a:t>teachers</a:t>
            </a:r>
            <a:endParaRPr lang="cs-CZ" dirty="0" smtClean="0"/>
          </a:p>
          <a:p>
            <a:pPr lvl="1"/>
            <a:r>
              <a:rPr lang="cs-CZ" dirty="0" smtClean="0"/>
              <a:t>Evidence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to </a:t>
            </a:r>
            <a:r>
              <a:rPr lang="cs-CZ" dirty="0" err="1" smtClean="0"/>
              <a:t>Education</a:t>
            </a:r>
            <a:endParaRPr lang="cs-CZ" dirty="0" smtClean="0"/>
          </a:p>
          <a:p>
            <a:pPr lvl="1"/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</a:p>
          <a:p>
            <a:pPr marL="27432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91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Seifert, K. (2011, May 11). </a:t>
            </a:r>
            <a:r>
              <a:rPr lang="en-US" i="1" dirty="0"/>
              <a:t>Educational Psychology</a:t>
            </a:r>
            <a:r>
              <a:rPr lang="en-US" dirty="0"/>
              <a:t>. Retrieved from the </a:t>
            </a:r>
            <a:r>
              <a:rPr lang="en-US" dirty="0" err="1"/>
              <a:t>Connexions</a:t>
            </a:r>
            <a:r>
              <a:rPr lang="en-US" dirty="0"/>
              <a:t> Web site: </a:t>
            </a:r>
            <a:r>
              <a:rPr lang="en-US" dirty="0">
                <a:hlinkClick r:id="rId2"/>
              </a:rPr>
              <a:t>http://cnx.org/content/col11302/1.2/</a:t>
            </a:r>
            <a:r>
              <a:rPr lang="cs-CZ" dirty="0"/>
              <a:t> </a:t>
            </a:r>
            <a:endParaRPr lang="cs-CZ" dirty="0" smtClean="0"/>
          </a:p>
          <a:p>
            <a:r>
              <a:rPr lang="en-US" dirty="0"/>
              <a:t>Barry J. Zimmerman, Dale H. </a:t>
            </a:r>
            <a:r>
              <a:rPr lang="en-US" dirty="0" err="1"/>
              <a:t>Schunk</a:t>
            </a:r>
            <a:r>
              <a:rPr lang="en-US" dirty="0"/>
              <a:t> (</a:t>
            </a:r>
            <a:r>
              <a:rPr lang="en-US" dirty="0" err="1"/>
              <a:t>Eds</a:t>
            </a:r>
            <a:r>
              <a:rPr lang="en-US" dirty="0"/>
              <a:t>) (2003) </a:t>
            </a:r>
            <a:r>
              <a:rPr lang="en-US" i="1" dirty="0"/>
              <a:t>Educational Psychology: A Century of Contributions.</a:t>
            </a:r>
            <a:r>
              <a:rPr lang="en-US" dirty="0"/>
              <a:t> Mahwah, NJ.: Lawrence Erlbaum Associates.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6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teacher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Mgr. et Mgr. Jan </a:t>
            </a:r>
            <a:r>
              <a:rPr lang="en-US" dirty="0" err="1" smtClean="0"/>
              <a:t>Mareš</a:t>
            </a:r>
            <a:r>
              <a:rPr lang="en-US" dirty="0" smtClean="0"/>
              <a:t>, Ph.D.</a:t>
            </a:r>
          </a:p>
          <a:p>
            <a:pPr lvl="1"/>
            <a:r>
              <a:rPr lang="en-US" dirty="0" smtClean="0"/>
              <a:t>Lecturer at </a:t>
            </a:r>
            <a:r>
              <a:rPr lang="en-US" dirty="0" smtClean="0">
                <a:hlinkClick r:id="rId2"/>
              </a:rPr>
              <a:t>Department of Psychology at Faculty of Social Studies </a:t>
            </a:r>
            <a:r>
              <a:rPr lang="en-US" dirty="0" smtClean="0"/>
              <a:t>MU and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en-US" dirty="0">
                <a:hlinkClick r:id="rId3"/>
              </a:rPr>
              <a:t>Department of Psychology </a:t>
            </a:r>
            <a:r>
              <a:rPr lang="cs-CZ" dirty="0" err="1" smtClean="0">
                <a:hlinkClick r:id="rId3"/>
              </a:rPr>
              <a:t>at</a:t>
            </a:r>
            <a:r>
              <a:rPr lang="cs-CZ" dirty="0" smtClean="0">
                <a:hlinkClick r:id="rId3"/>
              </a:rPr>
              <a:t> </a:t>
            </a:r>
            <a:r>
              <a:rPr lang="en-US" dirty="0" smtClean="0">
                <a:hlinkClick r:id="rId3"/>
              </a:rPr>
              <a:t>Faculty of Education</a:t>
            </a:r>
            <a:endParaRPr lang="en-US" dirty="0" smtClean="0"/>
          </a:p>
          <a:p>
            <a:pPr lvl="1"/>
            <a:r>
              <a:rPr lang="en-US" b="1" dirty="0" smtClean="0"/>
              <a:t>Fields of professional interest</a:t>
            </a:r>
            <a:r>
              <a:rPr lang="en-US" dirty="0" smtClean="0"/>
              <a:t> </a:t>
            </a:r>
          </a:p>
          <a:p>
            <a:pPr lvl="2"/>
            <a:r>
              <a:rPr lang="en-US" i="1" dirty="0" smtClean="0"/>
              <a:t>Educational and School Psychology,  Adolescence and Coping, School and Classroom Climate, School Self-Evaluation, Research in School Environment, Testing and Assessment in Education, Teaching of Psychology</a:t>
            </a:r>
          </a:p>
          <a:p>
            <a:pPr lvl="1"/>
            <a:r>
              <a:rPr lang="en-US" b="1" dirty="0" smtClean="0"/>
              <a:t>Research, Publications etc.</a:t>
            </a:r>
          </a:p>
          <a:p>
            <a:pPr lvl="2"/>
            <a:r>
              <a:rPr lang="en-US" dirty="0" smtClean="0">
                <a:hlinkClick r:id="rId4"/>
              </a:rPr>
              <a:t>https://is.muni.cz/auth/person/22918?lang=en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Mail</a:t>
            </a:r>
          </a:p>
          <a:p>
            <a:pPr lvl="2"/>
            <a:r>
              <a:rPr lang="en-US" dirty="0" smtClean="0">
                <a:hlinkClick r:id="rId5"/>
              </a:rPr>
              <a:t>jmares@fss.muni.cz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AutoShape 2" descr="Official photograph Mgr. et Mgr. Jan Mareš, Ph.D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Official photograph Mgr. et Mgr. Jan Mareš, Ph.D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30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Lectures</a:t>
            </a:r>
            <a:r>
              <a:rPr lang="cs-CZ" dirty="0" smtClean="0"/>
              <a:t> </a:t>
            </a:r>
            <a:r>
              <a:rPr lang="en-US" dirty="0" smtClean="0"/>
              <a:t>are</a:t>
            </a:r>
            <a:r>
              <a:rPr lang="cs-CZ" dirty="0" smtClean="0"/>
              <a:t> </a:t>
            </a:r>
            <a:r>
              <a:rPr lang="en-US" dirty="0" smtClean="0"/>
              <a:t>planned </a:t>
            </a:r>
            <a:r>
              <a:rPr lang="en-US" dirty="0"/>
              <a:t>from 15:00 hours in </a:t>
            </a:r>
            <a:r>
              <a:rPr lang="en-US" dirty="0" smtClean="0"/>
              <a:t>office </a:t>
            </a:r>
            <a:r>
              <a:rPr lang="cs-CZ" dirty="0" smtClean="0">
                <a:hlinkClick r:id="rId2"/>
              </a:rPr>
              <a:t>02038</a:t>
            </a:r>
            <a:r>
              <a:rPr lang="cs-CZ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the Department of Psychology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>
                <a:hlinkClick r:id="rId3"/>
              </a:rPr>
              <a:t>Faculty</a:t>
            </a:r>
            <a:r>
              <a:rPr lang="cs-CZ" dirty="0" smtClean="0">
                <a:hlinkClick r:id="rId3"/>
              </a:rPr>
              <a:t> </a:t>
            </a:r>
            <a:r>
              <a:rPr lang="en-US" dirty="0" smtClean="0">
                <a:hlinkClick r:id="rId3"/>
              </a:rPr>
              <a:t>of </a:t>
            </a:r>
            <a:r>
              <a:rPr lang="en-US" dirty="0">
                <a:hlinkClick r:id="rId3"/>
              </a:rPr>
              <a:t>Education, </a:t>
            </a:r>
            <a:r>
              <a:rPr lang="en-US" dirty="0" err="1">
                <a:hlinkClick r:id="rId3"/>
              </a:rPr>
              <a:t>Poříčí</a:t>
            </a:r>
            <a:r>
              <a:rPr lang="en-US" dirty="0">
                <a:hlinkClick r:id="rId3"/>
              </a:rPr>
              <a:t> 31</a:t>
            </a:r>
            <a:r>
              <a:rPr lang="en-US" dirty="0"/>
              <a:t> from 19.10, 9.11 and 7.12.2012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b="1" dirty="0" err="1" smtClean="0"/>
              <a:t>Examination</a:t>
            </a:r>
            <a:r>
              <a:rPr lang="cs-CZ" dirty="0" smtClean="0"/>
              <a:t> – </a:t>
            </a:r>
            <a:r>
              <a:rPr lang="cs-CZ" dirty="0" err="1" smtClean="0"/>
              <a:t>written</a:t>
            </a:r>
            <a:r>
              <a:rPr lang="cs-CZ" dirty="0" smtClean="0"/>
              <a:t> test (60% min.)</a:t>
            </a:r>
          </a:p>
          <a:p>
            <a:r>
              <a:rPr lang="cs-CZ" b="1" dirty="0" err="1" smtClean="0"/>
              <a:t>Course</a:t>
            </a:r>
            <a:r>
              <a:rPr lang="cs-CZ" b="1" dirty="0" smtClean="0"/>
              <a:t> </a:t>
            </a:r>
            <a:r>
              <a:rPr lang="cs-CZ" b="1" dirty="0" err="1" smtClean="0"/>
              <a:t>objectives</a:t>
            </a:r>
            <a:endParaRPr lang="cs-CZ" b="1" dirty="0" smtClean="0"/>
          </a:p>
          <a:p>
            <a:pPr lvl="1"/>
            <a:r>
              <a:rPr lang="en-US" dirty="0"/>
              <a:t>At the end of the course students should be able to: develop the basic theoretical background; apply the knowledge of educational psychology into pedagogical practice; understand basic concepts and terms in educational psychology; apply adequately the basic methods of educational psychology; learn how to recognize </a:t>
            </a:r>
            <a:r>
              <a:rPr lang="en-US" dirty="0" err="1"/>
              <a:t>learnings</a:t>
            </a:r>
            <a:r>
              <a:rPr lang="en-US" dirty="0"/>
              <a:t> styles and strategies of the pupils; recognize and explain the causes of school failure of pupils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 smtClean="0"/>
          </a:p>
          <a:p>
            <a:pPr lvl="1"/>
            <a:r>
              <a:rPr lang="en-US" dirty="0"/>
              <a:t>lectures, class discussion, </a:t>
            </a:r>
            <a:r>
              <a:rPr lang="en-US" dirty="0" err="1"/>
              <a:t>homeworks</a:t>
            </a:r>
            <a:r>
              <a:rPr lang="en-US" dirty="0"/>
              <a:t>, reading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5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All presentations will be available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MU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FAQ - </a:t>
            </a:r>
            <a:r>
              <a:rPr lang="cs-CZ" dirty="0">
                <a:hlinkClick r:id="rId2"/>
              </a:rPr>
              <a:t>https://is.muni.cz/auth/help/student/materialy_student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discussion</a:t>
            </a:r>
            <a:r>
              <a:rPr lang="cs-CZ" dirty="0" smtClean="0"/>
              <a:t> and </a:t>
            </a:r>
            <a:r>
              <a:rPr lang="cs-CZ" dirty="0" err="1" smtClean="0"/>
              <a:t>homeworks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student prepares a poster that will be presented at our last meeting </a:t>
            </a:r>
            <a:r>
              <a:rPr lang="cs-CZ" dirty="0" smtClean="0"/>
              <a:t>in </a:t>
            </a:r>
            <a:r>
              <a:rPr lang="cs-CZ" dirty="0" err="1" smtClean="0"/>
              <a:t>our</a:t>
            </a:r>
            <a:r>
              <a:rPr lang="cs-CZ" dirty="0" smtClean="0"/>
              <a:t> poster </a:t>
            </a:r>
            <a:r>
              <a:rPr lang="cs-CZ" dirty="0" err="1" smtClean="0"/>
              <a:t>miniconference</a:t>
            </a:r>
            <a:r>
              <a:rPr lang="cs-CZ" dirty="0" smtClean="0"/>
              <a:t> </a:t>
            </a:r>
            <a:r>
              <a:rPr lang="en-US" dirty="0" smtClean="0"/>
              <a:t>(7.12.2012). Student chooses a topic of your own interest in the problem areas of the course. The content may be elaborated as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select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posibilities</a:t>
            </a:r>
            <a:r>
              <a:rPr lang="cs-CZ" dirty="0" smtClean="0"/>
              <a:t> </a:t>
            </a:r>
            <a:r>
              <a:rPr lang="cs-CZ" dirty="0" err="1" smtClean="0"/>
              <a:t>suggested</a:t>
            </a:r>
            <a:r>
              <a:rPr lang="cs-CZ" dirty="0" smtClean="0"/>
              <a:t> </a:t>
            </a:r>
            <a:r>
              <a:rPr lang="cs-CZ" dirty="0" err="1" smtClean="0"/>
              <a:t>below</a:t>
            </a:r>
            <a:r>
              <a:rPr lang="cs-CZ" dirty="0" smtClean="0"/>
              <a:t>):</a:t>
            </a:r>
            <a:endParaRPr lang="en-US" dirty="0" smtClean="0"/>
          </a:p>
          <a:p>
            <a:pPr lvl="1"/>
            <a:r>
              <a:rPr lang="en-US" dirty="0" smtClean="0"/>
              <a:t>an introduction to a particular theoretical framework or work of important authors in Educational Psychology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endParaRPr lang="en-US" dirty="0" smtClean="0"/>
          </a:p>
          <a:p>
            <a:pPr lvl="1"/>
            <a:r>
              <a:rPr lang="en-US" dirty="0" smtClean="0"/>
              <a:t>the short presentation of students own research on a selected topic of educational psychology </a:t>
            </a:r>
            <a:r>
              <a:rPr lang="cs-CZ" dirty="0" err="1" smtClean="0"/>
              <a:t>or</a:t>
            </a:r>
            <a:endParaRPr lang="en-US" dirty="0" smtClean="0"/>
          </a:p>
          <a:p>
            <a:pPr lvl="1"/>
            <a:r>
              <a:rPr lang="en-US" dirty="0" smtClean="0"/>
              <a:t>the case study of a particular pupil or student educational issues.</a:t>
            </a:r>
          </a:p>
          <a:p>
            <a:endParaRPr lang="en-US" dirty="0" smtClean="0"/>
          </a:p>
          <a:p>
            <a:r>
              <a:rPr lang="en-US" dirty="0" smtClean="0"/>
              <a:t>The chosen poster topic will be continuously consulted with the teacher in the course Discussion group in the MU Information System</a:t>
            </a:r>
          </a:p>
        </p:txBody>
      </p:sp>
    </p:spTree>
    <p:extLst>
      <p:ext uri="{BB962C8B-B14F-4D97-AF65-F5344CB8AC3E}">
        <p14:creationId xmlns:p14="http://schemas.microsoft.com/office/powerpoint/2010/main" val="26002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Seifert, K. (2011, May 11). </a:t>
            </a:r>
            <a:r>
              <a:rPr lang="en-US" i="1" dirty="0"/>
              <a:t>Educational Psychology</a:t>
            </a:r>
            <a:r>
              <a:rPr lang="en-US" dirty="0"/>
              <a:t>. Retrieved from the </a:t>
            </a:r>
            <a:r>
              <a:rPr lang="en-US" dirty="0" err="1"/>
              <a:t>Connexions</a:t>
            </a:r>
            <a:r>
              <a:rPr lang="en-US" dirty="0"/>
              <a:t> Web site: </a:t>
            </a:r>
            <a:r>
              <a:rPr lang="en-US" dirty="0">
                <a:hlinkClick r:id="rId2"/>
              </a:rPr>
              <a:t>http://cnx.org/content/col11302/1.2</a:t>
            </a:r>
            <a:r>
              <a:rPr lang="en-US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pPr lvl="1"/>
            <a:r>
              <a:rPr lang="cs-CZ" i="1" dirty="0" err="1" smtClean="0"/>
              <a:t>Main</a:t>
            </a:r>
            <a:r>
              <a:rPr lang="cs-CZ" i="1" dirty="0" smtClean="0"/>
              <a:t> </a:t>
            </a:r>
            <a:r>
              <a:rPr lang="cs-CZ" i="1" dirty="0" err="1" smtClean="0"/>
              <a:t>course</a:t>
            </a:r>
            <a:r>
              <a:rPr lang="cs-CZ" i="1" dirty="0" smtClean="0"/>
              <a:t> </a:t>
            </a:r>
            <a:r>
              <a:rPr lang="cs-CZ" i="1" dirty="0" err="1" smtClean="0"/>
              <a:t>textbook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prof. </a:t>
            </a:r>
            <a:r>
              <a:rPr lang="cs-CZ" i="1" dirty="0" smtClean="0">
                <a:hlinkClick r:id="rId3"/>
              </a:rPr>
              <a:t>K. Seifert</a:t>
            </a:r>
            <a:r>
              <a:rPr lang="cs-CZ" i="1" dirty="0" smtClean="0"/>
              <a:t> (2011)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available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free </a:t>
            </a:r>
            <a:r>
              <a:rPr lang="cs-CZ" i="1" dirty="0" err="1" smtClean="0"/>
              <a:t>download</a:t>
            </a:r>
            <a:r>
              <a:rPr lang="cs-CZ" i="1" dirty="0" smtClean="0"/>
              <a:t> </a:t>
            </a:r>
            <a:r>
              <a:rPr lang="cs-CZ" i="1" dirty="0" err="1" smtClean="0"/>
              <a:t>at</a:t>
            </a:r>
            <a:r>
              <a:rPr lang="cs-CZ" i="1" dirty="0" smtClean="0"/>
              <a:t> </a:t>
            </a:r>
            <a:r>
              <a:rPr lang="cs-CZ" i="1" dirty="0">
                <a:hlinkClick r:id="rId4"/>
              </a:rPr>
              <a:t>http://</a:t>
            </a:r>
            <a:r>
              <a:rPr lang="cs-CZ" i="1" dirty="0" smtClean="0">
                <a:hlinkClick r:id="rId4"/>
              </a:rPr>
              <a:t>cnx.org/content/col11302/1.2</a:t>
            </a:r>
            <a:r>
              <a:rPr lang="cs-CZ" i="1" dirty="0" smtClean="0"/>
              <a:t> in </a:t>
            </a:r>
            <a:r>
              <a:rPr lang="cs-CZ" i="1" dirty="0" err="1" smtClean="0"/>
              <a:t>pdf</a:t>
            </a:r>
            <a:r>
              <a:rPr lang="cs-CZ" i="1" dirty="0" smtClean="0"/>
              <a:t>, </a:t>
            </a:r>
            <a:r>
              <a:rPr lang="cs-CZ" i="1" dirty="0" err="1" smtClean="0"/>
              <a:t>epub</a:t>
            </a:r>
            <a:r>
              <a:rPr lang="cs-CZ" i="1" dirty="0" smtClean="0"/>
              <a:t>, </a:t>
            </a:r>
            <a:r>
              <a:rPr lang="cs-CZ" i="1" dirty="0" err="1" smtClean="0"/>
              <a:t>html</a:t>
            </a:r>
            <a:r>
              <a:rPr lang="cs-CZ" i="1" dirty="0" smtClean="0"/>
              <a:t> and </a:t>
            </a:r>
            <a:r>
              <a:rPr lang="cs-CZ" i="1" dirty="0" err="1" smtClean="0"/>
              <a:t>other</a:t>
            </a:r>
            <a:r>
              <a:rPr lang="cs-CZ" i="1" dirty="0" smtClean="0"/>
              <a:t> </a:t>
            </a:r>
            <a:r>
              <a:rPr lang="cs-CZ" i="1" dirty="0" err="1" smtClean="0"/>
              <a:t>formats</a:t>
            </a:r>
            <a:endParaRPr lang="cs-CZ" i="1" dirty="0" smtClean="0"/>
          </a:p>
          <a:p>
            <a:r>
              <a:rPr lang="cs-CZ" dirty="0" smtClean="0"/>
              <a:t>Green, Ch. D. </a:t>
            </a:r>
            <a:r>
              <a:rPr lang="en-US" i="1" dirty="0" smtClean="0"/>
              <a:t>Classics </a:t>
            </a:r>
            <a:r>
              <a:rPr lang="en-US" i="1" dirty="0"/>
              <a:t>in the History of </a:t>
            </a:r>
            <a:r>
              <a:rPr lang="en-US" i="1" dirty="0" smtClean="0"/>
              <a:t>Psychology.</a:t>
            </a:r>
            <a:r>
              <a:rPr lang="cs-CZ" i="1" dirty="0"/>
              <a:t>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electronic</a:t>
            </a:r>
            <a:r>
              <a:rPr lang="cs-CZ" i="1" dirty="0" smtClean="0"/>
              <a:t> </a:t>
            </a:r>
            <a:r>
              <a:rPr lang="cs-CZ" i="1" dirty="0" err="1" smtClean="0"/>
              <a:t>reource</a:t>
            </a:r>
            <a:r>
              <a:rPr lang="cs-CZ" dirty="0" smtClean="0"/>
              <a:t>.</a:t>
            </a:r>
            <a:r>
              <a:rPr lang="en-US" dirty="0"/>
              <a:t> York University, Toronto, </a:t>
            </a:r>
            <a:r>
              <a:rPr lang="en-US" dirty="0" smtClean="0"/>
              <a:t>Canada</a:t>
            </a:r>
            <a:r>
              <a:rPr lang="cs-CZ" dirty="0" smtClean="0"/>
              <a:t>. Web </a:t>
            </a:r>
            <a:r>
              <a:rPr lang="cs-CZ" dirty="0" err="1" smtClean="0"/>
              <a:t>site</a:t>
            </a:r>
            <a:r>
              <a:rPr lang="cs-CZ" dirty="0" smtClean="0"/>
              <a:t> </a:t>
            </a:r>
            <a:r>
              <a:rPr lang="cs-CZ" dirty="0">
                <a:hlinkClick r:id="rId5"/>
              </a:rPr>
              <a:t>http://psychclassics.yorku.ca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And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recomended</a:t>
            </a:r>
            <a:r>
              <a:rPr lang="cs-CZ" dirty="0" smtClean="0"/>
              <a:t> </a:t>
            </a:r>
            <a:r>
              <a:rPr lang="cs-CZ" dirty="0" err="1" smtClean="0"/>
              <a:t>texts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lectures</a:t>
            </a:r>
            <a:r>
              <a:rPr lang="cs-CZ" dirty="0" smtClean="0"/>
              <a:t> </a:t>
            </a:r>
            <a:r>
              <a:rPr lang="cs-CZ" dirty="0" err="1" smtClean="0"/>
              <a:t>presentations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2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Aditional</a:t>
            </a:r>
            <a:r>
              <a:rPr lang="en-US" dirty="0" smtClean="0"/>
              <a:t> Sources for posters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smtClean="0"/>
              <a:t>MU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ezdroje.muni.cz/index.php?lang=en</a:t>
            </a:r>
            <a:endParaRPr lang="cs-CZ" dirty="0" smtClean="0"/>
          </a:p>
          <a:p>
            <a:pPr lvl="1"/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Ebrary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/>
              <a:t> </a:t>
            </a:r>
            <a:r>
              <a:rPr lang="cs-CZ" dirty="0" smtClean="0"/>
              <a:t>and EBSCO database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8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start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your interests in Educational Psychology?</a:t>
            </a:r>
          </a:p>
          <a:p>
            <a:r>
              <a:rPr lang="en-US" dirty="0" smtClean="0"/>
              <a:t>What about your experiences with formal education?</a:t>
            </a:r>
          </a:p>
          <a:p>
            <a:r>
              <a:rPr lang="en-US" dirty="0" smtClean="0"/>
              <a:t>What about your experience</a:t>
            </a:r>
            <a:r>
              <a:rPr lang="cs-CZ" dirty="0" smtClean="0"/>
              <a:t>s</a:t>
            </a:r>
            <a:r>
              <a:rPr lang="en-US" dirty="0" smtClean="0"/>
              <a:t> with Czech educational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86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Educational</a:t>
            </a:r>
            <a:r>
              <a:rPr lang="cs-CZ" dirty="0" smtClean="0"/>
              <a:t> Psychology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</a:t>
            </a:r>
            <a:r>
              <a:rPr lang="en-US" dirty="0" smtClean="0"/>
              <a:t>an </a:t>
            </a:r>
            <a:r>
              <a:rPr lang="en-US" dirty="0"/>
              <a:t>be understood </a:t>
            </a:r>
            <a:r>
              <a:rPr lang="cs-CZ" dirty="0" err="1" smtClean="0"/>
              <a:t>from</a:t>
            </a:r>
            <a:r>
              <a:rPr lang="cs-CZ" dirty="0" smtClean="0"/>
              <a:t> many </a:t>
            </a:r>
            <a:r>
              <a:rPr lang="cs-CZ" dirty="0" err="1" smtClean="0"/>
              <a:t>perspectives</a:t>
            </a:r>
            <a:r>
              <a:rPr lang="cs-CZ" dirty="0" smtClean="0"/>
              <a:t> </a:t>
            </a:r>
            <a:r>
              <a:rPr lang="cs-CZ" dirty="0" err="1" smtClean="0"/>
              <a:t>i.e</a:t>
            </a:r>
            <a:r>
              <a:rPr lang="cs-CZ" dirty="0" smtClean="0"/>
              <a:t>.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As the science</a:t>
            </a:r>
            <a:r>
              <a:rPr lang="cs-CZ" dirty="0" smtClean="0"/>
              <a:t>;</a:t>
            </a:r>
            <a:endParaRPr lang="en-US" dirty="0" smtClean="0"/>
          </a:p>
          <a:p>
            <a:pPr lvl="1"/>
            <a:r>
              <a:rPr lang="en-US" dirty="0" smtClean="0"/>
              <a:t>List of professions (qualification requirements etc.)</a:t>
            </a:r>
            <a:r>
              <a:rPr lang="cs-CZ" dirty="0" smtClean="0"/>
              <a:t>;</a:t>
            </a:r>
            <a:endParaRPr lang="en-US" dirty="0" smtClean="0"/>
          </a:p>
          <a:p>
            <a:pPr lvl="1"/>
            <a:r>
              <a:rPr lang="en-US" dirty="0" smtClean="0"/>
              <a:t>Individual experience and professional experience</a:t>
            </a:r>
            <a:r>
              <a:rPr lang="cs-CZ" dirty="0" smtClean="0"/>
              <a:t>;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Subject area(s) for different study groups</a:t>
            </a:r>
            <a:r>
              <a:rPr lang="cs-CZ" dirty="0" smtClean="0"/>
              <a:t>;</a:t>
            </a:r>
            <a:endParaRPr lang="en-US" dirty="0" smtClean="0"/>
          </a:p>
          <a:p>
            <a:pPr lvl="1"/>
            <a:r>
              <a:rPr lang="en-US" dirty="0" smtClean="0"/>
              <a:t>Cultural and media phenomenon (list of actual themes)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173</TotalTime>
  <Words>917</Words>
  <Application>Microsoft Office PowerPoint</Application>
  <PresentationFormat>Předvádění na obrazovce (4:3)</PresentationFormat>
  <Paragraphs>115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Přehlednost</vt:lpstr>
      <vt:lpstr>Educational Psychology</vt:lpstr>
      <vt:lpstr>About teacher</vt:lpstr>
      <vt:lpstr>About course</vt:lpstr>
      <vt:lpstr>Prezentace aplikace PowerPoint</vt:lpstr>
      <vt:lpstr>What about class discussion and homeworks? </vt:lpstr>
      <vt:lpstr>What about reading?</vt:lpstr>
      <vt:lpstr>Aditional Sources for posters</vt:lpstr>
      <vt:lpstr>Lets start!</vt:lpstr>
      <vt:lpstr>Educational Psychology</vt:lpstr>
      <vt:lpstr>Educational Psychology</vt:lpstr>
      <vt:lpstr>Educational Psychology</vt:lpstr>
      <vt:lpstr>Educational Psychology - history</vt:lpstr>
      <vt:lpstr>Main Journals</vt:lpstr>
      <vt:lpstr>Chalenges and trends in teaching profession</vt:lpstr>
      <vt:lpstr>Literature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Psychology</dc:title>
  <dc:creator>Mares</dc:creator>
  <cp:lastModifiedBy>Mares</cp:lastModifiedBy>
  <cp:revision>22</cp:revision>
  <dcterms:created xsi:type="dcterms:W3CDTF">2012-10-18T09:53:10Z</dcterms:created>
  <dcterms:modified xsi:type="dcterms:W3CDTF">2012-10-18T12:50:01Z</dcterms:modified>
</cp:coreProperties>
</file>