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7" r:id="rId4"/>
    <p:sldId id="258" r:id="rId5"/>
    <p:sldId id="275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74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97EFC4-CCCE-4315-B150-3A3E59903AF9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77EDBD-706D-4516-9DCD-BF853FB0D0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28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4E86-838D-4324-8AE3-89C24B3E1661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D96D9-A20A-486B-A017-D4F9EE724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9CBA-37AE-43EA-8BAD-8657EC707175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C928-3FCE-4F33-B8D7-E794E25675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3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4EF58-D80A-4B5D-B3CC-0A67A2F273A6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7D928-3E4F-4BF4-AA3B-BE77B8F15A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91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3648 h 3648"/>
              <a:gd name="T2" fmla="*/ 720 w 2736"/>
              <a:gd name="T3" fmla="*/ 2016 h 3648"/>
              <a:gd name="T4" fmla="*/ 2736 w 2736"/>
              <a:gd name="T5" fmla="*/ 0 h 3648"/>
              <a:gd name="T6" fmla="*/ 2736 w 2736"/>
              <a:gd name="T7" fmla="*/ 96 h 3648"/>
              <a:gd name="T8" fmla="*/ 744 w 2736"/>
              <a:gd name="T9" fmla="*/ 2038 h 3648"/>
              <a:gd name="T10" fmla="*/ 48 w 2736"/>
              <a:gd name="T11" fmla="*/ 3648 h 3648"/>
              <a:gd name="T12" fmla="*/ 0 w 2736"/>
              <a:gd name="T13" fmla="*/ 3648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Volný tvar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4080 h 4128"/>
              <a:gd name="T2" fmla="*/ 0 w 3504"/>
              <a:gd name="T3" fmla="*/ 4128 h 4128"/>
              <a:gd name="T4" fmla="*/ 3504 w 3504"/>
              <a:gd name="T5" fmla="*/ 2640 h 4128"/>
              <a:gd name="T6" fmla="*/ 2880 w 3504"/>
              <a:gd name="T7" fmla="*/ 0 h 4128"/>
              <a:gd name="T8" fmla="*/ 2832 w 3504"/>
              <a:gd name="T9" fmla="*/ 0 h 4128"/>
              <a:gd name="T10" fmla="*/ 3465 w 3504"/>
              <a:gd name="T11" fmla="*/ 2619 h 4128"/>
              <a:gd name="T12" fmla="*/ 0 w 3504"/>
              <a:gd name="T13" fmla="*/ 4080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Volný tvar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2488F5-5248-47BE-887F-305CA9FE4D08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88EBE9-ADB9-4EAA-BD81-BD15628D80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78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638B96-5FE7-40EC-87AC-1CEC657B17FF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E5D216-8FE7-4B92-B83E-F08CFEFEEC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74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868DBA-78B3-48CA-9742-3AD12469BF3E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1E4134-A1BD-49D6-88B1-51E8067A7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07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457A3-DADA-422E-BA65-ECC7153B1BC5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940F-A5AA-4DBE-B195-65720DD218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63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11B47E-F79D-42F8-AAAE-E408257A16D4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92036-89A6-429E-9495-44FE36429B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6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E6012-6AC3-48DB-9A55-A6A6232A4675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BBA2-C660-41BD-85BE-3CD3C7EBC4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90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nice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nice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nice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BC8ECE-A1C1-43B3-85AB-70E270D31B52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1DA00E-06B6-480D-878A-A68D408642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4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D4FC5E-CB09-4E00-8965-F780176799CD}" type="datetimeFigureOut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7E0BA3E-0628-444C-82D1-0E4E14A0B8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2" r:id="rId2"/>
    <p:sldLayoutId id="2147483768" r:id="rId3"/>
    <p:sldLayoutId id="2147483769" r:id="rId4"/>
    <p:sldLayoutId id="2147483770" r:id="rId5"/>
    <p:sldLayoutId id="2147483763" r:id="rId6"/>
    <p:sldLayoutId id="2147483771" r:id="rId7"/>
    <p:sldLayoutId id="2147483764" r:id="rId8"/>
    <p:sldLayoutId id="2147483772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dokumenty/zakon-c-109-2002-sb-o-vykonu-ustavni-vychovy-nebo-ochranne-vychovy-ve-skolskych-zarizenich-a-o-preventivne-vychovne-peci-ve-skolskych-zarizenich-a-o-zmene-dalsich-zakon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45488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imalizacesikany.cz/galerie/36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Poradenství na základní škole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Mgr. Petr Pivoda</a:t>
            </a:r>
          </a:p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2">
                    <a:satMod val="200000"/>
                  </a:schemeClr>
                </a:solidFill>
              </a:rPr>
              <a:t>- Školský poradenský systém- </a:t>
            </a:r>
            <a:r>
              <a:rPr lang="cs-CZ" sz="32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>Poradenské služby na základní škole</a:t>
            </a:r>
            <a:endParaRPr lang="cs-CZ" sz="27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/>
            <a:r>
              <a:rPr lang="cs-CZ" smtClean="0"/>
              <a:t>Školní psycholog</a:t>
            </a:r>
          </a:p>
        </p:txBody>
      </p:sp>
      <p:sp>
        <p:nvSpPr>
          <p:cNvPr id="16388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/>
            <a:r>
              <a:rPr lang="cs-CZ" smtClean="0"/>
              <a:t>Speciální pedagog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/>
              <a:t>Diagnostika, depistáž.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/>
              <a:t>IVP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/>
              <a:t>Konzultace, poradenství.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/>
              <a:t>Metodická pomoc.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err="1" smtClean="0"/>
              <a:t>Interveční</a:t>
            </a:r>
            <a:r>
              <a:rPr lang="cs-CZ" sz="2000" dirty="0" smtClean="0"/>
              <a:t> činnost: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skupinová a komunitní práce s žáky,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Podpora spolupráce třídy a třídního učitele.</a:t>
            </a:r>
          </a:p>
          <a:p>
            <a:pPr marL="457200" lvl="1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  <a:p>
            <a:pPr marL="457200" lvl="1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RAMPS VIP III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Depistáž (SVP)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Diagnostika + anamnéza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Intervenční činnost (</a:t>
            </a:r>
            <a:r>
              <a:rPr lang="cs-CZ" dirty="0" err="1"/>
              <a:t>krátkod</a:t>
            </a:r>
            <a:r>
              <a:rPr lang="cs-CZ" dirty="0"/>
              <a:t>.,</a:t>
            </a:r>
            <a:r>
              <a:rPr lang="cs-CZ" dirty="0" err="1"/>
              <a:t>dlouhod</a:t>
            </a:r>
            <a:r>
              <a:rPr lang="cs-CZ" dirty="0"/>
              <a:t> vedení Ž)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IVP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Konzultace s pracovníky dalších por. Zařízení.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Příprava podmínek pro integraci Ž se </a:t>
            </a:r>
            <a:r>
              <a:rPr lang="cs-CZ" dirty="0" err="1"/>
              <a:t>zdravatním</a:t>
            </a:r>
            <a:r>
              <a:rPr lang="cs-CZ" dirty="0"/>
              <a:t> postižením.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NÚV – národní ústav pro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smtClean="0"/>
          </a:p>
          <a:p>
            <a:r>
              <a:rPr lang="cs-CZ" sz="2000" smtClean="0">
                <a:latin typeface="Arial" charset="0"/>
                <a:cs typeface="Arial" charset="0"/>
              </a:rPr>
              <a:t>Vznikl sloučením Národního ústavu odborného vzdělávání, Výzkumného ústavu pedagogického v Praze a Institutu pedagogicko–psychologického poradenství.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Věnuje se proto vzdělávání všeobecnému i odbornému, a také uměleckému a jazykovému, zabývá se otázkami pedagogicko–psychologického, výchovného a kariérového poradenství. To vše s důrazem na celoživotní učení a spolupráci s EU. Např. RAMPS VIP III;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Případová studie 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marL="3200400" lvl="7" indent="0">
              <a:buFont typeface="Wingdings 2"/>
              <a:buNone/>
              <a:defRPr/>
            </a:pPr>
            <a:r>
              <a:rPr lang="cs-CZ" b="1" dirty="0" smtClean="0"/>
              <a:t>Anamnestické údaje: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u="sng" dirty="0" smtClean="0"/>
              <a:t>Osobní Anamnéza.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dirty="0" smtClean="0"/>
              <a:t>Žákyně Ivana Novotná</a:t>
            </a:r>
            <a:r>
              <a:rPr lang="cs-CZ" sz="1600" dirty="0" smtClean="0"/>
              <a:t>, nar. 6. 10. 1996, 8 třída bydlí v Brně na Kamenném Vrchu (sídliště), zdravotní stav – dobrý.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Žije s matkou a má dvě sestry.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i="1" u="sng" dirty="0" smtClean="0"/>
              <a:t>Souhrn dosavadního vývoje problému: </a:t>
            </a:r>
            <a:r>
              <a:rPr lang="cs-CZ" sz="1600" i="1" dirty="0" smtClean="0"/>
              <a:t>Od šesté třídy vzdorovité chování vůči učitelům i matce (ředitelská důtka, atd.). Školní prospěch dobrý i lepší.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i="1" u="sng" dirty="0" smtClean="0"/>
              <a:t>Současně (zakázka)</a:t>
            </a:r>
            <a:r>
              <a:rPr lang="cs-CZ" sz="1600" i="1" dirty="0" smtClean="0"/>
              <a:t>: drzost vůči autoritám, vulgární ke spolužákům i k učitelům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1600" b="1" u="sng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u="sng" dirty="0" smtClean="0"/>
              <a:t>Rodinná Anamnéza: </a:t>
            </a:r>
            <a:endParaRPr lang="cs-CZ" sz="1600" b="1" u="sng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dirty="0" smtClean="0"/>
              <a:t>Matka Ivana Novotná</a:t>
            </a:r>
            <a:r>
              <a:rPr lang="cs-CZ" sz="1600" dirty="0" smtClean="0"/>
              <a:t>, nar. 1967, SŠ s maturitou – ekonom, současně bez zaměstnání, poslední zaměstnání poštovní doručovatelka, zdravotní stav – po těžké operaci.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V případě potřeby navštěvuje matka psychiatra.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Otec Pavel Novotný, nar. 24. 9. 1967, </a:t>
            </a:r>
            <a:r>
              <a:rPr lang="cs-CZ" sz="1600" dirty="0" err="1" smtClean="0"/>
              <a:t>vzděl</a:t>
            </a:r>
            <a:r>
              <a:rPr lang="cs-CZ" sz="1600" dirty="0" smtClean="0"/>
              <a:t>. SOU, zámečník, nezaměstnaný, zdravotní stav – dobrý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(nepodílí na výchově)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dirty="0" smtClean="0"/>
              <a:t>Manželství rodičů: </a:t>
            </a:r>
            <a:r>
              <a:rPr lang="cs-CZ" sz="1600" dirty="0" smtClean="0"/>
              <a:t>rozvod před 11 lety, (neúplná rodina)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Pozn. dcery – 2x na pobytu v klokánku (pro hospitalizaci matky)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Těhotenství matky: medikace v době těhotenství, porod císařem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dirty="0" smtClean="0"/>
              <a:t>Vývoj a jeho zvláštnosti v předškolním věku: </a:t>
            </a:r>
            <a:r>
              <a:rPr lang="cs-CZ" sz="1600" dirty="0" smtClean="0"/>
              <a:t>v pořádku, aktivní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dirty="0" smtClean="0"/>
              <a:t>Péče (deprivace, </a:t>
            </a:r>
            <a:r>
              <a:rPr lang="cs-CZ" sz="1600" dirty="0" err="1" smtClean="0"/>
              <a:t>hyperprotektivita</a:t>
            </a:r>
            <a:r>
              <a:rPr lang="cs-CZ" sz="1600" dirty="0" smtClean="0"/>
              <a:t>, přísnost, konflikty, kolektivy): 	rozchod s přítelem – 5 let zpět, </a:t>
            </a:r>
          </a:p>
          <a:p>
            <a:pPr lvl="8">
              <a:defRPr/>
            </a:pPr>
            <a:endParaRPr lang="cs-CZ" sz="4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16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16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Vyhláška č. 72/2005 Sb., o poskytování poradenských služeb ve školách a školských poradenských zařízeních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/>
              </a:rPr>
              <a:t>Zákon č. 109/2002 Sb., o výkonu ústavní výchovy nebo ochranné výchovy ve školských zařízeních a o preventivně výchovné péči ve školských zařízeních a o změně dalších zákonů</a:t>
            </a:r>
            <a:endParaRPr lang="cs-CZ" sz="2000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0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PŘÍŠTĚ, 8. 11. 2012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3574"/>
          </a:xfrm>
        </p:spPr>
        <p:txBody>
          <a:bodyPr>
            <a:normAutofit fontScale="3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b="1" dirty="0" smtClean="0">
                <a:latin typeface="Arial" pitchFamily="34" charset="0"/>
                <a:cs typeface="Arial" pitchFamily="34" charset="0"/>
              </a:rPr>
              <a:t>Shrnutí z předchozího semináře (Schéma PS)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3700" b="1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b="1" dirty="0" smtClean="0">
                <a:latin typeface="Arial" pitchFamily="34" charset="0"/>
                <a:cs typeface="Arial" pitchFamily="34" charset="0"/>
              </a:rPr>
              <a:t>OSPOD</a:t>
            </a:r>
            <a:r>
              <a:rPr lang="cs-CZ" sz="3700" dirty="0" smtClean="0">
                <a:latin typeface="Arial" pitchFamily="34" charset="0"/>
                <a:cs typeface="Arial" pitchFamily="34" charset="0"/>
              </a:rPr>
              <a:t> – orgán sociální právní ochrany o dítě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Praxe – subjekt a pomoc v poradenství na základní škole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sz="3700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b="1" dirty="0" smtClean="0">
                <a:latin typeface="Arial" pitchFamily="34" charset="0"/>
                <a:cs typeface="Arial" pitchFamily="34" charset="0"/>
              </a:rPr>
              <a:t>Ústavní a ochranná výchova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Dětský diagnostický ústav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Diagnostický ústav pro mládež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37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b="1" dirty="0" smtClean="0">
                <a:latin typeface="Arial" pitchFamily="34" charset="0"/>
                <a:cs typeface="Arial" pitchFamily="34" charset="0"/>
              </a:rPr>
              <a:t>Preventivní, kázeňská a výchovná opatření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Tělesné tresty x fyzické tresty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Na základní škole – využití v praxi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Možnosti pedagoga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Možnosti výchovných opatření SVP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Možnosti výchovných opatření OSPOD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37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Závadové chování žáka (etiologie)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smtClean="0">
                <a:latin typeface="Arial" pitchFamily="34" charset="0"/>
                <a:cs typeface="Arial" pitchFamily="34" charset="0"/>
              </a:rPr>
              <a:t>Formy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700" dirty="0" err="1" smtClean="0">
                <a:latin typeface="Arial" pitchFamily="34" charset="0"/>
                <a:cs typeface="Arial" pitchFamily="34" charset="0"/>
              </a:rPr>
              <a:t>Příčíny</a:t>
            </a:r>
            <a:r>
              <a:rPr lang="cs-CZ" sz="3700" dirty="0" smtClean="0">
                <a:latin typeface="Arial" pitchFamily="34" charset="0"/>
                <a:cs typeface="Arial" pitchFamily="34" charset="0"/>
              </a:rPr>
              <a:t>, atd.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sz="3700" dirty="0" smtClean="0">
              <a:latin typeface="Arial" pitchFamily="34" charset="0"/>
              <a:cs typeface="Arial" pitchFamily="34" charset="0"/>
            </a:endParaRPr>
          </a:p>
          <a:p>
            <a:pPr marL="46863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700" b="1" dirty="0" smtClean="0">
                <a:latin typeface="Arial" pitchFamily="34" charset="0"/>
                <a:cs typeface="Arial" pitchFamily="34" charset="0"/>
              </a:rPr>
              <a:t>Případová studie 2x</a:t>
            </a:r>
          </a:p>
          <a:p>
            <a:pPr marL="12573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3700" b="1" i="1" dirty="0" smtClean="0">
                <a:latin typeface="Arial" pitchFamily="34" charset="0"/>
                <a:cs typeface="Arial" pitchFamily="34" charset="0"/>
              </a:rPr>
              <a:t>co všechno lze vyčíst z rodinné a osobní anamnézy a získaných informací, jak s nimi pracovat;	</a:t>
            </a:r>
          </a:p>
          <a:p>
            <a:pPr marL="12573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3700" b="1" i="1" dirty="0" smtClean="0">
                <a:latin typeface="Arial" pitchFamily="34" charset="0"/>
                <a:cs typeface="Arial" pitchFamily="34" charset="0"/>
              </a:rPr>
              <a:t>na co se ptát;</a:t>
            </a:r>
            <a:r>
              <a:rPr lang="cs-CZ" sz="3700" b="1" dirty="0">
                <a:latin typeface="Arial" pitchFamily="34" charset="0"/>
                <a:cs typeface="Arial" pitchFamily="34" charset="0"/>
              </a:rPr>
              <a:t>	</a:t>
            </a:r>
            <a:endParaRPr lang="cs-CZ" sz="3700" dirty="0">
              <a:latin typeface="Arial" pitchFamily="34" charset="0"/>
              <a:cs typeface="Arial" pitchFamily="34" charset="0"/>
            </a:endParaRPr>
          </a:p>
          <a:p>
            <a:pPr marL="46863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9275"/>
            <a:ext cx="8569325" cy="683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26035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Děkuji Vám za pozornost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ransition spd="slow">
    <p:cover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Kdo Vás učí a kdo jste?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772816"/>
            <a:ext cx="7772400" cy="4572000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Mgr. Petr Pivoda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Doktorandské studium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Speciální pedagog –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etoped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Praxe – dobrovolník; praxe v SVP a odborný poradenský pracovník SVP na škole; výcvik v KBT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Kontakt: 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2"/>
              </a:rPr>
              <a:t>45488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2"/>
              </a:rPr>
              <a:t>mail.muni.cz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Student X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Co studuji a v kolikátém ročníku?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Praxe a zkušenosti?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Kde chci jednou pracovat nebo ještě nevím?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Co očekávám od předmětu?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Úspěšné dokončení předmětu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A) Absence - možnost chybět 1 vyučovací blok (tzn. 2 hodiny) 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1. Řádně omluvené (doktor, apod.) 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2. Když ne – omluvené, tak vypracování seminární práce na 2 x A4 na téma „Zkušenosti s řešením výchovných problémů na základní škole“.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V případě absence posledního vyučovacího bloku domluvit  osobní setkání k úspěšnému ukončení předmětu.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Případně individuální konzultace </a:t>
            </a:r>
          </a:p>
          <a:p>
            <a:pPr marL="457200" lvl="1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40005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Předání vypracované případové studie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osobní zkušenost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čerpání z praxe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 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čerpání z literatury, internetu</a:t>
            </a:r>
          </a:p>
          <a:p>
            <a:pPr marL="457200" lvl="1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má vypadat případová studie?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Rozsah: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1 – 2 strany A4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Obsah: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1. Anamnestické údaje – základní údaje o žákovi (věk, přibližné bydliště, pohlaví, třída, otec, matka (i širší rodina)</a:t>
            </a:r>
          </a:p>
          <a:p>
            <a:pPr marL="1261872" lvl="3" fontAlgn="auto">
              <a:spcAft>
                <a:spcPts val="0"/>
              </a:spcAft>
              <a:buClr>
                <a:schemeClr val="accent3"/>
              </a:buClr>
              <a:buFont typeface="Wingdings 3"/>
              <a:buChar char=""/>
              <a:defRPr/>
            </a:pPr>
            <a:r>
              <a:rPr lang="cs-CZ" sz="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1828800" lvl="4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2. Souhrn dosavadního vývoje problému </a:t>
            </a:r>
          </a:p>
          <a:p>
            <a:pPr marL="1828800" lvl="4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„Zakázka“ nebo co je hlavním problémem</a:t>
            </a:r>
          </a:p>
          <a:p>
            <a:pPr marL="1828800" lvl="4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4. Navrhnout intervenci</a:t>
            </a:r>
          </a:p>
          <a:p>
            <a:pPr marL="1828800" lvl="4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 smtClean="0">
                <a:latin typeface="Arial" pitchFamily="34" charset="0"/>
                <a:cs typeface="Arial" pitchFamily="34" charset="0"/>
              </a:rPr>
              <a:t>5. Případně předpokládaná prognóza dalšího vývoje </a:t>
            </a:r>
          </a:p>
          <a:p>
            <a:pPr marL="571500" indent="-45720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i="1" dirty="0">
              <a:latin typeface="Arial" pitchFamily="34" charset="0"/>
              <a:cs typeface="Arial" pitchFamily="34" charset="0"/>
            </a:endParaRPr>
          </a:p>
          <a:p>
            <a:pPr marL="571500" indent="-45720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Předání v posledním vyučovacím bloku (zpětná vazba)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– úvod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http://www.minimalizacesikany.cz/galerie/362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12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tx2">
                    <a:satMod val="200000"/>
                  </a:schemeClr>
                </a:solidFill>
              </a:rPr>
              <a:t>Poradenství na základní škole</a:t>
            </a:r>
            <a:r>
              <a:rPr lang="cs-CZ" sz="20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0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200" dirty="0" smtClean="0">
                <a:solidFill>
                  <a:schemeClr val="tx2">
                    <a:satMod val="200000"/>
                  </a:schemeClr>
                </a:solidFill>
              </a:rPr>
              <a:t>- Školský poradenský systém –</a:t>
            </a:r>
            <a:r>
              <a:rPr lang="cs-CZ" sz="20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0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1400" dirty="0" smtClean="0">
                <a:solidFill>
                  <a:schemeClr val="tx2">
                    <a:satMod val="200000"/>
                  </a:schemeClr>
                </a:solidFill>
              </a:rPr>
              <a:t>(Poskytování poradenských služeb ve školách a školských poradenských zařízeních, vyhláška 72 / 2005 sb.)</a:t>
            </a:r>
            <a:endParaRPr lang="cs-CZ" sz="14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291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/>
            <a:r>
              <a:rPr lang="cs-CZ" smtClean="0"/>
              <a:t>Školská poradenská zařízení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Standardní činnosti školy – poradenské služby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468313" y="2420938"/>
            <a:ext cx="4040187" cy="3959225"/>
          </a:xfrm>
        </p:spPr>
        <p:txBody>
          <a:bodyPr>
            <a:normAutofit/>
          </a:bodyPr>
          <a:lstStyle/>
          <a:p>
            <a:pPr marL="6858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PPP –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pedagogicko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psychologické poradny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SPC – speciálně pedagogická centra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SVP – střediska výchovné péče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Výchovný poradce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Školní metodik prevence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Speciální pedagog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Školní psycholog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Subjekty participující se na školském poradenském systému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OSPOD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– Orgán sociálně právní ochrany dítěte; kurátor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900" i="1" dirty="0" smtClean="0">
                <a:latin typeface="Arial" pitchFamily="34" charset="0"/>
                <a:cs typeface="Arial" pitchFamily="34" charset="0"/>
              </a:rPr>
              <a:t>Dětský diagnostický ústav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1900" i="1" dirty="0" smtClean="0">
                <a:latin typeface="Arial" pitchFamily="34" charset="0"/>
                <a:cs typeface="Arial" pitchFamily="34" charset="0"/>
              </a:rPr>
              <a:t>Diagnostický ústav pro mládež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1900" i="1" dirty="0" smtClean="0">
                <a:latin typeface="Arial" pitchFamily="34" charset="0"/>
                <a:cs typeface="Arial" pitchFamily="34" charset="0"/>
              </a:rPr>
              <a:t>      - ústavní a ochranná výchova -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- Školský poradenský systém -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Činnosti jednotlivých subjektů 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/>
            <a:r>
              <a:rPr lang="cs-CZ" smtClean="0"/>
              <a:t>PPP </a:t>
            </a:r>
          </a:p>
        </p:txBody>
      </p:sp>
      <p:sp>
        <p:nvSpPr>
          <p:cNvPr id="13316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/>
            <a:r>
              <a:rPr lang="cs-CZ" smtClean="0"/>
              <a:t>SPC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Partner pro školu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Školní zralost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Zařazení žáka do příslušné školy a třídy a vhodnou formu jeho vzdělávání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Zjišťuje SPU a PCH (problematika ADHD)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Videotrénink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pro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Metodická podpora škole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Spolupráce s SVP, atd.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Poskytuje poradenské služby žákům se zdravotním postižením a žákům se zdravotním znevýhodněním integrovaným ve školách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Ambulantní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Centrum: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Zjišťuje speciální připravenost žáků se zdravotním postižením na povinnou školní docházku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Speciálně pedagogická péče ve školách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Speciálně pedagogická a psychologická diagnostika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2">
                    <a:satMod val="200000"/>
                  </a:schemeClr>
                </a:solidFill>
              </a:rPr>
              <a:t>- Školský poradenský systém –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Středisko Výchovné péče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/>
            <a:r>
              <a:rPr lang="cs-CZ" smtClean="0"/>
              <a:t>1. SVP - ambulantní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2. SVP – internátní (3. stacionář)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>
            <a:normAutofit fontScale="70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poskytování jednorázové poradenské intervence;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individuální činnosti s klientem;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skupinových činností s klienty;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poskytování služeb zákonným zástupcům nezletilého klienta;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spolupráce se školami;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spolupráce se školskými poradenskými zařízeními</a:t>
            </a:r>
            <a:r>
              <a:rPr lang="cs-CZ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spolupráce s orgány sociálně-právní ochrany dětí;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spolupráce se zdravotnickými zařízeními a dalšími orgány podílejícími se na prevenci a řešení rizikového chování klientů.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/>
          <a:lstStyle/>
          <a:p>
            <a:r>
              <a:rPr lang="cs-CZ" sz="2000" smtClean="0"/>
              <a:t>Dobrovolné pobyty; 2 měsíce?</a:t>
            </a:r>
          </a:p>
          <a:p>
            <a:r>
              <a:rPr lang="cs-CZ" sz="2000" smtClean="0"/>
              <a:t>Poskytování jednorázové a dlouhodobé poradenské péče</a:t>
            </a:r>
          </a:p>
          <a:p>
            <a:r>
              <a:rPr lang="cs-CZ" sz="2000" smtClean="0"/>
              <a:t>Post péče </a:t>
            </a:r>
          </a:p>
          <a:p>
            <a:r>
              <a:rPr lang="cs-CZ" sz="2000" smtClean="0"/>
              <a:t>Poskytování ambulantních služeb</a:t>
            </a:r>
          </a:p>
          <a:p>
            <a:endParaRPr lang="cs-CZ" sz="2000" smtClean="0"/>
          </a:p>
          <a:p>
            <a:r>
              <a:rPr lang="cs-CZ" sz="2000" b="1" smtClean="0">
                <a:solidFill>
                  <a:schemeClr val="accent2"/>
                </a:solidFill>
              </a:rPr>
              <a:t>3. SVP - stacionární</a:t>
            </a:r>
          </a:p>
          <a:p>
            <a:r>
              <a:rPr lang="cs-CZ" sz="2000" smtClean="0"/>
              <a:t>Problematika Stacionářů SVP</a:t>
            </a:r>
          </a:p>
          <a:p>
            <a:endParaRPr lang="cs-CZ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tx2">
                    <a:satMod val="200000"/>
                  </a:schemeClr>
                </a:solidFill>
              </a:rPr>
              <a:t>- Školský poradenský systém- </a:t>
            </a:r>
            <a:br>
              <a:rPr lang="cs-CZ" sz="16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Poradenské služby na základní škole</a:t>
            </a:r>
            <a:endParaRPr lang="cs-CZ" sz="24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Výchovný poradce (1/2 úvazek)</a:t>
            </a:r>
            <a:endParaRPr lang="cs-CZ" dirty="0"/>
          </a:p>
        </p:txBody>
      </p:sp>
      <p:sp>
        <p:nvSpPr>
          <p:cNvPr id="15364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/>
            <a:r>
              <a:rPr lang="cs-CZ" smtClean="0"/>
              <a:t>Školní metodik prevence</a:t>
            </a:r>
          </a:p>
        </p:txBody>
      </p:sp>
      <p:sp>
        <p:nvSpPr>
          <p:cNvPr id="15365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/>
          <a:lstStyle/>
          <a:p>
            <a:r>
              <a:rPr lang="cs-CZ" sz="2000" smtClean="0">
                <a:latin typeface="Arial" charset="0"/>
                <a:cs typeface="Arial" charset="0"/>
              </a:rPr>
              <a:t>Profesní (kariérové) poradenství žáků.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Spolupráce se školskými poradenskými zařízeními.</a:t>
            </a:r>
          </a:p>
          <a:p>
            <a:r>
              <a:rPr lang="cs-CZ" sz="2000" u="sng" smtClean="0">
                <a:latin typeface="Arial" charset="0"/>
                <a:cs typeface="Arial" charset="0"/>
              </a:rPr>
              <a:t>Šetření u žáků, kteří vyžadují zvláštní pozornost, příprava návrhů na další péči o tyto žáky.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(Výchovné komise).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IVP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</p:txBody>
      </p:sp>
      <p:sp>
        <p:nvSpPr>
          <p:cNvPr id="1536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/>
          <a:lstStyle/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Tvorba, realizace preventivního programu školy.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Prevence sociálně patologický jevů (šikana).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Poskytování poradenských služeb.</a:t>
            </a:r>
          </a:p>
          <a:p>
            <a:r>
              <a:rPr lang="cs-CZ" sz="2000" smtClean="0">
                <a:latin typeface="Arial" charset="0"/>
                <a:cs typeface="Arial" charset="0"/>
              </a:rPr>
              <a:t>IVP 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246</TotalTime>
  <Words>906</Words>
  <Application>Microsoft Office PowerPoint</Application>
  <PresentationFormat>Předvádění na obrazovce (4:3)</PresentationFormat>
  <Paragraphs>185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Metro</vt:lpstr>
      <vt:lpstr>Poradenství na základní škole</vt:lpstr>
      <vt:lpstr>Kdo Vás učí a kdo jste?</vt:lpstr>
      <vt:lpstr>Úspěšné dokončení předmětu</vt:lpstr>
      <vt:lpstr>Jak má vypadat případová studie?</vt:lpstr>
      <vt:lpstr>Video – úvod </vt:lpstr>
      <vt:lpstr>Poradenství na základní škole - Školský poradenský systém – (Poskytování poradenských služeb ve školách a školských poradenských zařízeních, vyhláška 72 / 2005 sb.)</vt:lpstr>
      <vt:lpstr>- Školský poradenský systém - Činnosti jednotlivých subjektů </vt:lpstr>
      <vt:lpstr>- Školský poradenský systém –  Středisko Výchovné péče</vt:lpstr>
      <vt:lpstr>- Školský poradenský systém-  Poradenské služby na základní škole</vt:lpstr>
      <vt:lpstr>- Školský poradenský systém-  Poradenské služby na základní škole</vt:lpstr>
      <vt:lpstr>NÚV – národní ústav pro vzdělávání</vt:lpstr>
      <vt:lpstr>Případová studie </vt:lpstr>
      <vt:lpstr>Zdroje</vt:lpstr>
      <vt:lpstr>PŘÍŠTĚ, 8. 11. 2012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Poradenství na základní škole</dc:title>
  <dc:creator>Pivik</dc:creator>
  <cp:lastModifiedBy>Pivik</cp:lastModifiedBy>
  <cp:revision>52</cp:revision>
  <dcterms:created xsi:type="dcterms:W3CDTF">2012-10-13T12:32:01Z</dcterms:created>
  <dcterms:modified xsi:type="dcterms:W3CDTF">2012-10-30T21:52:42Z</dcterms:modified>
</cp:coreProperties>
</file>