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8" r:id="rId5"/>
    <p:sldId id="267" r:id="rId6"/>
    <p:sldId id="258" r:id="rId7"/>
    <p:sldId id="259" r:id="rId8"/>
    <p:sldId id="262" r:id="rId9"/>
    <p:sldId id="263" r:id="rId10"/>
    <p:sldId id="260" r:id="rId11"/>
    <p:sldId id="261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71A42D-20FE-44EA-8574-6A1DAEACEB87}" type="datetimeFigureOut">
              <a:rPr lang="cs-CZ" smtClean="0"/>
              <a:pPr/>
              <a:t>17.9.2012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Lenka Gajzlerová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témat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1. Speciální pedagogika</a:t>
            </a:r>
            <a:r>
              <a:rPr lang="cs-CZ" dirty="0" smtClean="0"/>
              <a:t> - terminologie, předmět, cíle, klasifikace oboru...</a:t>
            </a:r>
          </a:p>
          <a:p>
            <a:r>
              <a:rPr lang="cs-CZ" b="1" dirty="0" smtClean="0"/>
              <a:t>2. </a:t>
            </a:r>
            <a:r>
              <a:rPr lang="cs-CZ" b="1" dirty="0" smtClean="0"/>
              <a:t>Legislativa </a:t>
            </a:r>
            <a:r>
              <a:rPr lang="cs-CZ" b="1" dirty="0" smtClean="0"/>
              <a:t>– vyhlášky 116/2011 a 147/2011</a:t>
            </a:r>
          </a:p>
          <a:p>
            <a:r>
              <a:rPr lang="cs-CZ" b="1" dirty="0" smtClean="0"/>
              <a:t>3. Pedagogicko-psychologické poradenské služby</a:t>
            </a:r>
          </a:p>
          <a:p>
            <a:r>
              <a:rPr lang="cs-CZ" b="1" dirty="0" smtClean="0"/>
              <a:t>4. Speciálně-pedagogická diagnostika</a:t>
            </a:r>
          </a:p>
          <a:p>
            <a:r>
              <a:rPr lang="cs-CZ" b="1" dirty="0" smtClean="0"/>
              <a:t>5. Logopedie + Alternativní a augmentativní komunikace</a:t>
            </a:r>
          </a:p>
          <a:p>
            <a:r>
              <a:rPr lang="cs-CZ" b="1" dirty="0" smtClean="0"/>
              <a:t>6. Surdopedie</a:t>
            </a:r>
            <a:endParaRPr lang="cs-CZ" dirty="0" smtClean="0"/>
          </a:p>
          <a:p>
            <a:r>
              <a:rPr lang="cs-CZ" b="1" dirty="0" smtClean="0"/>
              <a:t>7. Mentální postižení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8. Tělesné postižení</a:t>
            </a:r>
          </a:p>
          <a:p>
            <a:r>
              <a:rPr lang="cs-CZ" b="1" dirty="0" smtClean="0"/>
              <a:t>9. Zrakové postižení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10. </a:t>
            </a:r>
            <a:r>
              <a:rPr lang="cs-CZ" b="1" dirty="0" err="1" smtClean="0"/>
              <a:t>Etopedie</a:t>
            </a:r>
            <a:r>
              <a:rPr lang="cs-CZ" b="1" dirty="0" smtClean="0"/>
              <a:t> - Poruchy chování</a:t>
            </a:r>
          </a:p>
          <a:p>
            <a:r>
              <a:rPr lang="cs-CZ" b="1" dirty="0" smtClean="0"/>
              <a:t>11. Specifické poruchy učení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12. Autismus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13. Terapie ve speciálně pedagogické péči </a:t>
            </a: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59" cy="108011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Urči, o kterou „</a:t>
            </a:r>
            <a:r>
              <a:rPr lang="cs-CZ" dirty="0" err="1" smtClean="0"/>
              <a:t>pedii</a:t>
            </a:r>
            <a:r>
              <a:rPr lang="cs-CZ" dirty="0" smtClean="0"/>
              <a:t>“ se jedná…</a:t>
            </a:r>
            <a:endParaRPr lang="cs-CZ" dirty="0"/>
          </a:p>
        </p:txBody>
      </p:sp>
      <p:pic>
        <p:nvPicPr>
          <p:cNvPr id="16387" name="Obrázek 3" descr="vozik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652963"/>
            <a:ext cx="20891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Obrázek 4" descr="slepec-piktogram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4437063"/>
            <a:ext cx="19050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ázek 5" descr="aeiou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2636838"/>
            <a:ext cx="374173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Obrázek 6" descr="dyslexia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775" y="4508500"/>
            <a:ext cx="2055813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Obrázek 8" descr="alk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581525"/>
            <a:ext cx="2017713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Obrázek 9" descr="30580_b-foto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2205038"/>
            <a:ext cx="20796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Obrázek 13" descr="mongo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84938" y="2060575"/>
            <a:ext cx="240823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aktivní práce v hodině</a:t>
            </a:r>
          </a:p>
          <a:p>
            <a:r>
              <a:rPr lang="cs-CZ" dirty="0" smtClean="0"/>
              <a:t>max. absence </a:t>
            </a:r>
            <a:r>
              <a:rPr lang="cs-CZ" dirty="0" smtClean="0"/>
              <a:t>2x</a:t>
            </a:r>
          </a:p>
          <a:p>
            <a:pPr lvl="1"/>
            <a:r>
              <a:rPr lang="cs-CZ" dirty="0" smtClean="0"/>
              <a:t>omluvit </a:t>
            </a:r>
            <a:r>
              <a:rPr lang="cs-CZ" dirty="0" smtClean="0"/>
              <a:t>se e-mailem</a:t>
            </a:r>
          </a:p>
          <a:p>
            <a:pPr lvl="1"/>
            <a:r>
              <a:rPr lang="cs-CZ" dirty="0" smtClean="0"/>
              <a:t>vložit </a:t>
            </a:r>
            <a:r>
              <a:rPr lang="cs-CZ" dirty="0" smtClean="0"/>
              <a:t>omluvenku do </a:t>
            </a:r>
            <a:r>
              <a:rPr lang="cs-CZ" dirty="0" smtClean="0"/>
              <a:t>IS</a:t>
            </a:r>
          </a:p>
          <a:p>
            <a:pPr lvl="1"/>
            <a:r>
              <a:rPr lang="cs-CZ" dirty="0" smtClean="0"/>
              <a:t>větší absence – individuální domluva </a:t>
            </a:r>
          </a:p>
          <a:p>
            <a:pPr marL="342900" lvl="1" indent="-342900">
              <a:buFont typeface="Wingdings 2"/>
              <a:buChar char=""/>
            </a:pPr>
            <a:r>
              <a:rPr lang="cs-CZ" sz="3200" dirty="0" smtClean="0"/>
              <a:t>odevzdání prací </a:t>
            </a:r>
            <a:r>
              <a:rPr lang="cs-CZ" sz="3200" dirty="0" smtClean="0"/>
              <a:t>– recenze</a:t>
            </a:r>
            <a:endParaRPr lang="cs-CZ" sz="3200" dirty="0" smtClean="0"/>
          </a:p>
          <a:p>
            <a:pPr lvl="1"/>
            <a:r>
              <a:rPr lang="cs-CZ" dirty="0" smtClean="0"/>
              <a:t>každá seminární </a:t>
            </a:r>
            <a:r>
              <a:rPr lang="cs-CZ" dirty="0" smtClean="0"/>
              <a:t>skupina - složka </a:t>
            </a:r>
            <a:r>
              <a:rPr lang="cs-CZ" dirty="0" smtClean="0"/>
              <a:t>s číslem skupiny a jménem vyučujícího</a:t>
            </a:r>
          </a:p>
          <a:p>
            <a:pPr lvl="1"/>
            <a:r>
              <a:rPr lang="cs-CZ" dirty="0" smtClean="0"/>
              <a:t>vše vkládat do této složky</a:t>
            </a:r>
          </a:p>
          <a:p>
            <a:pPr lvl="1"/>
            <a:r>
              <a:rPr lang="cs-CZ" dirty="0" smtClean="0"/>
              <a:t>odevzdání </a:t>
            </a:r>
            <a:r>
              <a:rPr lang="cs-CZ" b="1" dirty="0" smtClean="0"/>
              <a:t>do </a:t>
            </a:r>
            <a:r>
              <a:rPr lang="cs-CZ" b="1" dirty="0" smtClean="0"/>
              <a:t>16.12.2012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Recenze na film se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 err="1" smtClean="0"/>
              <a:t>ped</a:t>
            </a:r>
            <a:r>
              <a:rPr lang="cs-CZ" dirty="0" smtClean="0"/>
              <a:t>. tématikou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2000" b="1" dirty="0" smtClean="0"/>
              <a:t>rozsah </a:t>
            </a:r>
          </a:p>
          <a:p>
            <a:pPr lvl="0"/>
            <a:r>
              <a:rPr lang="cs-CZ" sz="2000" b="1" dirty="0" smtClean="0"/>
              <a:t>celkově 3 A4</a:t>
            </a:r>
          </a:p>
          <a:p>
            <a:pPr lvl="0"/>
            <a:r>
              <a:rPr lang="cs-CZ" sz="2000" b="1" dirty="0" smtClean="0"/>
              <a:t>1</a:t>
            </a:r>
            <a:r>
              <a:rPr lang="cs-CZ" sz="2000" b="1" dirty="0" smtClean="0"/>
              <a:t>. strana </a:t>
            </a:r>
            <a:r>
              <a:rPr lang="cs-CZ" sz="2000" dirty="0" smtClean="0"/>
              <a:t>– název semináře, „recenze“, název filmu, jméno a příjmení studenta, </a:t>
            </a:r>
            <a:r>
              <a:rPr lang="cs-CZ" sz="2000" dirty="0" err="1" smtClean="0"/>
              <a:t>učo</a:t>
            </a:r>
            <a:r>
              <a:rPr lang="cs-CZ" sz="2000" dirty="0" smtClean="0"/>
              <a:t>, termín odevzdání, jméno </a:t>
            </a:r>
            <a:r>
              <a:rPr lang="cs-CZ" sz="2000" dirty="0" smtClean="0"/>
              <a:t>cvičícího</a:t>
            </a:r>
          </a:p>
          <a:p>
            <a:pPr lvl="0"/>
            <a:r>
              <a:rPr lang="cs-CZ" sz="2000" dirty="0" smtClean="0"/>
              <a:t>2. a 3. str. – text recenze </a:t>
            </a:r>
          </a:p>
          <a:p>
            <a:pPr lvl="1"/>
            <a:r>
              <a:rPr lang="cs-CZ" sz="1600" dirty="0" smtClean="0"/>
              <a:t>1,5 </a:t>
            </a:r>
            <a:r>
              <a:rPr lang="cs-CZ" sz="1600" dirty="0" smtClean="0"/>
              <a:t>řádkování, písmo </a:t>
            </a:r>
            <a:r>
              <a:rPr lang="cs-CZ" sz="1600" dirty="0" err="1" smtClean="0"/>
              <a:t>Times</a:t>
            </a:r>
            <a:r>
              <a:rPr lang="cs-CZ" sz="1600" dirty="0" smtClean="0"/>
              <a:t> New </a:t>
            </a:r>
            <a:r>
              <a:rPr lang="cs-CZ" sz="1600" dirty="0" err="1" smtClean="0"/>
              <a:t>Romann</a:t>
            </a:r>
            <a:r>
              <a:rPr lang="cs-CZ" sz="1600" dirty="0" smtClean="0"/>
              <a:t>, vel. 12., okraje </a:t>
            </a:r>
            <a:r>
              <a:rPr lang="cs-CZ" sz="1600" dirty="0" smtClean="0"/>
              <a:t>2,5</a:t>
            </a:r>
          </a:p>
          <a:p>
            <a:pPr lvl="0">
              <a:buNone/>
            </a:pPr>
            <a:endParaRPr lang="cs-CZ" sz="2000" b="1" dirty="0" smtClean="0"/>
          </a:p>
          <a:p>
            <a:pPr lvl="0">
              <a:buNone/>
            </a:pPr>
            <a:r>
              <a:rPr lang="cs-CZ" sz="2000" b="1" dirty="0" smtClean="0"/>
              <a:t>nesmí chybět</a:t>
            </a:r>
            <a:endParaRPr lang="cs-CZ" sz="2000" b="1" dirty="0" smtClean="0"/>
          </a:p>
          <a:p>
            <a:pPr lvl="0"/>
            <a:r>
              <a:rPr lang="cs-CZ" sz="2000" dirty="0" smtClean="0"/>
              <a:t>název filmu, </a:t>
            </a:r>
            <a:r>
              <a:rPr lang="cs-CZ" sz="2000" dirty="0" smtClean="0"/>
              <a:t>jméno režiséra, </a:t>
            </a:r>
            <a:r>
              <a:rPr lang="cs-CZ" sz="2000" dirty="0" smtClean="0"/>
              <a:t>rok prvního uvedení</a:t>
            </a:r>
          </a:p>
          <a:p>
            <a:pPr lvl="0"/>
            <a:r>
              <a:rPr lang="cs-CZ" sz="2000" dirty="0" smtClean="0"/>
              <a:t>námět, dle čeho byl film natočen </a:t>
            </a:r>
          </a:p>
          <a:p>
            <a:pPr lvl="1"/>
            <a:r>
              <a:rPr lang="cs-CZ" sz="2000" dirty="0" smtClean="0"/>
              <a:t>(zda dle skutečné události, nebo co bylo předlohou)</a:t>
            </a:r>
            <a:endParaRPr lang="cs-CZ" sz="2000" dirty="0" smtClean="0"/>
          </a:p>
          <a:p>
            <a:pPr lvl="0"/>
            <a:r>
              <a:rPr lang="cs-CZ" sz="2000" dirty="0" smtClean="0"/>
              <a:t>vlastní názor </a:t>
            </a:r>
          </a:p>
          <a:p>
            <a:pPr lvl="0"/>
            <a:r>
              <a:rPr lang="cs-CZ" sz="2000" dirty="0" smtClean="0"/>
              <a:t>zdroj (kině</a:t>
            </a:r>
            <a:r>
              <a:rPr lang="cs-CZ" sz="2000" dirty="0" smtClean="0"/>
              <a:t>, TV, DVD, </a:t>
            </a:r>
            <a:r>
              <a:rPr lang="cs-CZ" sz="2000" dirty="0" err="1" smtClean="0"/>
              <a:t>net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pokud </a:t>
            </a:r>
            <a:r>
              <a:rPr lang="cs-CZ" sz="2000" dirty="0" smtClean="0"/>
              <a:t>z </a:t>
            </a:r>
            <a:r>
              <a:rPr lang="cs-CZ" sz="2000" dirty="0" err="1" smtClean="0"/>
              <a:t>netu</a:t>
            </a:r>
            <a:r>
              <a:rPr lang="cs-CZ" sz="2000" dirty="0" smtClean="0"/>
              <a:t>, </a:t>
            </a:r>
            <a:r>
              <a:rPr lang="cs-CZ" sz="2000" b="1" dirty="0" smtClean="0"/>
              <a:t>uvést odkaz</a:t>
            </a:r>
            <a:endParaRPr lang="cs-CZ" sz="20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Recenze na film se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 err="1" smtClean="0"/>
              <a:t>ped</a:t>
            </a:r>
            <a:r>
              <a:rPr lang="cs-CZ" dirty="0" smtClean="0"/>
              <a:t>. tématikou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nesmí chybět</a:t>
            </a:r>
          </a:p>
          <a:p>
            <a:r>
              <a:rPr lang="cs-CZ" dirty="0" smtClean="0"/>
              <a:t>název filmu, jméno režiséra, rok prvního uvedení</a:t>
            </a:r>
          </a:p>
          <a:p>
            <a:r>
              <a:rPr lang="cs-CZ" dirty="0" smtClean="0"/>
              <a:t>námět, dle čeho byl film natočen </a:t>
            </a:r>
          </a:p>
          <a:p>
            <a:pPr lvl="1"/>
            <a:r>
              <a:rPr lang="cs-CZ" dirty="0" smtClean="0"/>
              <a:t>(zda dle skutečné události, nebo co bylo předlohou)</a:t>
            </a:r>
          </a:p>
          <a:p>
            <a:r>
              <a:rPr lang="cs-CZ" dirty="0" smtClean="0"/>
              <a:t>vlastní názor </a:t>
            </a:r>
          </a:p>
          <a:p>
            <a:r>
              <a:rPr lang="cs-CZ" dirty="0" smtClean="0"/>
              <a:t>zdroj (kině, TV, DVD, </a:t>
            </a:r>
            <a:r>
              <a:rPr lang="cs-CZ" dirty="0" err="1" smtClean="0"/>
              <a:t>net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pokud z </a:t>
            </a:r>
            <a:r>
              <a:rPr lang="cs-CZ" dirty="0" err="1" smtClean="0"/>
              <a:t>netu</a:t>
            </a:r>
            <a:r>
              <a:rPr lang="cs-CZ" dirty="0" smtClean="0"/>
              <a:t>, uvést </a:t>
            </a:r>
            <a:r>
              <a:rPr lang="cs-CZ" dirty="0" smtClean="0"/>
              <a:t>odkaz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Recenze na film se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 err="1" smtClean="0"/>
              <a:t>ped</a:t>
            </a:r>
            <a:r>
              <a:rPr lang="cs-CZ" dirty="0" smtClean="0"/>
              <a:t>. tématikou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b="1" dirty="0" smtClean="0"/>
              <a:t>podmínky</a:t>
            </a:r>
          </a:p>
          <a:p>
            <a:pPr lvl="0"/>
            <a:r>
              <a:rPr lang="cs-CZ" dirty="0" smtClean="0"/>
              <a:t>1 film max. 2x v seminární skupině</a:t>
            </a:r>
          </a:p>
          <a:p>
            <a:pPr lvl="0"/>
            <a:r>
              <a:rPr lang="cs-CZ" dirty="0" smtClean="0"/>
              <a:t>nahlásit výběr filmu </a:t>
            </a:r>
          </a:p>
          <a:p>
            <a:pPr lvl="0"/>
            <a:r>
              <a:rPr lang="cs-CZ" dirty="0" smtClean="0"/>
              <a:t>pokud film, který už mají 2 studenti – nutné zvolit jiný</a:t>
            </a:r>
          </a:p>
          <a:p>
            <a:pPr lvl="0"/>
            <a:r>
              <a:rPr lang="cs-CZ" dirty="0" smtClean="0"/>
              <a:t>může být i zahraniční</a:t>
            </a:r>
          </a:p>
          <a:p>
            <a:pPr lvl="0"/>
            <a:r>
              <a:rPr lang="cs-CZ" dirty="0" smtClean="0"/>
              <a:t>budu vracet k přepracování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zkouška – souhrnná učivo z hodin i seminářů</a:t>
            </a:r>
          </a:p>
          <a:p>
            <a:pPr lvl="1"/>
            <a:r>
              <a:rPr lang="cs-CZ" dirty="0" smtClean="0"/>
              <a:t>forma – </a:t>
            </a:r>
            <a:r>
              <a:rPr lang="cs-CZ" dirty="0" err="1" smtClean="0"/>
              <a:t>scanovací</a:t>
            </a:r>
            <a:r>
              <a:rPr lang="cs-CZ" dirty="0" smtClean="0"/>
              <a:t> testy</a:t>
            </a:r>
          </a:p>
          <a:p>
            <a:pPr lvl="1"/>
            <a:r>
              <a:rPr lang="cs-CZ" dirty="0" smtClean="0"/>
              <a:t>termíny – budou v IS</a:t>
            </a:r>
          </a:p>
          <a:p>
            <a:r>
              <a:rPr lang="cs-CZ" dirty="0" smtClean="0"/>
              <a:t>v hodinách – odkazy na semináře a obráceně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PhDr. Lenka Gajzlerová</a:t>
            </a:r>
          </a:p>
          <a:p>
            <a:pPr lvl="1"/>
            <a:r>
              <a:rPr lang="cs-CZ" b="1" dirty="0" err="1" smtClean="0"/>
              <a:t>gajzlerova</a:t>
            </a:r>
            <a:r>
              <a:rPr lang="cs-CZ" b="1" dirty="0" smtClean="0"/>
              <a:t>@</a:t>
            </a:r>
            <a:r>
              <a:rPr lang="cs-CZ" b="1" dirty="0" err="1" smtClean="0"/>
              <a:t>ped.muni.cz</a:t>
            </a:r>
            <a:endParaRPr lang="cs-CZ" b="1" dirty="0" smtClean="0"/>
          </a:p>
          <a:p>
            <a:pPr lvl="1"/>
            <a:r>
              <a:rPr lang="cs-CZ" dirty="0" smtClean="0"/>
              <a:t>konzultační hodiny</a:t>
            </a:r>
          </a:p>
          <a:p>
            <a:pPr lvl="2"/>
            <a:r>
              <a:rPr lang="cs-CZ" dirty="0" smtClean="0"/>
              <a:t>středa 14:50 - 15:35</a:t>
            </a:r>
          </a:p>
          <a:p>
            <a:pPr lvl="2"/>
            <a:r>
              <a:rPr lang="cs-CZ" dirty="0" smtClean="0"/>
              <a:t>dále dle individuální domluvy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povinná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Povinná literatura:</a:t>
            </a: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PIPEKOVÁ, J. (</a:t>
            </a:r>
            <a:r>
              <a:rPr lang="cs-CZ" dirty="0" err="1" smtClean="0">
                <a:solidFill>
                  <a:srgbClr val="C00000"/>
                </a:solidFill>
              </a:rPr>
              <a:t>ed</a:t>
            </a:r>
            <a:r>
              <a:rPr lang="cs-CZ" dirty="0" smtClean="0">
                <a:solidFill>
                  <a:srgbClr val="C00000"/>
                </a:solidFill>
              </a:rPr>
              <a:t>.)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b="1" i="1" dirty="0" smtClean="0">
                <a:solidFill>
                  <a:srgbClr val="C00000"/>
                </a:solidFill>
              </a:rPr>
              <a:t>Kapitoly ze speciální pedagogiky</a:t>
            </a:r>
            <a:r>
              <a:rPr lang="cs-CZ" i="1" dirty="0" smtClean="0">
                <a:solidFill>
                  <a:srgbClr val="C00000"/>
                </a:solidFill>
              </a:rPr>
              <a:t>.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3., rozšířené a přepracované vydání</a:t>
            </a:r>
            <a:r>
              <a:rPr lang="cs-CZ" dirty="0" smtClean="0">
                <a:solidFill>
                  <a:srgbClr val="C00000"/>
                </a:solidFill>
              </a:rPr>
              <a:t>. Brno: Paido, 2010. ISBN 978-80-7315-198-0.</a:t>
            </a:r>
          </a:p>
          <a:p>
            <a:endParaRPr lang="cs-CZ" i="1" dirty="0" smtClean="0"/>
          </a:p>
          <a:p>
            <a:r>
              <a:rPr lang="cs-CZ" b="1" i="1" dirty="0" smtClean="0"/>
              <a:t>Rámcový vzdělávací program pro základní vzdělávání: s přílohou upravující vzdělávání žáků s lehkým mentálním postižením</a:t>
            </a:r>
            <a:r>
              <a:rPr lang="cs-CZ" b="1" dirty="0" smtClean="0"/>
              <a:t>. </a:t>
            </a:r>
            <a:r>
              <a:rPr lang="cs-CZ" dirty="0" err="1" smtClean="0"/>
              <a:t>Edited</a:t>
            </a:r>
            <a:r>
              <a:rPr lang="cs-CZ" dirty="0" smtClean="0"/>
              <a:t> by Jaroslav Jeřábek - Jan Tupý. Praha : Výzkumný ústav pedagogický v Praze, 2005. 126, 92 s. ISBN 8087000021. </a:t>
            </a:r>
          </a:p>
          <a:p>
            <a:endParaRPr lang="cs-CZ" dirty="0" smtClean="0"/>
          </a:p>
          <a:p>
            <a:r>
              <a:rPr lang="cs-CZ" b="1" dirty="0" smtClean="0"/>
              <a:t>Vyhláška č. 116/2011,</a:t>
            </a:r>
            <a:r>
              <a:rPr lang="cs-CZ" dirty="0" smtClean="0"/>
              <a:t> kterou se mění vyhláška </a:t>
            </a:r>
            <a:r>
              <a:rPr lang="cs-CZ" b="1" dirty="0" smtClean="0"/>
              <a:t>č. 72/2005 Sb</a:t>
            </a:r>
            <a:r>
              <a:rPr lang="cs-CZ" dirty="0" smtClean="0"/>
              <a:t>., o poskytování poradenských služeb ve školách a školských poradenských zařízeních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Vyhláška č. 147/2011, </a:t>
            </a:r>
            <a:r>
              <a:rPr lang="cs-CZ" dirty="0" smtClean="0"/>
              <a:t>kterou se mění vyhláška </a:t>
            </a:r>
            <a:r>
              <a:rPr lang="cs-CZ" b="1" dirty="0" smtClean="0"/>
              <a:t>č. 73/2005 Sb</a:t>
            </a:r>
            <a:r>
              <a:rPr lang="cs-CZ" dirty="0" smtClean="0"/>
              <a:t>., o vzdělávání dětí, žáků a studentů se speciálními vzdělávacími potřebami a dětí, žáků a studentů mimořádně nadaných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doporučená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CHVÁTALOVÁ, H. </a:t>
            </a:r>
            <a:r>
              <a:rPr lang="cs-CZ" b="1" i="1" dirty="0" smtClean="0"/>
              <a:t>Jak se žije dětem s postižením</a:t>
            </a:r>
            <a:r>
              <a:rPr lang="cs-CZ" b="1" dirty="0" smtClean="0"/>
              <a:t>. Praha: Portál, 2005. ISBN 80-7367-013-5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VÁGNEROVÁ, M. </a:t>
            </a:r>
            <a:r>
              <a:rPr lang="cs-CZ" b="1" i="1" dirty="0" smtClean="0"/>
              <a:t>Psychopatologie pro pomáhající profese</a:t>
            </a:r>
            <a:r>
              <a:rPr lang="cs-CZ" b="1" dirty="0" smtClean="0"/>
              <a:t>. Praha: Portál, 2004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i="1" dirty="0" smtClean="0"/>
              <a:t>Rámcový vzdělávací program pro obor vzdělání základní škola speciální. </a:t>
            </a:r>
            <a:r>
              <a:rPr lang="cs-CZ" b="1" dirty="0" err="1" smtClean="0"/>
              <a:t>Edited</a:t>
            </a:r>
            <a:r>
              <a:rPr lang="cs-CZ" b="1" dirty="0" smtClean="0"/>
              <a:t> by Jaroslav Jeřábek - Jan Tupý. Praha: Výzkumný ústav pedagogický v Praze, 2008. 126, 110 s. ISBN 978-80-87000-25-0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ZUCKOFF, M. </a:t>
            </a:r>
            <a:r>
              <a:rPr lang="cs-CZ" b="1" i="1" dirty="0" err="1" smtClean="0"/>
              <a:t>Naia</a:t>
            </a:r>
            <a:r>
              <a:rPr lang="cs-CZ" b="1" i="1" dirty="0" smtClean="0"/>
              <a:t> se smí narodit</a:t>
            </a:r>
            <a:r>
              <a:rPr lang="cs-CZ" b="1" dirty="0" smtClean="0"/>
              <a:t>. Praha : Portál, 2004. ISBN 80-7178-827-9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</TotalTime>
  <Words>464</Words>
  <Application>Microsoft Office PowerPoint</Application>
  <PresentationFormat>Předvádění na obrazovce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Cesta</vt:lpstr>
      <vt:lpstr>Úvodní hodina</vt:lpstr>
      <vt:lpstr>K zápočtu</vt:lpstr>
      <vt:lpstr>Recenze na film se spec. ped. tématikou</vt:lpstr>
      <vt:lpstr>Recenze na film se spec. ped. tématikou</vt:lpstr>
      <vt:lpstr>Recenze na film se spec. ped. tématikou</vt:lpstr>
      <vt:lpstr>doplňující informace</vt:lpstr>
      <vt:lpstr>Kontakty</vt:lpstr>
      <vt:lpstr>Literatura povinná</vt:lpstr>
      <vt:lpstr>Literatura doporučená</vt:lpstr>
      <vt:lpstr>Přehled témat </vt:lpstr>
      <vt:lpstr>Snímek 11</vt:lpstr>
      <vt:lpstr>Urči, o kterou „pedii“ se jedná…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Lenka Gajzlerová</dc:creator>
  <cp:lastModifiedBy>Lenka Gajzlerová</cp:lastModifiedBy>
  <cp:revision>10</cp:revision>
  <dcterms:created xsi:type="dcterms:W3CDTF">2011-09-19T14:21:35Z</dcterms:created>
  <dcterms:modified xsi:type="dcterms:W3CDTF">2012-09-17T16:55:37Z</dcterms:modified>
</cp:coreProperties>
</file>