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7BF"/>
    <a:srgbClr val="23F1CA"/>
    <a:srgbClr val="F6ACB3"/>
    <a:srgbClr val="FF5050"/>
    <a:srgbClr val="FC9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01" autoAdjust="0"/>
  </p:normalViewPr>
  <p:slideViewPr>
    <p:cSldViewPr>
      <p:cViewPr varScale="1">
        <p:scale>
          <a:sx n="108" d="100"/>
          <a:sy n="108" d="100"/>
        </p:scale>
        <p:origin x="-6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31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6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95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8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29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33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8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87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91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89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AD0C-22D5-4283-ABB3-30FAAD0035C5}" type="datetimeFigureOut">
              <a:rPr lang="cs-CZ" smtClean="0"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08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 bwMode="auto">
          <a:xfrm>
            <a:off x="319604" y="2686543"/>
            <a:ext cx="2699792" cy="1016346"/>
          </a:xfrm>
          <a:prstGeom prst="ellipse">
            <a:avLst/>
          </a:prstGeom>
          <a:solidFill>
            <a:srgbClr val="FF5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OBECNÁ DIDAKTIKA</a:t>
            </a:r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ál 4"/>
          <p:cNvSpPr/>
          <p:nvPr/>
        </p:nvSpPr>
        <p:spPr>
          <a:xfrm>
            <a:off x="4555508" y="1047360"/>
            <a:ext cx="2448272" cy="714636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VYUČOVACÍ PROCES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ál 5"/>
          <p:cNvSpPr/>
          <p:nvPr/>
        </p:nvSpPr>
        <p:spPr bwMode="auto">
          <a:xfrm>
            <a:off x="281274" y="429250"/>
            <a:ext cx="2448272" cy="576064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I./1. KURIKULUM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Ovál 26"/>
          <p:cNvSpPr/>
          <p:nvPr/>
        </p:nvSpPr>
        <p:spPr>
          <a:xfrm>
            <a:off x="5037272" y="3257568"/>
            <a:ext cx="1187567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6</a:t>
            </a:r>
            <a:r>
              <a:rPr lang="cs-CZ" sz="1200" b="1" dirty="0" smtClean="0"/>
              <a:t>. </a:t>
            </a:r>
            <a:r>
              <a:rPr lang="cs-CZ" sz="1200" b="1" dirty="0"/>
              <a:t>M</a:t>
            </a:r>
            <a:r>
              <a:rPr lang="cs-CZ" sz="1200" b="1" dirty="0" smtClean="0"/>
              <a:t>etody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2782837" y="5392984"/>
            <a:ext cx="135532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7</a:t>
            </a:r>
            <a:r>
              <a:rPr lang="cs-CZ" sz="1200" b="1" dirty="0" smtClean="0"/>
              <a:t>. Zkoušení</a:t>
            </a:r>
            <a:endParaRPr lang="cs-CZ" sz="1200" b="1" dirty="0"/>
          </a:p>
        </p:txBody>
      </p:sp>
      <p:sp>
        <p:nvSpPr>
          <p:cNvPr id="43" name="Ovál 42"/>
          <p:cNvSpPr/>
          <p:nvPr/>
        </p:nvSpPr>
        <p:spPr>
          <a:xfrm>
            <a:off x="4977812" y="214060"/>
            <a:ext cx="15734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 Cíle</a:t>
            </a:r>
            <a:endParaRPr lang="cs-CZ" sz="1200" b="1" dirty="0"/>
          </a:p>
        </p:txBody>
      </p:sp>
      <p:sp>
        <p:nvSpPr>
          <p:cNvPr id="44" name="Ovál 43"/>
          <p:cNvSpPr/>
          <p:nvPr/>
        </p:nvSpPr>
        <p:spPr>
          <a:xfrm>
            <a:off x="7590448" y="965584"/>
            <a:ext cx="1183658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 Učivo</a:t>
            </a:r>
            <a:endParaRPr lang="cs-CZ" sz="1200" b="1" dirty="0"/>
          </a:p>
        </p:txBody>
      </p:sp>
      <p:sp>
        <p:nvSpPr>
          <p:cNvPr id="46" name="Ovál 45"/>
          <p:cNvSpPr/>
          <p:nvPr/>
        </p:nvSpPr>
        <p:spPr>
          <a:xfrm>
            <a:off x="7438784" y="2780928"/>
            <a:ext cx="15506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 Učebnice</a:t>
            </a:r>
            <a:endParaRPr lang="cs-CZ" sz="1200" b="1" dirty="0"/>
          </a:p>
        </p:txBody>
      </p:sp>
      <p:sp>
        <p:nvSpPr>
          <p:cNvPr id="47" name="Ovál 46"/>
          <p:cNvSpPr/>
          <p:nvPr/>
        </p:nvSpPr>
        <p:spPr>
          <a:xfrm>
            <a:off x="7375641" y="5148396"/>
            <a:ext cx="1189321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Výuka</a:t>
            </a:r>
            <a:endParaRPr lang="cs-CZ" sz="1200" b="1" dirty="0"/>
          </a:p>
        </p:txBody>
      </p:sp>
      <p:sp>
        <p:nvSpPr>
          <p:cNvPr id="49" name="Ovál 48"/>
          <p:cNvSpPr/>
          <p:nvPr/>
        </p:nvSpPr>
        <p:spPr>
          <a:xfrm>
            <a:off x="2622250" y="800148"/>
            <a:ext cx="1582476" cy="562293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8</a:t>
            </a:r>
            <a:r>
              <a:rPr lang="cs-CZ" sz="1200" b="1" dirty="0" smtClean="0"/>
              <a:t>. Hodnocení</a:t>
            </a:r>
          </a:p>
          <a:p>
            <a:r>
              <a:rPr lang="cs-CZ" sz="1200" b="1" dirty="0"/>
              <a:t> </a:t>
            </a:r>
            <a:r>
              <a:rPr lang="cs-CZ" sz="1200" b="1" dirty="0" smtClean="0"/>
              <a:t>   Klasifikace</a:t>
            </a:r>
            <a:endParaRPr lang="cs-CZ" sz="1200" b="1" dirty="0"/>
          </a:p>
        </p:txBody>
      </p:sp>
      <p:sp>
        <p:nvSpPr>
          <p:cNvPr id="62" name="Zaoblený obdélník 61"/>
          <p:cNvSpPr/>
          <p:nvPr/>
        </p:nvSpPr>
        <p:spPr>
          <a:xfrm>
            <a:off x="4860032" y="361971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k</a:t>
            </a:r>
            <a:r>
              <a:rPr lang="cs-CZ" sz="1200" i="1" dirty="0" smtClean="0"/>
              <a:t>lasické </a:t>
            </a:r>
            <a:endParaRPr lang="cs-CZ" sz="1200" i="1" dirty="0"/>
          </a:p>
        </p:txBody>
      </p:sp>
      <p:sp>
        <p:nvSpPr>
          <p:cNvPr id="63" name="Zaoblený obdélník 62"/>
          <p:cNvSpPr/>
          <p:nvPr/>
        </p:nvSpPr>
        <p:spPr>
          <a:xfrm>
            <a:off x="4860031" y="3980399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aktivizující</a:t>
            </a:r>
            <a:endParaRPr lang="cs-CZ" sz="1200" i="1" dirty="0"/>
          </a:p>
        </p:txBody>
      </p:sp>
      <p:sp>
        <p:nvSpPr>
          <p:cNvPr id="64" name="Zaoblený obdélník 63"/>
          <p:cNvSpPr/>
          <p:nvPr/>
        </p:nvSpPr>
        <p:spPr>
          <a:xfrm>
            <a:off x="4863750" y="4379627"/>
            <a:ext cx="1691195" cy="385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d</a:t>
            </a:r>
            <a:r>
              <a:rPr lang="cs-CZ" sz="1200" i="1" dirty="0" smtClean="0"/>
              <a:t>ovednosti čtenáře, práce s textem</a:t>
            </a:r>
            <a:endParaRPr lang="cs-CZ" sz="1200" i="1" dirty="0"/>
          </a:p>
        </p:txBody>
      </p:sp>
      <p:sp>
        <p:nvSpPr>
          <p:cNvPr id="65" name="Zaoblený obdélník 64"/>
          <p:cNvSpPr/>
          <p:nvPr/>
        </p:nvSpPr>
        <p:spPr>
          <a:xfrm>
            <a:off x="7034242" y="5557172"/>
            <a:ext cx="1763558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p</a:t>
            </a:r>
            <a:r>
              <a:rPr lang="cs-CZ" sz="1200" i="1" dirty="0" smtClean="0"/>
              <a:t>říprava na hodinu</a:t>
            </a:r>
            <a:endParaRPr lang="cs-CZ" sz="1200" i="1" dirty="0"/>
          </a:p>
        </p:txBody>
      </p:sp>
      <p:sp>
        <p:nvSpPr>
          <p:cNvPr id="66" name="Zaoblený obdélník 65"/>
          <p:cNvSpPr/>
          <p:nvPr/>
        </p:nvSpPr>
        <p:spPr>
          <a:xfrm>
            <a:off x="7326715" y="3194716"/>
            <a:ext cx="1568331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obsah</a:t>
            </a:r>
            <a:endParaRPr lang="cs-CZ" sz="1200" i="1" dirty="0"/>
          </a:p>
        </p:txBody>
      </p:sp>
      <p:sp>
        <p:nvSpPr>
          <p:cNvPr id="67" name="Zaoblený obdélník 66"/>
          <p:cNvSpPr/>
          <p:nvPr/>
        </p:nvSpPr>
        <p:spPr>
          <a:xfrm>
            <a:off x="7285698" y="346250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názornost</a:t>
            </a:r>
            <a:endParaRPr lang="cs-CZ" sz="1200" i="1" dirty="0"/>
          </a:p>
        </p:txBody>
      </p:sp>
      <p:sp>
        <p:nvSpPr>
          <p:cNvPr id="68" name="Zaoblený obdélník 67"/>
          <p:cNvSpPr/>
          <p:nvPr/>
        </p:nvSpPr>
        <p:spPr>
          <a:xfrm>
            <a:off x="7034241" y="594928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t</a:t>
            </a:r>
            <a:r>
              <a:rPr lang="cs-CZ" sz="1200" i="1" dirty="0" smtClean="0"/>
              <a:t>ematické plány</a:t>
            </a:r>
            <a:endParaRPr lang="cs-CZ" sz="1200" i="1" dirty="0"/>
          </a:p>
        </p:txBody>
      </p:sp>
      <p:sp>
        <p:nvSpPr>
          <p:cNvPr id="69" name="Zaoblený obdélník 68"/>
          <p:cNvSpPr/>
          <p:nvPr/>
        </p:nvSpPr>
        <p:spPr>
          <a:xfrm>
            <a:off x="6806106" y="481473"/>
            <a:ext cx="169119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výuky</a:t>
            </a:r>
            <a:endParaRPr lang="cs-CZ" sz="1200" i="1" dirty="0"/>
          </a:p>
        </p:txBody>
      </p:sp>
      <p:sp>
        <p:nvSpPr>
          <p:cNvPr id="70" name="Zaoblený obdélník 69"/>
          <p:cNvSpPr/>
          <p:nvPr/>
        </p:nvSpPr>
        <p:spPr>
          <a:xfrm>
            <a:off x="6866509" y="156774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vzdělávání</a:t>
            </a:r>
            <a:endParaRPr lang="cs-CZ" sz="1200" i="1" dirty="0"/>
          </a:p>
        </p:txBody>
      </p:sp>
      <p:sp>
        <p:nvSpPr>
          <p:cNvPr id="72" name="Zaoblený obdélník 71"/>
          <p:cNvSpPr/>
          <p:nvPr/>
        </p:nvSpPr>
        <p:spPr>
          <a:xfrm>
            <a:off x="2481739" y="1413796"/>
            <a:ext cx="1674388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slovní</a:t>
            </a:r>
            <a:endParaRPr lang="cs-CZ" sz="1200" i="1" dirty="0"/>
          </a:p>
        </p:txBody>
      </p:sp>
      <p:sp>
        <p:nvSpPr>
          <p:cNvPr id="73" name="Zaoblený obdélník 72"/>
          <p:cNvSpPr/>
          <p:nvPr/>
        </p:nvSpPr>
        <p:spPr>
          <a:xfrm>
            <a:off x="2614903" y="6165304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informativn</a:t>
            </a:r>
            <a:r>
              <a:rPr lang="cs-CZ" sz="1200" dirty="0" smtClean="0"/>
              <a:t>í</a:t>
            </a:r>
            <a:endParaRPr lang="cs-CZ" sz="1200" dirty="0"/>
          </a:p>
        </p:txBody>
      </p:sp>
      <p:sp>
        <p:nvSpPr>
          <p:cNvPr id="74" name="Zaoblený obdélník 73"/>
          <p:cNvSpPr/>
          <p:nvPr/>
        </p:nvSpPr>
        <p:spPr>
          <a:xfrm>
            <a:off x="2622250" y="583934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formativní</a:t>
            </a:r>
            <a:endParaRPr lang="cs-CZ" sz="1200" i="1" dirty="0"/>
          </a:p>
        </p:txBody>
      </p:sp>
      <p:sp>
        <p:nvSpPr>
          <p:cNvPr id="75" name="Zaoblený obdélník 74"/>
          <p:cNvSpPr/>
          <p:nvPr/>
        </p:nvSpPr>
        <p:spPr>
          <a:xfrm>
            <a:off x="7265284" y="165847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6" name="Zaoblený obdélník 75"/>
          <p:cNvSpPr/>
          <p:nvPr/>
        </p:nvSpPr>
        <p:spPr>
          <a:xfrm>
            <a:off x="7265285" y="1346091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základní</a:t>
            </a:r>
            <a:endParaRPr lang="cs-CZ" sz="1200" i="1" dirty="0"/>
          </a:p>
        </p:txBody>
      </p:sp>
      <p:cxnSp>
        <p:nvCxnSpPr>
          <p:cNvPr id="78" name="Přímá spojnice se šipkou 77"/>
          <p:cNvCxnSpPr/>
          <p:nvPr/>
        </p:nvCxnSpPr>
        <p:spPr>
          <a:xfrm flipV="1">
            <a:off x="1259632" y="1024638"/>
            <a:ext cx="0" cy="1674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 flipV="1">
            <a:off x="2358452" y="1590138"/>
            <a:ext cx="2306625" cy="1190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>
            <a:endCxn id="87" idx="0"/>
          </p:cNvCxnSpPr>
          <p:nvPr/>
        </p:nvCxnSpPr>
        <p:spPr>
          <a:xfrm flipH="1">
            <a:off x="1505410" y="3732423"/>
            <a:ext cx="36824" cy="920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endCxn id="43" idx="4"/>
          </p:cNvCxnSpPr>
          <p:nvPr/>
        </p:nvCxnSpPr>
        <p:spPr>
          <a:xfrm flipV="1">
            <a:off x="5764520" y="531536"/>
            <a:ext cx="0" cy="473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/>
          <p:nvPr/>
        </p:nvCxnSpPr>
        <p:spPr>
          <a:xfrm flipV="1">
            <a:off x="7003780" y="1086713"/>
            <a:ext cx="647923" cy="196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>
            <a:stCxn id="5" idx="4"/>
          </p:cNvCxnSpPr>
          <p:nvPr/>
        </p:nvCxnSpPr>
        <p:spPr>
          <a:xfrm>
            <a:off x="5779644" y="1761996"/>
            <a:ext cx="0" cy="1475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se šipkou 94"/>
          <p:cNvCxnSpPr>
            <a:stCxn id="5" idx="5"/>
            <a:endCxn id="46" idx="1"/>
          </p:cNvCxnSpPr>
          <p:nvPr/>
        </p:nvCxnSpPr>
        <p:spPr>
          <a:xfrm>
            <a:off x="6645239" y="1657340"/>
            <a:ext cx="1020627" cy="1170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se šipkou 96"/>
          <p:cNvCxnSpPr/>
          <p:nvPr/>
        </p:nvCxnSpPr>
        <p:spPr>
          <a:xfrm>
            <a:off x="6300192" y="1739274"/>
            <a:ext cx="1520240" cy="3385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se šipkou 98"/>
          <p:cNvCxnSpPr/>
          <p:nvPr/>
        </p:nvCxnSpPr>
        <p:spPr>
          <a:xfrm flipH="1">
            <a:off x="3718010" y="1748040"/>
            <a:ext cx="1372219" cy="364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aoblený obdélník 104"/>
          <p:cNvSpPr/>
          <p:nvPr/>
        </p:nvSpPr>
        <p:spPr>
          <a:xfrm>
            <a:off x="667257" y="1197772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RVP</a:t>
            </a:r>
            <a:endParaRPr lang="cs-CZ" sz="1200" b="1" dirty="0"/>
          </a:p>
        </p:txBody>
      </p:sp>
      <p:cxnSp>
        <p:nvCxnSpPr>
          <p:cNvPr id="107" name="Přímá spojnice se šipkou 106"/>
          <p:cNvCxnSpPr/>
          <p:nvPr/>
        </p:nvCxnSpPr>
        <p:spPr>
          <a:xfrm>
            <a:off x="1729629" y="986041"/>
            <a:ext cx="0" cy="249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Zaoblený obdélník 123"/>
          <p:cNvSpPr/>
          <p:nvPr/>
        </p:nvSpPr>
        <p:spPr>
          <a:xfrm>
            <a:off x="2464932" y="1716556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numerické</a:t>
            </a:r>
            <a:endParaRPr lang="cs-CZ" sz="1200" i="1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4204726" y="1047361"/>
            <a:ext cx="350782" cy="235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aoblený obdélník 52"/>
          <p:cNvSpPr/>
          <p:nvPr/>
        </p:nvSpPr>
        <p:spPr>
          <a:xfrm>
            <a:off x="2507706" y="2034859"/>
            <a:ext cx="1702483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v</a:t>
            </a:r>
            <a:r>
              <a:rPr lang="cs-CZ" sz="1200" i="1" dirty="0" smtClean="0"/>
              <a:t>ytváření kritérií</a:t>
            </a:r>
            <a:endParaRPr lang="cs-CZ" sz="1200" i="1" dirty="0"/>
          </a:p>
        </p:txBody>
      </p:sp>
      <p:sp>
        <p:nvSpPr>
          <p:cNvPr id="87" name="Ovál 86"/>
          <p:cNvSpPr/>
          <p:nvPr/>
        </p:nvSpPr>
        <p:spPr>
          <a:xfrm>
            <a:off x="519840" y="4653136"/>
            <a:ext cx="1971140" cy="1020420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III./8</a:t>
            </a:r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SEBEREFLEXE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OSOBNOST</a:t>
            </a:r>
          </a:p>
          <a:p>
            <a:pPr algn="ctr"/>
            <a:r>
              <a:rPr lang="cs-CZ" sz="1400" b="1" dirty="0" smtClean="0"/>
              <a:t> 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44523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67</Words>
  <Application>Microsoft Office PowerPoint</Application>
  <PresentationFormat>Předvádění na obrazovce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24</cp:revision>
  <cp:lastPrinted>2012-09-11T14:02:28Z</cp:lastPrinted>
  <dcterms:created xsi:type="dcterms:W3CDTF">2012-09-11T12:21:04Z</dcterms:created>
  <dcterms:modified xsi:type="dcterms:W3CDTF">2012-09-17T14:50:07Z</dcterms:modified>
</cp:coreProperties>
</file>