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3"/>
  </p:notesMasterIdLst>
  <p:sldIdLst>
    <p:sldId id="256" r:id="rId2"/>
    <p:sldId id="308" r:id="rId3"/>
    <p:sldId id="257" r:id="rId4"/>
    <p:sldId id="258" r:id="rId5"/>
    <p:sldId id="259" r:id="rId6"/>
    <p:sldId id="370" r:id="rId7"/>
    <p:sldId id="371" r:id="rId8"/>
    <p:sldId id="372" r:id="rId9"/>
    <p:sldId id="373" r:id="rId10"/>
    <p:sldId id="374" r:id="rId11"/>
    <p:sldId id="375" r:id="rId12"/>
    <p:sldId id="260" r:id="rId13"/>
    <p:sldId id="309" r:id="rId14"/>
    <p:sldId id="310" r:id="rId15"/>
    <p:sldId id="348" r:id="rId16"/>
    <p:sldId id="312" r:id="rId17"/>
    <p:sldId id="278" r:id="rId18"/>
    <p:sldId id="276" r:id="rId19"/>
    <p:sldId id="277" r:id="rId20"/>
    <p:sldId id="314" r:id="rId21"/>
    <p:sldId id="311" r:id="rId22"/>
    <p:sldId id="264" r:id="rId23"/>
    <p:sldId id="313" r:id="rId24"/>
    <p:sldId id="315" r:id="rId25"/>
    <p:sldId id="279" r:id="rId26"/>
    <p:sldId id="316" r:id="rId27"/>
    <p:sldId id="317" r:id="rId28"/>
    <p:sldId id="280" r:id="rId29"/>
    <p:sldId id="281" r:id="rId30"/>
    <p:sldId id="318" r:id="rId31"/>
    <p:sldId id="320" r:id="rId32"/>
    <p:sldId id="282" r:id="rId33"/>
    <p:sldId id="283" r:id="rId34"/>
    <p:sldId id="319" r:id="rId35"/>
    <p:sldId id="286" r:id="rId36"/>
    <p:sldId id="321" r:id="rId37"/>
    <p:sldId id="322" r:id="rId38"/>
    <p:sldId id="284" r:id="rId39"/>
    <p:sldId id="323" r:id="rId40"/>
    <p:sldId id="305" r:id="rId41"/>
    <p:sldId id="306" r:id="rId42"/>
    <p:sldId id="263" r:id="rId43"/>
    <p:sldId id="325" r:id="rId44"/>
    <p:sldId id="326" r:id="rId45"/>
    <p:sldId id="327" r:id="rId46"/>
    <p:sldId id="328" r:id="rId47"/>
    <p:sldId id="329" r:id="rId48"/>
    <p:sldId id="330" r:id="rId49"/>
    <p:sldId id="336" r:id="rId50"/>
    <p:sldId id="337" r:id="rId51"/>
    <p:sldId id="338" r:id="rId52"/>
    <p:sldId id="266" r:id="rId53"/>
    <p:sldId id="339" r:id="rId54"/>
    <p:sldId id="267" r:id="rId55"/>
    <p:sldId id="340" r:id="rId56"/>
    <p:sldId id="341" r:id="rId57"/>
    <p:sldId id="342" r:id="rId58"/>
    <p:sldId id="331" r:id="rId59"/>
    <p:sldId id="265" r:id="rId60"/>
    <p:sldId id="332" r:id="rId61"/>
    <p:sldId id="269" r:id="rId62"/>
    <p:sldId id="268" r:id="rId63"/>
    <p:sldId id="352" r:id="rId64"/>
    <p:sldId id="353" r:id="rId65"/>
    <p:sldId id="300" r:id="rId66"/>
    <p:sldId id="349" r:id="rId67"/>
    <p:sldId id="350" r:id="rId68"/>
    <p:sldId id="367" r:id="rId69"/>
    <p:sldId id="270" r:id="rId70"/>
    <p:sldId id="358" r:id="rId71"/>
    <p:sldId id="301" r:id="rId72"/>
    <p:sldId id="359" r:id="rId73"/>
    <p:sldId id="294" r:id="rId74"/>
    <p:sldId id="295" r:id="rId75"/>
    <p:sldId id="360" r:id="rId76"/>
    <p:sldId id="296" r:id="rId77"/>
    <p:sldId id="297" r:id="rId78"/>
    <p:sldId id="298" r:id="rId79"/>
    <p:sldId id="361" r:id="rId80"/>
    <p:sldId id="354" r:id="rId81"/>
    <p:sldId id="362" r:id="rId82"/>
    <p:sldId id="363" r:id="rId83"/>
    <p:sldId id="355" r:id="rId84"/>
    <p:sldId id="356" r:id="rId85"/>
    <p:sldId id="357" r:id="rId86"/>
    <p:sldId id="273" r:id="rId87"/>
    <p:sldId id="299" r:id="rId88"/>
    <p:sldId id="364" r:id="rId89"/>
    <p:sldId id="365" r:id="rId90"/>
    <p:sldId id="366" r:id="rId91"/>
    <p:sldId id="271" r:id="rId92"/>
    <p:sldId id="289" r:id="rId93"/>
    <p:sldId id="272" r:id="rId94"/>
    <p:sldId id="291" r:id="rId95"/>
    <p:sldId id="343" r:id="rId96"/>
    <p:sldId id="347" r:id="rId97"/>
    <p:sldId id="292" r:id="rId98"/>
    <p:sldId id="344" r:id="rId99"/>
    <p:sldId id="345" r:id="rId100"/>
    <p:sldId id="346" r:id="rId101"/>
    <p:sldId id="335" r:id="rId102"/>
    <p:sldId id="333" r:id="rId103"/>
    <p:sldId id="334" r:id="rId104"/>
    <p:sldId id="293" r:id="rId105"/>
    <p:sldId id="369" r:id="rId106"/>
    <p:sldId id="302" r:id="rId107"/>
    <p:sldId id="303" r:id="rId108"/>
    <p:sldId id="368" r:id="rId109"/>
    <p:sldId id="274" r:id="rId110"/>
    <p:sldId id="275" r:id="rId111"/>
    <p:sldId id="307" r:id="rId1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FF99"/>
    <a:srgbClr val="FFFFCC"/>
    <a:srgbClr val="B4C1E1"/>
    <a:srgbClr val="BEC9E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56769-4C1C-4732-9454-18EF19A032A7}" type="datetimeFigureOut">
              <a:rPr lang="cs-CZ" smtClean="0"/>
              <a:t>9.11.2012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FC2F-8ACC-4C8C-A2E1-1E75962A6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1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FC2F-8ACC-4C8C-A2E1-1E75962A6F0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9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FC2F-8ACC-4C8C-A2E1-1E75962A6F0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 w="11430">
                  <a:solidFill>
                    <a:srgbClr val="FFFF66"/>
                  </a:solidFill>
                </a:ln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702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91889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01172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gradFill flip="none" rotWithShape="1">
          <a:gsLst>
            <a:gs pos="0">
              <a:srgbClr val="FFFF99"/>
            </a:gs>
            <a:gs pos="40000">
              <a:srgbClr val="FFFF66"/>
            </a:gs>
            <a:gs pos="100000">
              <a:srgbClr val="FFFF6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9746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n w="11430">
                  <a:solidFill>
                    <a:srgbClr val="FFFF00"/>
                  </a:solidFill>
                </a:ln>
                <a:solidFill>
                  <a:srgbClr val="FFC0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888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921094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38755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508396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993631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807636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F2E1-9DB0-4B88-B514-CEFA0FE9D4EA}" type="datetimeFigureOut">
              <a:rPr lang="cs-CZ" smtClean="0"/>
              <a:t>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BA0FE-F7C4-4DA0-80B9-337DCCD58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13197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EC9E5"/>
            </a:gs>
            <a:gs pos="40000">
              <a:srgbClr val="B4C1E1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102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>
            <a:solidFill>
              <a:srgbClr val="FFC000"/>
            </a:solidFill>
          </a:ln>
          <a:solidFill>
            <a:srgbClr val="FFC00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Speciální pedagogika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75048"/>
          </a:xfrm>
        </p:spPr>
        <p:txBody>
          <a:bodyPr>
            <a:normAutofit/>
          </a:bodyPr>
          <a:lstStyle/>
          <a:p>
            <a:r>
              <a:rPr lang="cs-CZ" dirty="0" smtClean="0"/>
              <a:t>Specifické poruchy učení</a:t>
            </a:r>
          </a:p>
          <a:p>
            <a:endParaRPr lang="cs-CZ" dirty="0" smtClean="0"/>
          </a:p>
          <a:p>
            <a:r>
              <a:rPr lang="cs-CZ" dirty="0" smtClean="0"/>
              <a:t>podzim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724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 descr="C:\Users\Gajzlerová\Documents\_Lenka\vyuka\2011_jaro\SPU\img00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248150" cy="4191000"/>
          </a:xfrm>
          <a:prstGeom prst="rect">
            <a:avLst/>
          </a:prstGeom>
          <a:noFill/>
        </p:spPr>
      </p:pic>
      <p:pic>
        <p:nvPicPr>
          <p:cNvPr id="5124" name="Picture 4" descr="C:\Users\Gajzlerová\Documents\_Lenka\vyuka\2011_jaro\SPU\img00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667250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3788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Jednotlivé diagnostické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Vyšetření výkonu čtení.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Úroveň písemného projevu.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Úroveň matematických schopností.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Poruchy sluchového vnímání.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Poruchy zrakového vnímání.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Vyšetření laterality.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Poruchy vnímání prostorové orientace.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Vyšetření představy prostoru.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Vnímání časové posloupnosti.</a:t>
            </a:r>
          </a:p>
        </p:txBody>
      </p:sp>
    </p:spTree>
    <p:extLst>
      <p:ext uri="{BB962C8B-B14F-4D97-AF65-F5344CB8AC3E}">
        <p14:creationId xmlns:p14="http://schemas.microsoft.com/office/powerpoint/2010/main" val="11133416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Deficity dílčích funkcí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SINDELAROVÁ</a:t>
            </a:r>
            <a:r>
              <a:rPr lang="cs-CZ" dirty="0" smtClean="0"/>
              <a:t> – Předcházíme poruchám učení</a:t>
            </a:r>
          </a:p>
          <a:p>
            <a:pPr lvl="1"/>
            <a:r>
              <a:rPr lang="cs-CZ" dirty="0" smtClean="0"/>
              <a:t>metodika zaměřená na děti předškolního věku a prvních ročníků,</a:t>
            </a:r>
          </a:p>
          <a:p>
            <a:r>
              <a:rPr lang="cs-CZ" dirty="0" smtClean="0"/>
              <a:t>POKORNÁ, </a:t>
            </a:r>
            <a:r>
              <a:rPr lang="cs-CZ" dirty="0" err="1" smtClean="0"/>
              <a:t>KUCHARSKÁ</a:t>
            </a:r>
            <a:r>
              <a:rPr lang="cs-CZ" dirty="0" smtClean="0"/>
              <a:t>, ŠVANCAROVÁ – Test ke </a:t>
            </a:r>
            <a:r>
              <a:rPr lang="cs-CZ" dirty="0" err="1" smtClean="0"/>
              <a:t>screeningu</a:t>
            </a:r>
            <a:r>
              <a:rPr lang="cs-CZ" dirty="0" smtClean="0"/>
              <a:t> specifických poruch, 1997.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POKORNÉ, 1996.</a:t>
            </a:r>
          </a:p>
          <a:p>
            <a:r>
              <a:rPr lang="cs-CZ" dirty="0" smtClean="0"/>
              <a:t>Sheffieldský screeningový test diagnostiky dyslexie – pro předškolní věk.</a:t>
            </a:r>
          </a:p>
          <a:p>
            <a:r>
              <a:rPr lang="cs-CZ" dirty="0" smtClean="0"/>
              <a:t>Test rizika poruch čtení a psaní pro rané školáky </a:t>
            </a:r>
            <a:r>
              <a:rPr lang="cs-CZ" dirty="0" err="1" smtClean="0"/>
              <a:t>KUCHARSKÁ</a:t>
            </a:r>
            <a:r>
              <a:rPr lang="cs-CZ" dirty="0" smtClean="0"/>
              <a:t>, ŠVANCAROVÁ, 2001.</a:t>
            </a:r>
          </a:p>
        </p:txBody>
      </p:sp>
    </p:spTree>
    <p:extLst>
      <p:ext uri="{BB962C8B-B14F-4D97-AF65-F5344CB8AC3E}">
        <p14:creationId xmlns:p14="http://schemas.microsoft.com/office/powerpoint/2010/main" val="11835228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889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PRIMÁRNÍ PREVENCE</a:t>
            </a:r>
          </a:p>
          <a:p>
            <a:pPr lvl="1"/>
            <a:r>
              <a:rPr lang="cs-CZ" dirty="0" smtClean="0"/>
              <a:t>osvěta</a:t>
            </a:r>
          </a:p>
          <a:p>
            <a:r>
              <a:rPr lang="cs-CZ" dirty="0" smtClean="0"/>
              <a:t>SEKUNDÁRNÍ PREVENCE </a:t>
            </a:r>
          </a:p>
          <a:p>
            <a:pPr lvl="1"/>
            <a:r>
              <a:rPr lang="cs-CZ" dirty="0" smtClean="0"/>
              <a:t>porucha se již projevila</a:t>
            </a:r>
          </a:p>
          <a:p>
            <a:pPr lvl="1"/>
            <a:r>
              <a:rPr lang="cs-CZ" dirty="0" smtClean="0"/>
              <a:t>Edukativně stimulační skupiny</a:t>
            </a:r>
          </a:p>
          <a:p>
            <a:r>
              <a:rPr lang="cs-CZ" dirty="0" smtClean="0"/>
              <a:t>TERCIÁLNÍ PREVENCE </a:t>
            </a:r>
          </a:p>
          <a:p>
            <a:pPr lvl="1"/>
            <a:r>
              <a:rPr lang="cs-CZ" dirty="0" smtClean="0"/>
              <a:t>odstraňujeme znovu se opakující problémy, zabraňujeme jejich zhoršení</a:t>
            </a:r>
          </a:p>
          <a:p>
            <a:pPr lvl="1"/>
            <a:r>
              <a:rPr lang="cs-CZ" dirty="0" err="1" smtClean="0"/>
              <a:t>PU+PCH</a:t>
            </a:r>
            <a:endParaRPr lang="cs-CZ" dirty="0" smtClean="0"/>
          </a:p>
          <a:p>
            <a:pPr lvl="1"/>
            <a:r>
              <a:rPr lang="cs-CZ" dirty="0" smtClean="0"/>
              <a:t>zásah do sociálního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2406076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0826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3" descr="pokor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47900" y="3543141"/>
            <a:ext cx="4572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zelinko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4361" y="1600200"/>
            <a:ext cx="31862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4050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 descr="jucovicova_začko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6939" y="1600200"/>
            <a:ext cx="3159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ano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83413" y="1600200"/>
            <a:ext cx="3168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2710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BARTOŇOVÁ, M. </a:t>
            </a:r>
            <a:r>
              <a:rPr lang="cs-CZ" i="1" dirty="0" smtClean="0"/>
              <a:t>Specifické poruchy učení a chování</a:t>
            </a:r>
            <a:r>
              <a:rPr lang="cs-CZ" dirty="0" smtClean="0"/>
              <a:t>. In: PIPEKOVÁ, J. a kol.: </a:t>
            </a:r>
            <a:r>
              <a:rPr lang="cs-CZ" i="1" dirty="0" smtClean="0"/>
              <a:t>Kapitoly ze speciální pedagogiky.</a:t>
            </a:r>
            <a:r>
              <a:rPr lang="cs-CZ" dirty="0" smtClean="0"/>
              <a:t> Brno: Paido, 2010.</a:t>
            </a:r>
          </a:p>
        </p:txBody>
      </p:sp>
      <p:pic>
        <p:nvPicPr>
          <p:cNvPr id="5" name="Zástupný symbol pro obsah 5" descr="2006_pipekova_0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956" y="1600200"/>
            <a:ext cx="3149088" cy="4525963"/>
          </a:xfrm>
        </p:spPr>
      </p:pic>
    </p:spTree>
    <p:extLst>
      <p:ext uri="{BB962C8B-B14F-4D97-AF65-F5344CB8AC3E}">
        <p14:creationId xmlns:p14="http://schemas.microsoft.com/office/powerpoint/2010/main" val="36488126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BARTOŇOVÁ, M. </a:t>
            </a:r>
            <a:r>
              <a:rPr lang="cs-CZ" i="1" dirty="0" smtClean="0"/>
              <a:t>Kapitoly ze specifických poruch učení I. Vymezení současné problematiky. </a:t>
            </a:r>
            <a:r>
              <a:rPr lang="cs-CZ" dirty="0" smtClean="0"/>
              <a:t>Brno: MU, 2004. ISBN 80-210-3613-3. </a:t>
            </a:r>
          </a:p>
          <a:p>
            <a:r>
              <a:rPr lang="cs-CZ" dirty="0" smtClean="0"/>
              <a:t>BARTOŇOVÁ, M. </a:t>
            </a:r>
            <a:r>
              <a:rPr lang="cs-CZ" i="1" dirty="0" smtClean="0"/>
              <a:t>Kapitoly ze specifických poruch učení II. Reedukace specifických poruch učení. </a:t>
            </a:r>
            <a:r>
              <a:rPr lang="cs-CZ" dirty="0" smtClean="0"/>
              <a:t>Brno: MU, 2005. ISBN 80-210-3822-5.</a:t>
            </a:r>
          </a:p>
          <a:p>
            <a:r>
              <a:rPr lang="cs-CZ" dirty="0" smtClean="0"/>
              <a:t>ZELINKOVÁ, O. </a:t>
            </a:r>
            <a:r>
              <a:rPr lang="cs-CZ" i="1" dirty="0" smtClean="0"/>
              <a:t>Poruchy učení. </a:t>
            </a:r>
            <a:r>
              <a:rPr lang="cs-CZ" dirty="0" smtClean="0"/>
              <a:t>Přepracované a rozšířené 11. vyd. 2009, ISBN 978-80-7367-514-1.</a:t>
            </a:r>
          </a:p>
          <a:p>
            <a:r>
              <a:rPr lang="cs-CZ" dirty="0" smtClean="0"/>
              <a:t>BARTOŇOVÁ, M. (</a:t>
            </a:r>
            <a:r>
              <a:rPr lang="cs-CZ" dirty="0" err="1" smtClean="0"/>
              <a:t>ed</a:t>
            </a:r>
            <a:r>
              <a:rPr lang="cs-CZ" dirty="0" smtClean="0"/>
              <a:t>.) </a:t>
            </a:r>
            <a:r>
              <a:rPr lang="cs-CZ" i="1" dirty="0" smtClean="0"/>
              <a:t>Edukace žáků se speciálními vzdělávacími potřebami. Zaměření na edukaci žáků se specifickými poruchami učení.</a:t>
            </a:r>
            <a:r>
              <a:rPr lang="cs-CZ" dirty="0" smtClean="0"/>
              <a:t> Brno: </a:t>
            </a:r>
            <a:r>
              <a:rPr lang="cs-CZ" dirty="0" err="1" smtClean="0"/>
              <a:t>MSD</a:t>
            </a:r>
            <a:r>
              <a:rPr lang="cs-CZ" dirty="0" smtClean="0"/>
              <a:t>. ISBN 80-86633-38-1. </a:t>
            </a:r>
          </a:p>
        </p:txBody>
      </p:sp>
    </p:spTree>
    <p:extLst>
      <p:ext uri="{BB962C8B-B14F-4D97-AF65-F5344CB8AC3E}">
        <p14:creationId xmlns:p14="http://schemas.microsoft.com/office/powerpoint/2010/main" val="4089047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Gajzlerová\Documents\_Lenka\vyuka\2011_jaro\SPU\img00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705350" cy="4610100"/>
          </a:xfrm>
          <a:prstGeom prst="rect">
            <a:avLst/>
          </a:prstGeom>
          <a:noFill/>
        </p:spPr>
      </p:pic>
      <p:pic>
        <p:nvPicPr>
          <p:cNvPr id="6147" name="Picture 3" descr="C:\Users\Gajzlerová\Documents\_Lenka\vyuka\2011_jaro\SPU\img00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5910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8786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BARTOŇOVÁ, M. Specifické poruchy učení. Text k distančnímu vzdělávání. Brno: Paido. 2012. ISBN 978-80-7315-232-1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BARTOŇOVÁ, M., VÍTKOVÁ, M.: </a:t>
            </a:r>
            <a:r>
              <a:rPr lang="cs-CZ" i="1" dirty="0" smtClean="0"/>
              <a:t>Strategie ve vzdělávání žáků se SVP a </a:t>
            </a:r>
            <a:r>
              <a:rPr lang="cs-CZ" i="1" dirty="0" err="1" smtClean="0"/>
              <a:t>SPU</a:t>
            </a:r>
            <a:r>
              <a:rPr lang="cs-CZ" dirty="0" smtClean="0"/>
              <a:t>. Texty k distančnímu vzdělávání. Brno: Paido, 2007.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MATĚJČEK, Z. </a:t>
            </a:r>
            <a:r>
              <a:rPr lang="cs-CZ" i="1" dirty="0" smtClean="0"/>
              <a:t>Dyslexie</a:t>
            </a:r>
            <a:r>
              <a:rPr lang="cs-CZ" dirty="0" smtClean="0"/>
              <a:t>. Jinočany: </a:t>
            </a:r>
            <a:r>
              <a:rPr lang="cs-CZ" dirty="0" err="1" smtClean="0"/>
              <a:t>HaH</a:t>
            </a:r>
            <a:r>
              <a:rPr lang="cs-CZ" dirty="0" smtClean="0"/>
              <a:t>, 1993, 1995.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2952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osobnost žáka s </a:t>
            </a:r>
            <a:r>
              <a:rPr lang="cs-CZ" dirty="0" err="1"/>
              <a:t>SPU</a:t>
            </a:r>
            <a:r>
              <a:rPr lang="cs-CZ" dirty="0"/>
              <a:t> a </a:t>
            </a:r>
            <a:r>
              <a:rPr lang="cs-CZ" dirty="0" err="1"/>
              <a:t>ADHD</a:t>
            </a:r>
            <a:r>
              <a:rPr lang="cs-CZ" dirty="0"/>
              <a:t> a </a:t>
            </a:r>
            <a:r>
              <a:rPr lang="cs-CZ" dirty="0" err="1" smtClean="0"/>
              <a:t>ADD</a:t>
            </a:r>
            <a:r>
              <a:rPr lang="cs-CZ" dirty="0" smtClean="0"/>
              <a:t>????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7390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Specifické poruchy učení a chování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a podmínky vzdělávání žáků se speciálními vzdělávacími potřebami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8064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Specifické poruchy učení (</a:t>
            </a:r>
            <a:r>
              <a:rPr lang="cs-CZ" dirty="0" err="1" smtClean="0"/>
              <a:t>SPU</a:t>
            </a:r>
            <a:r>
              <a:rPr lang="cs-CZ" dirty="0" smtClean="0"/>
              <a:t>), Specifické poruchy učení a chování (</a:t>
            </a:r>
            <a:r>
              <a:rPr lang="cs-CZ" dirty="0" err="1" smtClean="0"/>
              <a:t>SPUCH</a:t>
            </a:r>
            <a:r>
              <a:rPr lang="cs-CZ" dirty="0" smtClean="0"/>
              <a:t>).</a:t>
            </a:r>
          </a:p>
          <a:p>
            <a:r>
              <a:rPr lang="cs-CZ" dirty="0" smtClean="0"/>
              <a:t>Specifické vývojové poruchy učení (</a:t>
            </a:r>
            <a:r>
              <a:rPr lang="cs-CZ" dirty="0" err="1" smtClean="0"/>
              <a:t>SVPU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Vývojové poruchy učení (</a:t>
            </a:r>
            <a:r>
              <a:rPr lang="cs-CZ" dirty="0" err="1" smtClean="0"/>
              <a:t>VPU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Žáci se </a:t>
            </a:r>
            <a:r>
              <a:rPr lang="cs-CZ" dirty="0" err="1" smtClean="0"/>
              <a:t>SPU</a:t>
            </a:r>
            <a:r>
              <a:rPr lang="cs-CZ" dirty="0" smtClean="0"/>
              <a:t> jsou žáci se SVP </a:t>
            </a:r>
            <a:br>
              <a:rPr lang="cs-CZ" dirty="0" smtClean="0"/>
            </a:br>
            <a:r>
              <a:rPr lang="cs-CZ" dirty="0" smtClean="0"/>
              <a:t>(se zdravotním postižením).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6252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vymezení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Školský zákon č. </a:t>
            </a:r>
            <a:r>
              <a:rPr lang="cs-CZ" b="1" dirty="0" smtClean="0"/>
              <a:t>561/2004 Sb. </a:t>
            </a:r>
            <a:r>
              <a:rPr lang="cs-CZ" dirty="0" smtClean="0"/>
              <a:t>ve znění pozdějších předpisů</a:t>
            </a:r>
          </a:p>
          <a:p>
            <a:pPr lvl="1"/>
            <a:r>
              <a:rPr lang="cs-CZ" dirty="0" smtClean="0"/>
              <a:t>§ 16 Vzdělávání dětí, žáků a studentů se speciálními vzdělávacími potřebami</a:t>
            </a:r>
          </a:p>
          <a:p>
            <a:r>
              <a:rPr lang="cs-CZ" b="1" dirty="0" smtClean="0"/>
              <a:t>Vyhláška č. 72/2005</a:t>
            </a:r>
            <a:r>
              <a:rPr lang="cs-CZ" dirty="0" smtClean="0"/>
              <a:t> Sb., o poskytování poradenských služeb ve školách a školských poradenských zařízeních, </a:t>
            </a:r>
            <a:r>
              <a:rPr lang="cs-CZ" dirty="0" smtClean="0"/>
              <a:t>ve znění pozdějších předpisů (116/2011)</a:t>
            </a:r>
            <a:endParaRPr lang="cs-CZ" dirty="0" smtClean="0"/>
          </a:p>
          <a:p>
            <a:r>
              <a:rPr lang="cs-CZ" b="1" dirty="0" smtClean="0"/>
              <a:t>Vyhláška č. 73/2005 </a:t>
            </a:r>
            <a:r>
              <a:rPr lang="cs-CZ" dirty="0" smtClean="0"/>
              <a:t>Sb., o vzdělávání dětí, žáků a studentů se speciálními vzdělávacími potřebami a dětí, žáků a studentů mimořádně nadaných, </a:t>
            </a:r>
            <a:r>
              <a:rPr lang="cs-CZ" dirty="0" smtClean="0"/>
              <a:t>ve znění pozdějších předpisů (147/2011)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64274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Žák se SVP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Dítětem, žákem a studentem se </a:t>
            </a:r>
            <a:r>
              <a:rPr lang="cs-CZ" b="1" dirty="0" smtClean="0"/>
              <a:t>speciálními vzdělávacími potřebami  (SVP)</a:t>
            </a:r>
            <a:r>
              <a:rPr lang="cs-CZ" dirty="0" smtClean="0"/>
              <a:t> je osoba se:</a:t>
            </a:r>
          </a:p>
          <a:p>
            <a:pPr lvl="1"/>
            <a:r>
              <a:rPr lang="cs-CZ" b="1" i="1" dirty="0" smtClean="0"/>
              <a:t>Zdravotním postižením </a:t>
            </a:r>
            <a:r>
              <a:rPr lang="cs-CZ" dirty="0" smtClean="0"/>
              <a:t>– MP, </a:t>
            </a:r>
            <a:r>
              <a:rPr lang="cs-CZ" dirty="0" err="1" smtClean="0"/>
              <a:t>TP</a:t>
            </a:r>
            <a:r>
              <a:rPr lang="cs-CZ" dirty="0" smtClean="0"/>
              <a:t>, </a:t>
            </a:r>
            <a:r>
              <a:rPr lang="cs-CZ" dirty="0" err="1" smtClean="0"/>
              <a:t>ZP</a:t>
            </a:r>
            <a:r>
              <a:rPr lang="cs-CZ" dirty="0" smtClean="0"/>
              <a:t>, </a:t>
            </a:r>
            <a:r>
              <a:rPr lang="cs-CZ" dirty="0" err="1" smtClean="0"/>
              <a:t>SP</a:t>
            </a:r>
            <a:r>
              <a:rPr lang="cs-CZ" dirty="0" smtClean="0"/>
              <a:t>, vady řeči, souběžné postižení více vadami, autismus, </a:t>
            </a:r>
            <a:r>
              <a:rPr lang="cs-CZ" dirty="0" err="1" smtClean="0"/>
              <a:t>PU</a:t>
            </a:r>
            <a:r>
              <a:rPr lang="cs-CZ" dirty="0" smtClean="0"/>
              <a:t>, </a:t>
            </a:r>
            <a:r>
              <a:rPr lang="cs-CZ" dirty="0" err="1" smtClean="0"/>
              <a:t>PCH</a:t>
            </a:r>
            <a:r>
              <a:rPr lang="cs-CZ" dirty="0" smtClean="0"/>
              <a:t>.</a:t>
            </a:r>
          </a:p>
          <a:p>
            <a:pPr lvl="1"/>
            <a:r>
              <a:rPr lang="cs-CZ" b="1" i="1" dirty="0" smtClean="0"/>
              <a:t>Zdravotním znevýhodněním </a:t>
            </a:r>
            <a:r>
              <a:rPr lang="cs-CZ" dirty="0" smtClean="0"/>
              <a:t>– zdravotní oslabení, dlouhodobá nemoc, lehčí zdravotní poruchy vedoucí k </a:t>
            </a:r>
            <a:r>
              <a:rPr lang="cs-CZ" dirty="0" err="1" smtClean="0"/>
              <a:t>PU</a:t>
            </a:r>
            <a:r>
              <a:rPr lang="cs-CZ" dirty="0" smtClean="0"/>
              <a:t>, </a:t>
            </a:r>
            <a:r>
              <a:rPr lang="cs-CZ" dirty="0" err="1" smtClean="0"/>
              <a:t>PCH</a:t>
            </a:r>
            <a:r>
              <a:rPr lang="cs-CZ" dirty="0" smtClean="0"/>
              <a:t>.</a:t>
            </a:r>
          </a:p>
          <a:p>
            <a:pPr lvl="1"/>
            <a:r>
              <a:rPr lang="cs-CZ" b="1" i="1" dirty="0" smtClean="0"/>
              <a:t>Sociálním znevýhodněním </a:t>
            </a:r>
            <a:r>
              <a:rPr lang="cs-CZ" dirty="0" smtClean="0"/>
              <a:t>– rodinné prostředí s nízkým </a:t>
            </a:r>
            <a:r>
              <a:rPr lang="cs-CZ" dirty="0" err="1" smtClean="0"/>
              <a:t>socio</a:t>
            </a:r>
            <a:r>
              <a:rPr lang="cs-CZ" dirty="0" smtClean="0"/>
              <a:t>-kulturním postavením, ohrožení soc. patologickými jevy, nařízená ÚV, uložená OV, postavení azylanta a účastníka řízení o udělení azylu na území ČR.</a:t>
            </a:r>
          </a:p>
        </p:txBody>
      </p:sp>
    </p:spTree>
    <p:extLst>
      <p:ext uri="{BB962C8B-B14F-4D97-AF65-F5344CB8AC3E}">
        <p14:creationId xmlns:p14="http://schemas.microsoft.com/office/powerpoint/2010/main" val="29366058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30"/>
          <p:cNvCxnSpPr/>
          <p:nvPr/>
        </p:nvCxnSpPr>
        <p:spPr>
          <a:xfrm>
            <a:off x="5338907" y="1082354"/>
            <a:ext cx="2185421" cy="34023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4572000" y="1178750"/>
            <a:ext cx="19549" cy="33059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2051720" y="1178750"/>
            <a:ext cx="1807851" cy="32583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337439" y="1052736"/>
            <a:ext cx="2582802" cy="8550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968871" y="1252615"/>
            <a:ext cx="737137" cy="13842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3473760" y="1178750"/>
            <a:ext cx="649726" cy="14581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1475656" y="1178750"/>
            <a:ext cx="2160240" cy="6660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79512" y="170080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Dyslexie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2375992" y="242088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Dysgrafie</a:t>
            </a:r>
            <a:endParaRPr lang="cs-CZ" sz="2800" b="1" dirty="0"/>
          </a:p>
        </p:txBody>
      </p:sp>
      <p:sp>
        <p:nvSpPr>
          <p:cNvPr id="7" name="Obdélník 6"/>
          <p:cNvSpPr/>
          <p:nvPr/>
        </p:nvSpPr>
        <p:spPr>
          <a:xfrm>
            <a:off x="4644008" y="242088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700" b="1" dirty="0" smtClean="0"/>
              <a:t>Dysortografie</a:t>
            </a:r>
            <a:endParaRPr lang="cs-CZ" sz="2700" b="1" dirty="0"/>
          </a:p>
        </p:txBody>
      </p:sp>
      <p:sp>
        <p:nvSpPr>
          <p:cNvPr id="8" name="Obdélník 7"/>
          <p:cNvSpPr/>
          <p:nvPr/>
        </p:nvSpPr>
        <p:spPr>
          <a:xfrm>
            <a:off x="6858241" y="170080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Dyskalkulie</a:t>
            </a:r>
            <a:endParaRPr lang="cs-CZ" sz="28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827584" y="4221089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/>
              <a:t>Dysmúzie</a:t>
            </a:r>
            <a:endParaRPr lang="cs-CZ" sz="28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491880" y="4207056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Dyspinxie</a:t>
            </a:r>
            <a:endParaRPr lang="cs-CZ" sz="28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56176" y="4221089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Dyspraxie</a:t>
            </a:r>
            <a:endParaRPr lang="cs-CZ" sz="2800" b="1" dirty="0"/>
          </a:p>
        </p:txBody>
      </p:sp>
      <p:sp>
        <p:nvSpPr>
          <p:cNvPr id="4" name="Ovál 3"/>
          <p:cNvSpPr/>
          <p:nvPr/>
        </p:nvSpPr>
        <p:spPr>
          <a:xfrm>
            <a:off x="3023828" y="260648"/>
            <a:ext cx="309634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smtClean="0"/>
              <a:t>Specifické poruchy učení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40931184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Dyslexie</a:t>
            </a:r>
            <a:r>
              <a:rPr lang="cs-CZ" dirty="0" smtClean="0"/>
              <a:t> - specifická porucha čtení</a:t>
            </a:r>
          </a:p>
          <a:p>
            <a:r>
              <a:rPr lang="cs-CZ" b="1" dirty="0" smtClean="0"/>
              <a:t>Dysgrafie</a:t>
            </a:r>
            <a:r>
              <a:rPr lang="cs-CZ" dirty="0" smtClean="0"/>
              <a:t> - specifická porucha psaní</a:t>
            </a:r>
          </a:p>
          <a:p>
            <a:r>
              <a:rPr lang="cs-CZ" b="1" dirty="0" smtClean="0"/>
              <a:t>Dysortografie</a:t>
            </a:r>
            <a:r>
              <a:rPr lang="cs-CZ" dirty="0" smtClean="0"/>
              <a:t> - specifická porucha pravopisu</a:t>
            </a:r>
          </a:p>
          <a:p>
            <a:r>
              <a:rPr lang="cs-CZ" b="1" dirty="0" smtClean="0"/>
              <a:t>Dyskalkulie</a:t>
            </a:r>
            <a:r>
              <a:rPr lang="cs-CZ" dirty="0" smtClean="0"/>
              <a:t> - specifická porucha matematických schopností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Česká specifika</a:t>
            </a:r>
          </a:p>
          <a:p>
            <a:r>
              <a:rPr lang="cs-CZ" b="1" dirty="0" smtClean="0"/>
              <a:t>Dyspinxie</a:t>
            </a:r>
            <a:r>
              <a:rPr lang="cs-CZ" dirty="0" smtClean="0"/>
              <a:t> - specifická porucha kreslení</a:t>
            </a:r>
          </a:p>
          <a:p>
            <a:r>
              <a:rPr lang="cs-CZ" b="1" dirty="0" err="1" smtClean="0"/>
              <a:t>Dysmúzie</a:t>
            </a:r>
            <a:r>
              <a:rPr lang="cs-CZ" dirty="0" smtClean="0"/>
              <a:t> - specifická porucha hudebnosti</a:t>
            </a:r>
          </a:p>
          <a:p>
            <a:r>
              <a:rPr lang="cs-CZ" b="1" dirty="0" smtClean="0"/>
              <a:t>Dyspraxie</a:t>
            </a:r>
            <a:r>
              <a:rPr lang="cs-CZ" dirty="0" smtClean="0"/>
              <a:t> - specifická porucha schopnosti vykonávat složité úkony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0055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- d</a:t>
            </a:r>
            <a:r>
              <a:rPr lang="cs-CZ" dirty="0" smtClean="0"/>
              <a:t>efinice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1800"/>
              </a:spcBef>
              <a:buNone/>
            </a:pPr>
            <a:r>
              <a:rPr lang="cs-CZ" dirty="0" smtClean="0"/>
              <a:t>„Poruchy učení jsou souhrnným označením </a:t>
            </a:r>
            <a:r>
              <a:rPr lang="cs-CZ" i="1" dirty="0" smtClean="0"/>
              <a:t>různorodé skupiny poruch,</a:t>
            </a:r>
            <a:r>
              <a:rPr lang="cs-CZ" dirty="0" smtClean="0"/>
              <a:t> které se projevují zřetelnými obtížemi při </a:t>
            </a:r>
            <a:r>
              <a:rPr lang="cs-CZ" b="1" dirty="0" smtClean="0"/>
              <a:t>nabývání a užívání </a:t>
            </a:r>
            <a:r>
              <a:rPr lang="cs-CZ" dirty="0" smtClean="0"/>
              <a:t>takových dovedností, jako je </a:t>
            </a:r>
            <a:r>
              <a:rPr lang="cs-CZ" b="1" i="1" dirty="0" smtClean="0"/>
              <a:t>mluvení</a:t>
            </a:r>
            <a:r>
              <a:rPr lang="cs-CZ" b="1" dirty="0" smtClean="0"/>
              <a:t>, </a:t>
            </a:r>
            <a:r>
              <a:rPr lang="cs-CZ" b="1" i="1" dirty="0" smtClean="0"/>
              <a:t>porozumění mluvené řeči</a:t>
            </a:r>
            <a:r>
              <a:rPr lang="cs-CZ" b="1" dirty="0" smtClean="0"/>
              <a:t>, </a:t>
            </a:r>
            <a:r>
              <a:rPr lang="cs-CZ" b="1" i="1" dirty="0" smtClean="0"/>
              <a:t>čtení</a:t>
            </a:r>
            <a:r>
              <a:rPr lang="cs-CZ" b="1" dirty="0" smtClean="0"/>
              <a:t>, </a:t>
            </a:r>
            <a:r>
              <a:rPr lang="cs-CZ" b="1" i="1" dirty="0" smtClean="0"/>
              <a:t>psaní</a:t>
            </a:r>
            <a:r>
              <a:rPr lang="cs-CZ" b="1" dirty="0" smtClean="0"/>
              <a:t>, </a:t>
            </a:r>
            <a:r>
              <a:rPr lang="cs-CZ" b="1" i="1" dirty="0" smtClean="0"/>
              <a:t>matematické usuzování</a:t>
            </a:r>
            <a:r>
              <a:rPr lang="cs-CZ" b="1" dirty="0" smtClean="0"/>
              <a:t> nebo </a:t>
            </a:r>
            <a:r>
              <a:rPr lang="cs-CZ" b="1" i="1" dirty="0" smtClean="0"/>
              <a:t>počítání</a:t>
            </a:r>
            <a:r>
              <a:rPr lang="cs-CZ" dirty="0" smtClean="0"/>
              <a:t>. 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dirty="0" smtClean="0"/>
              <a:t>Tyto poruchy jsou vlastní postiženému jedinci a předpokládají </a:t>
            </a:r>
            <a:r>
              <a:rPr lang="cs-CZ" i="1" dirty="0" smtClean="0"/>
              <a:t>dysfunkci CNS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1390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„I když se porucha učení </a:t>
            </a:r>
            <a:r>
              <a:rPr lang="cs-CZ" i="1" dirty="0" smtClean="0"/>
              <a:t>může vyskytovat souběžně s</a:t>
            </a:r>
            <a:r>
              <a:rPr lang="cs-CZ" dirty="0" smtClean="0"/>
              <a:t> </a:t>
            </a:r>
            <a:r>
              <a:rPr lang="cs-CZ" i="1" dirty="0" smtClean="0"/>
              <a:t>jinými formami postižení </a:t>
            </a:r>
          </a:p>
          <a:p>
            <a:pPr lvl="1"/>
            <a:r>
              <a:rPr lang="cs-CZ" dirty="0" smtClean="0"/>
              <a:t>(jako např. smyslové vady, mentální retardace, sociální a emociální poruchy) </a:t>
            </a:r>
          </a:p>
          <a:p>
            <a:r>
              <a:rPr lang="cs-CZ" dirty="0" smtClean="0"/>
              <a:t>nebo souběžně s </a:t>
            </a:r>
            <a:r>
              <a:rPr lang="cs-CZ" i="1" dirty="0" smtClean="0"/>
              <a:t>jinými vlivy </a:t>
            </a:r>
            <a:r>
              <a:rPr lang="cs-CZ" dirty="0" smtClean="0"/>
              <a:t>prostředí </a:t>
            </a:r>
          </a:p>
          <a:p>
            <a:pPr lvl="1"/>
            <a:r>
              <a:rPr lang="cs-CZ" dirty="0" smtClean="0"/>
              <a:t>(např. kulturní zvláštnosti, nedostatečná nebo nevhodná výuka, psychogenní činitelé), </a:t>
            </a:r>
          </a:p>
          <a:p>
            <a:r>
              <a:rPr lang="cs-CZ" i="1" dirty="0" smtClean="0"/>
              <a:t>není přímým následkem takových postižení </a:t>
            </a:r>
            <a:r>
              <a:rPr lang="cs-CZ" dirty="0" smtClean="0"/>
              <a:t>nebo nepříznivých vlivů.“ </a:t>
            </a:r>
          </a:p>
          <a:p>
            <a:pPr marL="0" indent="0" algn="r">
              <a:buNone/>
            </a:pPr>
            <a:r>
              <a:rPr lang="cs-CZ" dirty="0" smtClean="0"/>
              <a:t>(Matějček, 1995, s. 24)</a:t>
            </a:r>
          </a:p>
        </p:txBody>
      </p:sp>
    </p:spTree>
    <p:extLst>
      <p:ext uri="{BB962C8B-B14F-4D97-AF65-F5344CB8AC3E}">
        <p14:creationId xmlns:p14="http://schemas.microsoft.com/office/powerpoint/2010/main" val="27192662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PhDr. Lenka Gajzlerová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gajzlerova@ped.muni.cz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300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ČR</a:t>
            </a:r>
          </a:p>
          <a:p>
            <a:pPr lvl="1"/>
            <a:r>
              <a:rPr lang="cs-CZ" dirty="0" smtClean="0"/>
              <a:t>Matějček, </a:t>
            </a:r>
            <a:r>
              <a:rPr lang="cs-CZ" dirty="0" err="1" smtClean="0"/>
              <a:t>Langmeier</a:t>
            </a:r>
            <a:r>
              <a:rPr lang="cs-CZ" dirty="0" smtClean="0"/>
              <a:t>, Zelinková, </a:t>
            </a:r>
            <a:r>
              <a:rPr lang="cs-CZ" dirty="0" err="1" smtClean="0"/>
              <a:t>Tymichová</a:t>
            </a:r>
            <a:r>
              <a:rPr lang="cs-CZ" dirty="0" smtClean="0"/>
              <a:t>, Pokorná, </a:t>
            </a:r>
          </a:p>
          <a:p>
            <a:pPr lvl="1"/>
            <a:r>
              <a:rPr lang="cs-CZ" dirty="0" smtClean="0"/>
              <a:t>Mareš, Skalická, Kocurová, Novák, </a:t>
            </a:r>
            <a:r>
              <a:rPr lang="cs-CZ" dirty="0" err="1" smtClean="0"/>
              <a:t>Košč</a:t>
            </a:r>
            <a:r>
              <a:rPr lang="cs-CZ" dirty="0" smtClean="0"/>
              <a:t>, Kučera.</a:t>
            </a:r>
          </a:p>
          <a:p>
            <a:r>
              <a:rPr lang="cs-CZ" b="1" dirty="0" smtClean="0"/>
              <a:t>Zahraničí</a:t>
            </a:r>
          </a:p>
          <a:p>
            <a:pPr lvl="1"/>
            <a:r>
              <a:rPr lang="cs-CZ" dirty="0" err="1" smtClean="0"/>
              <a:t>Bakker</a:t>
            </a:r>
            <a:r>
              <a:rPr lang="cs-CZ" dirty="0" smtClean="0"/>
              <a:t>, </a:t>
            </a:r>
            <a:r>
              <a:rPr lang="cs-CZ" dirty="0" err="1" smtClean="0"/>
              <a:t>Barkley</a:t>
            </a:r>
            <a:r>
              <a:rPr lang="cs-CZ" dirty="0" smtClean="0"/>
              <a:t>, </a:t>
            </a:r>
            <a:r>
              <a:rPr lang="cs-CZ" dirty="0" err="1" smtClean="0"/>
              <a:t>Munden</a:t>
            </a:r>
            <a:r>
              <a:rPr lang="cs-CZ" dirty="0" smtClean="0"/>
              <a:t>, </a:t>
            </a:r>
            <a:r>
              <a:rPr lang="cs-CZ" dirty="0" err="1" smtClean="0"/>
              <a:t>Train</a:t>
            </a:r>
            <a:r>
              <a:rPr lang="cs-CZ" dirty="0" smtClean="0"/>
              <a:t>, Reifová, </a:t>
            </a:r>
            <a:r>
              <a:rPr lang="cs-CZ" dirty="0" err="1" smtClean="0"/>
              <a:t>Orton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německá literatura</a:t>
            </a:r>
          </a:p>
          <a:p>
            <a:pPr lvl="1"/>
            <a:r>
              <a:rPr lang="cs-CZ" dirty="0" err="1" smtClean="0"/>
              <a:t>Spezielle</a:t>
            </a:r>
            <a:r>
              <a:rPr lang="cs-CZ" dirty="0" smtClean="0"/>
              <a:t> </a:t>
            </a:r>
            <a:r>
              <a:rPr lang="cs-CZ" dirty="0" err="1" smtClean="0"/>
              <a:t>Lernprobleme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anglická literatura</a:t>
            </a:r>
            <a:endParaRPr lang="cs-CZ" dirty="0" smtClean="0"/>
          </a:p>
          <a:p>
            <a:pPr lvl="1"/>
            <a:r>
              <a:rPr lang="cs-CZ" dirty="0" smtClean="0"/>
              <a:t>Learning </a:t>
            </a:r>
            <a:r>
              <a:rPr lang="cs-CZ" dirty="0" err="1" smtClean="0"/>
              <a:t>disabilities</a:t>
            </a:r>
            <a:endParaRPr lang="cs-CZ" dirty="0" smtClean="0"/>
          </a:p>
          <a:p>
            <a:pPr lvl="1"/>
            <a:r>
              <a:rPr lang="cs-CZ" dirty="0" err="1" smtClean="0"/>
              <a:t>Specific</a:t>
            </a:r>
            <a:r>
              <a:rPr lang="cs-CZ" dirty="0" smtClean="0"/>
              <a:t> learning </a:t>
            </a:r>
            <a:r>
              <a:rPr lang="cs-CZ" dirty="0" err="1" smtClean="0"/>
              <a:t>difficulties</a:t>
            </a:r>
            <a:r>
              <a:rPr lang="cs-CZ" dirty="0" smtClean="0"/>
              <a:t> (</a:t>
            </a:r>
            <a:r>
              <a:rPr lang="cs-CZ" dirty="0" err="1" smtClean="0"/>
              <a:t>SpLD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Výskyt: 2-4%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2457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SPU</a:t>
            </a:r>
            <a:r>
              <a:rPr lang="cs-CZ" dirty="0" smtClean="0"/>
              <a:t> postihují oblasti a výkonnosti, které jsou důležité pro vzdělávací proces</a:t>
            </a:r>
          </a:p>
          <a:p>
            <a:r>
              <a:rPr lang="cs-CZ" dirty="0" smtClean="0"/>
              <a:t>Problematika </a:t>
            </a:r>
            <a:r>
              <a:rPr lang="cs-CZ" dirty="0" err="1" smtClean="0"/>
              <a:t>SPU</a:t>
            </a:r>
            <a:r>
              <a:rPr lang="cs-CZ" dirty="0" smtClean="0"/>
              <a:t> má interdisciplinární charakter: </a:t>
            </a:r>
          </a:p>
          <a:p>
            <a:pPr lvl="1"/>
            <a:r>
              <a:rPr lang="cs-CZ" dirty="0" smtClean="0"/>
              <a:t>oblast pedagogická, psychologická, lékařská, jazykovědná</a:t>
            </a:r>
          </a:p>
          <a:p>
            <a:r>
              <a:rPr lang="cs-CZ" dirty="0" smtClean="0"/>
              <a:t>Terminologie</a:t>
            </a:r>
          </a:p>
          <a:p>
            <a:pPr lvl="1"/>
            <a:r>
              <a:rPr lang="cs-CZ" dirty="0" smtClean="0"/>
              <a:t>směrem k humanizaci oboru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žák, student, osoba se </a:t>
            </a:r>
            <a:r>
              <a:rPr lang="cs-CZ" dirty="0" err="1" smtClean="0"/>
              <a:t>SPU</a:t>
            </a:r>
            <a:r>
              <a:rPr lang="cs-CZ" dirty="0" smtClean="0"/>
              <a:t>.</a:t>
            </a:r>
          </a:p>
          <a:p>
            <a:r>
              <a:rPr lang="cs-CZ" dirty="0" smtClean="0"/>
              <a:t>U jednotlivých osob s </a:t>
            </a:r>
            <a:r>
              <a:rPr lang="cs-CZ" dirty="0" err="1" smtClean="0"/>
              <a:t>SPU</a:t>
            </a:r>
            <a:r>
              <a:rPr lang="cs-CZ" dirty="0" smtClean="0"/>
              <a:t> se vyskytuje řada příznaků, které se těžko zobecňují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8467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Charakteristika jednotlivých </a:t>
            </a:r>
            <a:r>
              <a:rPr lang="cs-CZ" dirty="0" err="1" smtClean="0"/>
              <a:t>dysporuch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6576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Současná d</a:t>
            </a:r>
            <a:r>
              <a:rPr lang="cs-CZ" dirty="0" smtClean="0">
                <a:solidFill>
                  <a:schemeClr val="bg1"/>
                </a:solidFill>
              </a:rPr>
              <a:t>efinice dyslexie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3300" dirty="0" smtClean="0">
                <a:solidFill>
                  <a:schemeClr val="bg1"/>
                </a:solidFill>
              </a:rPr>
              <a:t>(Mezinárodní dyslektická společnost, 2003)</a:t>
            </a:r>
            <a:endParaRPr lang="cs-CZ" sz="33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Dyslexie je specifická porucha učení, která je</a:t>
            </a:r>
          </a:p>
          <a:p>
            <a:r>
              <a:rPr lang="cs-CZ" dirty="0" smtClean="0"/>
              <a:t>neurobiologického původu. </a:t>
            </a:r>
          </a:p>
          <a:p>
            <a:r>
              <a:rPr lang="cs-CZ" dirty="0" smtClean="0"/>
              <a:t>Je </a:t>
            </a:r>
            <a:r>
              <a:rPr lang="cs-CZ" b="1" dirty="0" smtClean="0"/>
              <a:t>charakterizovaná</a:t>
            </a:r>
            <a:r>
              <a:rPr lang="cs-CZ" dirty="0" smtClean="0"/>
              <a:t> obtížemi se správným a/nebo plynulým rozpoznáním slova a špatným pravopisem a dekódovacími schopnostmi. </a:t>
            </a:r>
          </a:p>
          <a:p>
            <a:r>
              <a:rPr lang="cs-CZ" dirty="0" smtClean="0"/>
              <a:t>Tyto obtíže jsou </a:t>
            </a:r>
            <a:r>
              <a:rPr lang="cs-CZ" b="1" dirty="0" smtClean="0"/>
              <a:t>typickým následkem</a:t>
            </a:r>
            <a:r>
              <a:rPr lang="cs-CZ" dirty="0" smtClean="0"/>
              <a:t> </a:t>
            </a:r>
            <a:r>
              <a:rPr lang="cs-CZ" b="1" dirty="0" smtClean="0"/>
              <a:t>deficitu</a:t>
            </a:r>
            <a:r>
              <a:rPr lang="cs-CZ" dirty="0" smtClean="0"/>
              <a:t> ve fonologické složce jazyka, </a:t>
            </a:r>
          </a:p>
          <a:p>
            <a:r>
              <a:rPr lang="cs-CZ" dirty="0" smtClean="0"/>
              <a:t>který je často </a:t>
            </a:r>
            <a:r>
              <a:rPr lang="cs-CZ" b="1" dirty="0" smtClean="0"/>
              <a:t>neočekávaný</a:t>
            </a:r>
            <a:r>
              <a:rPr lang="cs-CZ" dirty="0" smtClean="0"/>
              <a:t> ve vztahu k ostatním poznávacím schopnostem a k podmínkám efektivní výuky ve třídě. </a:t>
            </a:r>
          </a:p>
          <a:p>
            <a:r>
              <a:rPr lang="cs-CZ" dirty="0" smtClean="0"/>
              <a:t>Mezi </a:t>
            </a:r>
            <a:r>
              <a:rPr lang="cs-CZ" b="1" dirty="0" smtClean="0"/>
              <a:t>sekundární následky </a:t>
            </a:r>
            <a:r>
              <a:rPr lang="cs-CZ" dirty="0" smtClean="0"/>
              <a:t>mohou patřit problémy s porozuměním čteného a omezené čtenářské zkušenosti, které brání růstu slovní zásoby a základních znalostí.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7157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Dyslexie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lat.lexis</a:t>
            </a:r>
            <a:r>
              <a:rPr lang="cs-CZ" dirty="0" smtClean="0"/>
              <a:t>-řeč, jazyk</a:t>
            </a:r>
          </a:p>
          <a:p>
            <a:r>
              <a:rPr lang="cs-CZ" dirty="0" smtClean="0"/>
              <a:t>specifická </a:t>
            </a:r>
            <a:r>
              <a:rPr lang="cs-CZ" b="1" dirty="0" smtClean="0"/>
              <a:t>porucha čtení</a:t>
            </a:r>
            <a:r>
              <a:rPr lang="cs-CZ" dirty="0" smtClean="0"/>
              <a:t>, projevující se neschopností naučit se číst běžnými výukovými metodami.</a:t>
            </a:r>
          </a:p>
          <a:p>
            <a:r>
              <a:rPr lang="cs-CZ" dirty="0" smtClean="0"/>
              <a:t>„Potíž se slovy“,  porucha ve vyjadřování řečí psanou (v psaní) a ve zpracování psané řeči (ve čtení)</a:t>
            </a:r>
          </a:p>
        </p:txBody>
      </p:sp>
    </p:spTree>
    <p:extLst>
      <p:ext uri="{BB962C8B-B14F-4D97-AF65-F5344CB8AC3E}">
        <p14:creationId xmlns:p14="http://schemas.microsoft.com/office/powerpoint/2010/main" val="3245582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Dyslexie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Projevy:</a:t>
            </a:r>
          </a:p>
          <a:p>
            <a:r>
              <a:rPr lang="cs-CZ" dirty="0"/>
              <a:t>p</a:t>
            </a:r>
            <a:r>
              <a:rPr lang="cs-CZ" dirty="0" smtClean="0"/>
              <a:t>roblém v </a:t>
            </a:r>
            <a:r>
              <a:rPr lang="cs-CZ" dirty="0" smtClean="0"/>
              <a:t>rozpoznání a zapamatování jednotlivých písmen, </a:t>
            </a:r>
            <a:r>
              <a:rPr lang="cs-CZ" b="1" dirty="0" smtClean="0"/>
              <a:t>tvarově podobných písmen</a:t>
            </a:r>
            <a:r>
              <a:rPr lang="cs-CZ" dirty="0" smtClean="0"/>
              <a:t> </a:t>
            </a:r>
            <a:r>
              <a:rPr lang="cs-CZ" dirty="0" smtClean="0"/>
              <a:t>(b-d, s-z, t-j), 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záměny </a:t>
            </a:r>
            <a:r>
              <a:rPr lang="cs-CZ" b="1" dirty="0" smtClean="0"/>
              <a:t>akusticky (zvukově) podobných hlásek </a:t>
            </a:r>
            <a:r>
              <a:rPr lang="cs-CZ" dirty="0" smtClean="0"/>
              <a:t>(a-e-o, b-p)</a:t>
            </a:r>
            <a:r>
              <a:rPr lang="cs-CZ" dirty="0" smtClean="0"/>
              <a:t>, </a:t>
            </a:r>
          </a:p>
          <a:p>
            <a:r>
              <a:rPr lang="cs-CZ" dirty="0" smtClean="0"/>
              <a:t>obtíže ve sluchové </a:t>
            </a:r>
            <a:r>
              <a:rPr lang="cs-CZ" b="1" dirty="0" smtClean="0"/>
              <a:t>diferenciaci</a:t>
            </a:r>
            <a:r>
              <a:rPr lang="cs-CZ" dirty="0" smtClean="0"/>
              <a:t> a </a:t>
            </a:r>
            <a:r>
              <a:rPr lang="cs-CZ" b="1" dirty="0" smtClean="0"/>
              <a:t>diskriminaci</a:t>
            </a:r>
            <a:r>
              <a:rPr lang="cs-CZ" dirty="0" smtClean="0"/>
              <a:t> hlásek, </a:t>
            </a:r>
          </a:p>
          <a:p>
            <a:r>
              <a:rPr lang="cs-CZ" dirty="0" smtClean="0"/>
              <a:t>neschopnost akustické a optické </a:t>
            </a:r>
            <a:r>
              <a:rPr lang="cs-CZ" b="1" dirty="0" smtClean="0"/>
              <a:t>analýzy a syntézy </a:t>
            </a:r>
            <a:r>
              <a:rPr lang="cs-CZ" dirty="0" smtClean="0"/>
              <a:t>slov, </a:t>
            </a:r>
          </a:p>
          <a:p>
            <a:r>
              <a:rPr lang="cs-CZ" dirty="0" smtClean="0"/>
              <a:t>obtížné </a:t>
            </a:r>
            <a:r>
              <a:rPr lang="cs-CZ" b="1" dirty="0" smtClean="0"/>
              <a:t>skládání</a:t>
            </a:r>
            <a:r>
              <a:rPr lang="cs-CZ" dirty="0" smtClean="0"/>
              <a:t> hlásek a písmen do </a:t>
            </a:r>
            <a:r>
              <a:rPr lang="cs-CZ" b="1" dirty="0" smtClean="0"/>
              <a:t>slabik </a:t>
            </a:r>
            <a:r>
              <a:rPr lang="cs-CZ" dirty="0" smtClean="0"/>
              <a:t>a souvislé čtení slov</a:t>
            </a:r>
            <a:endParaRPr lang="cs-CZ" dirty="0"/>
          </a:p>
          <a:p>
            <a:pPr lvl="1"/>
            <a:r>
              <a:rPr lang="cs-CZ" dirty="0" smtClean="0"/>
              <a:t>souvisí s oslabením v oblasti spolupráce mozkových hemisfér a s očními pohyby</a:t>
            </a:r>
            <a:endParaRPr lang="cs-CZ" dirty="0" smtClean="0"/>
          </a:p>
          <a:p>
            <a:r>
              <a:rPr lang="cs-CZ" b="1" dirty="0" smtClean="0"/>
              <a:t>přidávání</a:t>
            </a:r>
            <a:r>
              <a:rPr lang="cs-CZ" dirty="0" smtClean="0"/>
              <a:t> nebo </a:t>
            </a:r>
            <a:r>
              <a:rPr lang="cs-CZ" b="1" dirty="0" smtClean="0"/>
              <a:t>vynechávání</a:t>
            </a:r>
            <a:r>
              <a:rPr lang="cs-CZ" dirty="0" smtClean="0"/>
              <a:t> písmen, slabik, slov, </a:t>
            </a:r>
          </a:p>
          <a:p>
            <a:r>
              <a:rPr lang="cs-CZ" b="1" dirty="0" smtClean="0"/>
              <a:t>domýšlení</a:t>
            </a:r>
            <a:r>
              <a:rPr lang="cs-CZ" dirty="0" smtClean="0"/>
              <a:t> si textu, </a:t>
            </a:r>
            <a:r>
              <a:rPr lang="cs-CZ" b="1" dirty="0" smtClean="0"/>
              <a:t>odhadování</a:t>
            </a:r>
            <a:r>
              <a:rPr lang="cs-CZ" dirty="0" smtClean="0"/>
              <a:t> slov apod. </a:t>
            </a:r>
          </a:p>
          <a:p>
            <a:pPr marL="0" indent="0">
              <a:buNone/>
            </a:pPr>
            <a:r>
              <a:rPr lang="cs-CZ" dirty="0" smtClean="0"/>
              <a:t>Porucha postihuje rychlost, správnost čtení a porozumění textu.</a:t>
            </a:r>
          </a:p>
        </p:txBody>
      </p:sp>
    </p:spTree>
    <p:extLst>
      <p:ext uri="{BB962C8B-B14F-4D97-AF65-F5344CB8AC3E}">
        <p14:creationId xmlns:p14="http://schemas.microsoft.com/office/powerpoint/2010/main" val="4386450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Školské důsledky </a:t>
            </a:r>
            <a:r>
              <a:rPr lang="cs-CZ" dirty="0" smtClean="0"/>
              <a:t>dyslexie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vliv na osobnost žáka,</a:t>
            </a:r>
          </a:p>
          <a:p>
            <a:r>
              <a:rPr lang="cs-CZ" dirty="0" smtClean="0"/>
              <a:t>pocit napětí ve výuce jazyka i jiných předmětů,</a:t>
            </a:r>
          </a:p>
          <a:p>
            <a:r>
              <a:rPr lang="cs-CZ" dirty="0" smtClean="0"/>
              <a:t>snížení celkového školního výkonu,</a:t>
            </a:r>
          </a:p>
          <a:p>
            <a:r>
              <a:rPr lang="cs-CZ" dirty="0" smtClean="0"/>
              <a:t>riziko </a:t>
            </a:r>
            <a:r>
              <a:rPr lang="cs-CZ" dirty="0" err="1" smtClean="0"/>
              <a:t>neurotizace</a:t>
            </a:r>
            <a:r>
              <a:rPr lang="cs-CZ" dirty="0" smtClean="0"/>
              <a:t> dítěte,</a:t>
            </a:r>
          </a:p>
          <a:p>
            <a:r>
              <a:rPr lang="cs-CZ" dirty="0" smtClean="0"/>
              <a:t>obtíže s fonémovou segmentací,</a:t>
            </a:r>
          </a:p>
          <a:p>
            <a:r>
              <a:rPr lang="cs-CZ" dirty="0" smtClean="0"/>
              <a:t>porucha slovní paměti a vizuálního vnímání,</a:t>
            </a:r>
          </a:p>
          <a:p>
            <a:r>
              <a:rPr lang="cs-CZ" dirty="0" smtClean="0"/>
              <a:t>problémy s rozlišováním písmen,</a:t>
            </a:r>
          </a:p>
          <a:p>
            <a:r>
              <a:rPr lang="cs-CZ" dirty="0" smtClean="0"/>
              <a:t>žák nezvládá techniku rychlého či letmého čtení,</a:t>
            </a:r>
          </a:p>
          <a:p>
            <a:r>
              <a:rPr lang="cs-CZ" dirty="0" smtClean="0"/>
              <a:t>reprodukce textu je mnohem lepší než čtení textu,</a:t>
            </a:r>
          </a:p>
          <a:p>
            <a:r>
              <a:rPr lang="cs-CZ" dirty="0" smtClean="0"/>
              <a:t>čtení s nerovnoměrným a přerývaným rytmem</a:t>
            </a:r>
          </a:p>
        </p:txBody>
      </p:sp>
    </p:spTree>
    <p:extLst>
      <p:ext uri="{BB962C8B-B14F-4D97-AF65-F5344CB8AC3E}">
        <p14:creationId xmlns:p14="http://schemas.microsoft.com/office/powerpoint/2010/main" val="6862625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omic Sans MS" pitchFamily="66" charset="0"/>
              </a:rPr>
              <a:t>specifická porucha grafického projevu, postihující zejména celkovou úpravu písemného projevu, osvojování jednotlivých písmen, napodobení tvaru, spojení hlásky s písmenem a řazení písmen.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6786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Projevy:</a:t>
            </a:r>
          </a:p>
          <a:p>
            <a:r>
              <a:rPr lang="cs-CZ" dirty="0" smtClean="0">
                <a:latin typeface="+mj-lt"/>
              </a:rPr>
              <a:t>záměna tvarově podobných písmen, </a:t>
            </a:r>
            <a:r>
              <a:rPr lang="cs-CZ" dirty="0" smtClean="0">
                <a:latin typeface="+mj-lt"/>
              </a:rPr>
              <a:t>obtíže při </a:t>
            </a:r>
            <a:r>
              <a:rPr lang="cs-CZ" b="1" dirty="0" smtClean="0">
                <a:latin typeface="+mj-lt"/>
              </a:rPr>
              <a:t>zapamatování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tvarů</a:t>
            </a:r>
            <a:r>
              <a:rPr lang="cs-CZ" dirty="0" smtClean="0">
                <a:latin typeface="+mj-lt"/>
              </a:rPr>
              <a:t> písmen, </a:t>
            </a:r>
            <a:r>
              <a:rPr lang="cs-CZ" dirty="0" smtClean="0">
                <a:latin typeface="+mj-lt"/>
              </a:rPr>
              <a:t>při jejich </a:t>
            </a:r>
            <a:r>
              <a:rPr lang="cs-CZ" b="1" dirty="0" smtClean="0">
                <a:latin typeface="+mj-lt"/>
              </a:rPr>
              <a:t>napodobování</a:t>
            </a:r>
            <a:r>
              <a:rPr lang="cs-CZ" dirty="0" smtClean="0">
                <a:latin typeface="+mj-lt"/>
              </a:rPr>
              <a:t>, </a:t>
            </a:r>
          </a:p>
          <a:p>
            <a:r>
              <a:rPr lang="cs-CZ" dirty="0" smtClean="0">
                <a:latin typeface="+mj-lt"/>
              </a:rPr>
              <a:t>písmo je neuspořádané, těžkopádné, neobratné </a:t>
            </a:r>
            <a:r>
              <a:rPr lang="cs-CZ" dirty="0" smtClean="0">
                <a:latin typeface="+mj-lt"/>
                <a:sym typeface="Wingdings" pitchFamily="2" charset="2"/>
              </a:rPr>
              <a:t> </a:t>
            </a:r>
            <a:r>
              <a:rPr lang="cs-CZ" dirty="0" smtClean="0">
                <a:latin typeface="+mj-lt"/>
              </a:rPr>
              <a:t>často </a:t>
            </a:r>
            <a:r>
              <a:rPr lang="cs-CZ" b="1" dirty="0" smtClean="0">
                <a:latin typeface="+mj-lt"/>
              </a:rPr>
              <a:t>obtížně čitelné</a:t>
            </a:r>
            <a:r>
              <a:rPr lang="cs-CZ" dirty="0" smtClean="0">
                <a:latin typeface="+mj-lt"/>
              </a:rPr>
              <a:t>, </a:t>
            </a:r>
          </a:p>
          <a:p>
            <a:r>
              <a:rPr lang="cs-CZ" b="1" dirty="0" smtClean="0">
                <a:latin typeface="+mj-lt"/>
              </a:rPr>
              <a:t>nestejná velikostí grafémů</a:t>
            </a:r>
            <a:r>
              <a:rPr lang="cs-CZ" dirty="0" smtClean="0">
                <a:latin typeface="+mj-lt"/>
              </a:rPr>
              <a:t>, </a:t>
            </a:r>
          </a:p>
          <a:p>
            <a:r>
              <a:rPr lang="cs-CZ" dirty="0" smtClean="0">
                <a:latin typeface="+mj-lt"/>
              </a:rPr>
              <a:t>potíže s dodržením </a:t>
            </a:r>
            <a:r>
              <a:rPr lang="cs-CZ" dirty="0" err="1" smtClean="0">
                <a:latin typeface="+mj-lt"/>
              </a:rPr>
              <a:t>lineatury</a:t>
            </a:r>
            <a:r>
              <a:rPr lang="cs-CZ" dirty="0" smtClean="0">
                <a:latin typeface="+mj-lt"/>
              </a:rPr>
              <a:t> </a:t>
            </a:r>
            <a:r>
              <a:rPr lang="cs-CZ" dirty="0" smtClean="0">
                <a:latin typeface="+mj-lt"/>
                <a:sym typeface="Wingdings" pitchFamily="2" charset="2"/>
              </a:rPr>
              <a:t> </a:t>
            </a:r>
            <a:r>
              <a:rPr lang="cs-CZ" dirty="0" smtClean="0">
                <a:latin typeface="+mj-lt"/>
              </a:rPr>
              <a:t>neschopnost </a:t>
            </a:r>
            <a:r>
              <a:rPr lang="cs-CZ" b="1" dirty="0" smtClean="0">
                <a:latin typeface="+mj-lt"/>
              </a:rPr>
              <a:t>udržet písmena na řádku</a:t>
            </a:r>
          </a:p>
          <a:p>
            <a:r>
              <a:rPr lang="cs-CZ" dirty="0" smtClean="0">
                <a:latin typeface="+mj-lt"/>
              </a:rPr>
              <a:t>pomalé a namáhavé psaní </a:t>
            </a:r>
            <a:r>
              <a:rPr lang="cs-CZ" dirty="0" smtClean="0">
                <a:latin typeface="+mj-lt"/>
                <a:sym typeface="Wingdings" pitchFamily="2" charset="2"/>
              </a:rPr>
              <a:t> </a:t>
            </a:r>
            <a:r>
              <a:rPr lang="cs-CZ" b="1" dirty="0" smtClean="0">
                <a:latin typeface="+mj-lt"/>
              </a:rPr>
              <a:t>neupravený</a:t>
            </a:r>
            <a:r>
              <a:rPr lang="cs-CZ" dirty="0" smtClean="0">
                <a:latin typeface="+mj-lt"/>
              </a:rPr>
              <a:t> písemný projev</a:t>
            </a:r>
          </a:p>
          <a:p>
            <a:r>
              <a:rPr lang="cs-CZ" dirty="0" smtClean="0">
                <a:latin typeface="+mj-lt"/>
              </a:rPr>
              <a:t>obsah napsaného v časové tísni nekoresponduje se skutečnými schopnostmi žáka</a:t>
            </a:r>
          </a:p>
          <a:p>
            <a:r>
              <a:rPr lang="cs-CZ" dirty="0" smtClean="0">
                <a:latin typeface="+mj-lt"/>
              </a:rPr>
              <a:t>vadné držení psacího náčiní</a:t>
            </a:r>
          </a:p>
        </p:txBody>
      </p:sp>
    </p:spTree>
    <p:extLst>
      <p:ext uri="{BB962C8B-B14F-4D97-AF65-F5344CB8AC3E}">
        <p14:creationId xmlns:p14="http://schemas.microsoft.com/office/powerpoint/2010/main" val="9038648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Školské důsledky dysgrafie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32859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+mj-lt"/>
              </a:rPr>
              <a:t>špatná úprava dětského písemného projevu</a:t>
            </a:r>
          </a:p>
          <a:p>
            <a:r>
              <a:rPr lang="cs-CZ" dirty="0" smtClean="0">
                <a:latin typeface="+mj-lt"/>
              </a:rPr>
              <a:t>nestačí průměrnému tempu</a:t>
            </a:r>
          </a:p>
          <a:p>
            <a:r>
              <a:rPr lang="cs-CZ" dirty="0" smtClean="0">
                <a:latin typeface="+mj-lt"/>
              </a:rPr>
              <a:t>většího množství chyb (při diktátech, časově limitovaných úkolech)</a:t>
            </a:r>
          </a:p>
          <a:p>
            <a:r>
              <a:rPr lang="cs-CZ" dirty="0" smtClean="0">
                <a:latin typeface="+mj-lt"/>
              </a:rPr>
              <a:t>neúhledné psaní, ani přehledného rozvržení textu</a:t>
            </a:r>
          </a:p>
          <a:p>
            <a:r>
              <a:rPr lang="cs-CZ" dirty="0" smtClean="0">
                <a:latin typeface="+mj-lt"/>
              </a:rPr>
              <a:t>problémy s udržením horizontální roviny písma</a:t>
            </a:r>
          </a:p>
          <a:p>
            <a:r>
              <a:rPr lang="cs-CZ" dirty="0" smtClean="0">
                <a:latin typeface="+mj-lt"/>
              </a:rPr>
              <a:t>mimořádně velká či naopak malá písmena</a:t>
            </a:r>
          </a:p>
          <a:p>
            <a:r>
              <a:rPr lang="cs-CZ" dirty="0" smtClean="0">
                <a:latin typeface="+mj-lt"/>
              </a:rPr>
              <a:t>tendence směšovat psací a tiskací písmeno</a:t>
            </a:r>
          </a:p>
          <a:p>
            <a:r>
              <a:rPr lang="cs-CZ" dirty="0" smtClean="0">
                <a:latin typeface="+mj-lt"/>
              </a:rPr>
              <a:t>zápis slov foneticky (tak, jak slyší)</a:t>
            </a:r>
          </a:p>
          <a:p>
            <a:r>
              <a:rPr lang="cs-CZ" dirty="0" smtClean="0">
                <a:latin typeface="+mj-lt"/>
              </a:rPr>
              <a:t>nutná vysoká míra koncentrace na psaní</a:t>
            </a:r>
          </a:p>
          <a:p>
            <a:r>
              <a:rPr lang="cs-CZ" dirty="0" smtClean="0">
                <a:latin typeface="+mj-lt"/>
              </a:rPr>
              <a:t>obtížná koncentrace na obsahovou a gramatickou stránku projevu</a:t>
            </a:r>
            <a:endParaRPr lang="cs-CZ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latin typeface="+mj-lt"/>
              </a:rPr>
              <a:t>matematika</a:t>
            </a:r>
            <a:r>
              <a:rPr lang="cs-CZ" sz="3600" dirty="0" smtClean="0">
                <a:latin typeface="+mj-lt"/>
              </a:rPr>
              <a:t>:</a:t>
            </a:r>
          </a:p>
          <a:p>
            <a:pPr lvl="1"/>
            <a:r>
              <a:rPr lang="cs-CZ" dirty="0" smtClean="0">
                <a:latin typeface="+mj-lt"/>
              </a:rPr>
              <a:t>správný zápis čísel, problémy v řešení slovních úloh</a:t>
            </a:r>
          </a:p>
        </p:txBody>
      </p:sp>
    </p:spTree>
    <p:extLst>
      <p:ext uri="{BB962C8B-B14F-4D97-AF65-F5344CB8AC3E}">
        <p14:creationId xmlns:p14="http://schemas.microsoft.com/office/powerpoint/2010/main" val="4579600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Zakončení +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Seminární práce</a:t>
            </a:r>
          </a:p>
          <a:p>
            <a:pPr lvl="1"/>
            <a:r>
              <a:rPr lang="cs-CZ" dirty="0" smtClean="0"/>
              <a:t>kazuistika žáka se speciálními vzdělávacími potřebami </a:t>
            </a:r>
          </a:p>
          <a:p>
            <a:pPr lvl="1"/>
            <a:r>
              <a:rPr lang="cs-CZ" dirty="0" smtClean="0"/>
              <a:t>rozsah práce 3 strany </a:t>
            </a:r>
            <a:r>
              <a:rPr lang="cs-CZ" dirty="0" err="1" smtClean="0"/>
              <a:t>A4</a:t>
            </a:r>
            <a:r>
              <a:rPr lang="cs-CZ" dirty="0" smtClean="0"/>
              <a:t> + úvodní list</a:t>
            </a:r>
          </a:p>
          <a:p>
            <a:pPr lvl="1"/>
            <a:r>
              <a:rPr lang="cs-CZ" b="1" dirty="0" smtClean="0"/>
              <a:t>odevzdání – 6.1.2013</a:t>
            </a:r>
          </a:p>
          <a:p>
            <a:pPr marL="457200" lvl="1" indent="0">
              <a:buNone/>
            </a:pPr>
            <a:endParaRPr lang="cs-CZ" b="1" dirty="0"/>
          </a:p>
          <a:p>
            <a:r>
              <a:rPr lang="cs-CZ" b="1" dirty="0" smtClean="0"/>
              <a:t>Zkouška </a:t>
            </a:r>
          </a:p>
          <a:p>
            <a:pPr lvl="1"/>
            <a:r>
              <a:rPr lang="cs-CZ" dirty="0" smtClean="0"/>
              <a:t>formou písemného testu</a:t>
            </a:r>
          </a:p>
          <a:p>
            <a:pPr marL="0" lvl="1" indent="0">
              <a:buNone/>
            </a:pPr>
            <a:endParaRPr lang="cs-CZ" dirty="0" smtClean="0"/>
          </a:p>
          <a:p>
            <a:pPr marL="0" lvl="1" indent="0">
              <a:buNone/>
            </a:pPr>
            <a:r>
              <a:rPr lang="cs-CZ" dirty="0" smtClean="0"/>
              <a:t>Pro úspěšné absolvování předmětu je </a:t>
            </a:r>
            <a:r>
              <a:rPr lang="cs-CZ" b="1" dirty="0" smtClean="0"/>
              <a:t>nutných 70 % správných odpovědí v testu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6573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18" descr="dysgrafi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r="8804"/>
          <a:stretch/>
        </p:blipFill>
        <p:spPr>
          <a:xfrm>
            <a:off x="2195736" y="326554"/>
            <a:ext cx="4777439" cy="6192688"/>
          </a:xfrm>
        </p:spPr>
      </p:pic>
      <p:pic>
        <p:nvPicPr>
          <p:cNvPr id="5" name="Zástupný symbol pro obsah 17" descr="dysgrafi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556792"/>
            <a:ext cx="7715250" cy="37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2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specifická porucha pravopisu, často se vyskytující společně s dyslexií. </a:t>
            </a:r>
          </a:p>
          <a:p>
            <a:r>
              <a:rPr lang="cs-CZ" dirty="0" smtClean="0"/>
              <a:t>Nepostihuje celou oblast gramatiky jazyka, ale týká se </a:t>
            </a:r>
            <a:r>
              <a:rPr lang="cs-CZ" b="1" dirty="0" smtClean="0"/>
              <a:t>pouze tzv. specifických dysortografických jevů </a:t>
            </a:r>
            <a:r>
              <a:rPr lang="cs-CZ" dirty="0" smtClean="0"/>
              <a:t>– délka samohlásek, měkčení, sykavky, hranice slov v písmu. </a:t>
            </a:r>
          </a:p>
          <a:p>
            <a:r>
              <a:rPr lang="cs-CZ" dirty="0" smtClean="0"/>
              <a:t>Objevují se vynechávky, záměny tvarově podobných písmen v písemném projevu. Porucha negativně ovlivňuje proces aplikace gramatického učiva. Při reedukační péči dělá dítě chyb méně, potřebuje na správné napsání více času. V časově limitovaných úkolech se mohou chyby znovu objevovat. Chyby se mohou vyskytnout, i když si dítě jev osvojilo a umí je ústně použít.</a:t>
            </a:r>
          </a:p>
        </p:txBody>
      </p:sp>
    </p:spTree>
    <p:extLst>
      <p:ext uri="{BB962C8B-B14F-4D97-AF65-F5344CB8AC3E}">
        <p14:creationId xmlns:p14="http://schemas.microsoft.com/office/powerpoint/2010/main" val="33328476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Projevy:</a:t>
            </a:r>
          </a:p>
          <a:p>
            <a:r>
              <a:rPr lang="cs-CZ" dirty="0" smtClean="0"/>
              <a:t>specifické dysortografické chyby:</a:t>
            </a:r>
          </a:p>
          <a:p>
            <a:pPr lvl="1"/>
            <a:r>
              <a:rPr lang="cs-CZ" dirty="0" smtClean="0"/>
              <a:t>rozlišování krátkých a dlouhých samohlásek, </a:t>
            </a:r>
          </a:p>
          <a:p>
            <a:pPr lvl="1"/>
            <a:r>
              <a:rPr lang="cs-CZ" dirty="0" smtClean="0"/>
              <a:t>rozlišování slabik </a:t>
            </a:r>
            <a:r>
              <a:rPr lang="cs-CZ" dirty="0" err="1" smtClean="0"/>
              <a:t>dy</a:t>
            </a:r>
            <a:r>
              <a:rPr lang="cs-CZ" dirty="0" smtClean="0"/>
              <a:t> – di, ty – ti, </a:t>
            </a:r>
            <a:r>
              <a:rPr lang="cs-CZ" dirty="0" err="1" smtClean="0"/>
              <a:t>ny</a:t>
            </a:r>
            <a:r>
              <a:rPr lang="cs-CZ" dirty="0" smtClean="0"/>
              <a:t> – ni, </a:t>
            </a:r>
          </a:p>
          <a:p>
            <a:pPr lvl="1"/>
            <a:r>
              <a:rPr lang="cs-CZ" dirty="0" smtClean="0"/>
              <a:t>rozlišování sykavek, </a:t>
            </a:r>
          </a:p>
          <a:p>
            <a:pPr lvl="1"/>
            <a:r>
              <a:rPr lang="cs-CZ" dirty="0" smtClean="0"/>
              <a:t>vynechávání, přidávání, </a:t>
            </a:r>
            <a:r>
              <a:rPr lang="cs-CZ" dirty="0" err="1" smtClean="0"/>
              <a:t>přesmykávání</a:t>
            </a:r>
            <a:r>
              <a:rPr lang="cs-CZ" dirty="0" smtClean="0"/>
              <a:t> písmene, slabiky, záměny tvarově podobných písmen a nedodržování hranice slov v písmu;</a:t>
            </a:r>
          </a:p>
          <a:p>
            <a:r>
              <a:rPr lang="cs-CZ" dirty="0" smtClean="0"/>
              <a:t>obtíže při osvojování a procesu aplikace gramatického učiva a při aplikaci gramatických jevů. </a:t>
            </a:r>
          </a:p>
        </p:txBody>
      </p:sp>
    </p:spTree>
    <p:extLst>
      <p:ext uri="{BB962C8B-B14F-4D97-AF65-F5344CB8AC3E}">
        <p14:creationId xmlns:p14="http://schemas.microsoft.com/office/powerpoint/2010/main" val="9698584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Školské důsledky dysortografie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 reedukační péči dělá dítě chyb méně, potřebuje na správné napsání více času</a:t>
            </a:r>
          </a:p>
          <a:p>
            <a:r>
              <a:rPr lang="cs-CZ" dirty="0" smtClean="0"/>
              <a:t>nezvládá krátce limitované úkoly, zejména psaní diktátu a desetiminutovek</a:t>
            </a:r>
          </a:p>
          <a:p>
            <a:pPr lvl="1"/>
            <a:r>
              <a:rPr lang="cs-CZ" dirty="0" smtClean="0"/>
              <a:t>v časově limitovaných úkolech se mohou chyby znovu objevovat</a:t>
            </a:r>
          </a:p>
          <a:p>
            <a:pPr lvl="1"/>
            <a:r>
              <a:rPr lang="cs-CZ" dirty="0" smtClean="0"/>
              <a:t>chyby se mohou vyskytnout, i když si dítě jev osvojilo a umí je ústně použít</a:t>
            </a:r>
          </a:p>
          <a:p>
            <a:r>
              <a:rPr lang="cs-CZ" dirty="0" smtClean="0"/>
              <a:t>obtíže se projevují i při výuce cizího jazyka</a:t>
            </a:r>
          </a:p>
          <a:p>
            <a:r>
              <a:rPr lang="cs-CZ" dirty="0" smtClean="0"/>
              <a:t>obtíže s rozlišováním grafických symbolů</a:t>
            </a:r>
          </a:p>
          <a:p>
            <a:r>
              <a:rPr lang="cs-CZ" dirty="0" smtClean="0"/>
              <a:t>při psaní písmen často zaměňují pořadí</a:t>
            </a:r>
          </a:p>
        </p:txBody>
      </p:sp>
    </p:spTree>
    <p:extLst>
      <p:ext uri="{BB962C8B-B14F-4D97-AF65-F5344CB8AC3E}">
        <p14:creationId xmlns:p14="http://schemas.microsoft.com/office/powerpoint/2010/main" val="31049535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Dysortografie</a:t>
            </a:r>
            <a:endParaRPr lang="cs-CZ" dirty="0"/>
          </a:p>
        </p:txBody>
      </p:sp>
      <p:pic>
        <p:nvPicPr>
          <p:cNvPr id="4" name="Zástupný symbol pro obsah 18" descr="dysgrafi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8330118" cy="3600400"/>
          </a:xfrm>
        </p:spPr>
      </p:pic>
      <p:pic>
        <p:nvPicPr>
          <p:cNvPr id="5" name="Zástupný symbol pro obsah 18" descr="dysortograf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564904"/>
            <a:ext cx="764381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176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Dyskalkulie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specifická porucha matematických schopností. Týká se zvládání základních početních výkonů.</a:t>
            </a:r>
          </a:p>
          <a:p>
            <a:r>
              <a:rPr lang="cs-CZ" dirty="0" smtClean="0"/>
              <a:t>dvojí dělení</a:t>
            </a:r>
          </a:p>
          <a:p>
            <a:pPr lvl="1"/>
            <a:r>
              <a:rPr lang="cs-CZ" b="1" dirty="0" smtClean="0"/>
              <a:t>dle L. </a:t>
            </a:r>
            <a:r>
              <a:rPr lang="cs-CZ" b="1" dirty="0" err="1" smtClean="0"/>
              <a:t>Košče</a:t>
            </a:r>
            <a:r>
              <a:rPr lang="cs-CZ" b="1" dirty="0" smtClean="0"/>
              <a:t> (6 typů)</a:t>
            </a:r>
          </a:p>
          <a:p>
            <a:pPr lvl="2">
              <a:tabLst>
                <a:tab pos="3502025" algn="l"/>
              </a:tabLst>
            </a:pPr>
            <a:r>
              <a:rPr lang="cs-CZ" dirty="0" err="1" smtClean="0"/>
              <a:t>Praktognostická</a:t>
            </a:r>
            <a:r>
              <a:rPr lang="cs-CZ" dirty="0" smtClean="0"/>
              <a:t> 	Verbální </a:t>
            </a:r>
          </a:p>
          <a:p>
            <a:pPr lvl="2">
              <a:tabLst>
                <a:tab pos="3502025" algn="l"/>
              </a:tabLst>
            </a:pPr>
            <a:r>
              <a:rPr lang="cs-CZ" dirty="0" err="1" smtClean="0"/>
              <a:t>Lexická</a:t>
            </a:r>
            <a:r>
              <a:rPr lang="cs-CZ" dirty="0" smtClean="0"/>
              <a:t> 	Grafická </a:t>
            </a:r>
          </a:p>
          <a:p>
            <a:pPr lvl="2">
              <a:tabLst>
                <a:tab pos="3502025" algn="l"/>
              </a:tabLst>
            </a:pPr>
            <a:r>
              <a:rPr lang="cs-CZ" dirty="0" smtClean="0"/>
              <a:t>Operační 	</a:t>
            </a:r>
            <a:r>
              <a:rPr lang="cs-CZ" dirty="0" err="1" smtClean="0"/>
              <a:t>Ideognostická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dle J. Nováka (5 typů) </a:t>
            </a:r>
          </a:p>
          <a:p>
            <a:pPr lvl="2" defTabSz="2728913">
              <a:tabLst>
                <a:tab pos="4660900" algn="l"/>
              </a:tabLst>
            </a:pPr>
            <a:r>
              <a:rPr lang="cs-CZ" dirty="0" err="1" smtClean="0"/>
              <a:t>Kalkulastenie</a:t>
            </a:r>
            <a:r>
              <a:rPr lang="cs-CZ" dirty="0" smtClean="0"/>
              <a:t>	</a:t>
            </a:r>
            <a:r>
              <a:rPr lang="cs-CZ" dirty="0" err="1" smtClean="0"/>
              <a:t>Oligokalkulie</a:t>
            </a:r>
            <a:r>
              <a:rPr lang="cs-CZ" dirty="0" smtClean="0"/>
              <a:t> </a:t>
            </a:r>
          </a:p>
          <a:p>
            <a:pPr lvl="3" defTabSz="2728913">
              <a:tabLst>
                <a:tab pos="4660900" algn="l"/>
              </a:tabLst>
            </a:pPr>
            <a:r>
              <a:rPr lang="cs-CZ" dirty="0" err="1" smtClean="0"/>
              <a:t>Kalkulastenie</a:t>
            </a:r>
            <a:r>
              <a:rPr lang="cs-CZ" dirty="0" smtClean="0"/>
              <a:t> emocionální</a:t>
            </a:r>
          </a:p>
          <a:p>
            <a:pPr lvl="3" defTabSz="2728913">
              <a:tabLst>
                <a:tab pos="4660900" algn="l"/>
              </a:tabLst>
            </a:pPr>
            <a:r>
              <a:rPr lang="cs-CZ" dirty="0" err="1" smtClean="0"/>
              <a:t>Kalkulastenie</a:t>
            </a:r>
            <a:r>
              <a:rPr lang="cs-CZ" dirty="0" smtClean="0"/>
              <a:t> sociální	</a:t>
            </a:r>
            <a:r>
              <a:rPr lang="cs-CZ" dirty="0" smtClean="0"/>
              <a:t> </a:t>
            </a:r>
            <a:r>
              <a:rPr lang="cs-CZ" sz="2400" dirty="0" smtClean="0"/>
              <a:t>Vývojová dyskalkulie </a:t>
            </a:r>
            <a:endParaRPr lang="cs-CZ" sz="2400" dirty="0" smtClean="0"/>
          </a:p>
          <a:p>
            <a:pPr lvl="3" defTabSz="2728913">
              <a:tabLst>
                <a:tab pos="4660900" algn="l"/>
              </a:tabLst>
            </a:pPr>
            <a:r>
              <a:rPr lang="cs-CZ" dirty="0" err="1" smtClean="0"/>
              <a:t>Kalkulastenie</a:t>
            </a:r>
            <a:r>
              <a:rPr lang="cs-CZ" dirty="0" smtClean="0"/>
              <a:t> </a:t>
            </a:r>
            <a:r>
              <a:rPr lang="cs-CZ" dirty="0" err="1" smtClean="0"/>
              <a:t>didaktogenní</a:t>
            </a:r>
            <a:endParaRPr lang="cs-CZ" dirty="0" smtClean="0"/>
          </a:p>
          <a:p>
            <a:pPr lvl="2" defTabSz="2728913">
              <a:tabLst>
                <a:tab pos="4660900" algn="l"/>
              </a:tabLst>
            </a:pPr>
            <a:r>
              <a:rPr lang="cs-CZ" dirty="0" err="1" smtClean="0"/>
              <a:t>Hypokalkulie</a:t>
            </a:r>
            <a:r>
              <a:rPr lang="cs-CZ" dirty="0" smtClean="0"/>
              <a:t> 	</a:t>
            </a:r>
            <a:r>
              <a:rPr lang="cs-CZ" dirty="0" err="1" smtClean="0"/>
              <a:t>Akalkulie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323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dle L. </a:t>
            </a:r>
            <a:r>
              <a:rPr lang="cs-CZ" dirty="0" err="1" smtClean="0"/>
              <a:t>Košče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 err="1" smtClean="0"/>
              <a:t>Praktognostická</a:t>
            </a:r>
            <a:r>
              <a:rPr lang="cs-CZ" b="1" i="1" dirty="0" smtClean="0"/>
              <a:t> </a:t>
            </a:r>
          </a:p>
          <a:p>
            <a:pPr lvl="1"/>
            <a:r>
              <a:rPr lang="cs-CZ" dirty="0" smtClean="0"/>
              <a:t>narušení matematické manipulace s předměty nebo nakreslenými symboly</a:t>
            </a:r>
          </a:p>
          <a:p>
            <a:r>
              <a:rPr lang="cs-CZ" b="1" i="1" dirty="0" smtClean="0"/>
              <a:t>Verbální </a:t>
            </a:r>
          </a:p>
          <a:p>
            <a:pPr lvl="1"/>
            <a:r>
              <a:rPr lang="cs-CZ" dirty="0" smtClean="0"/>
              <a:t>problémy při označování množství a počtu předmětů, operačních znaků, matematických úkonů</a:t>
            </a:r>
          </a:p>
          <a:p>
            <a:r>
              <a:rPr lang="cs-CZ" b="1" i="1" dirty="0" err="1" smtClean="0"/>
              <a:t>Lexická</a:t>
            </a:r>
            <a:r>
              <a:rPr lang="cs-CZ" b="1" i="1" dirty="0" smtClean="0"/>
              <a:t> </a:t>
            </a:r>
          </a:p>
          <a:p>
            <a:pPr lvl="1"/>
            <a:r>
              <a:rPr lang="cs-CZ" dirty="0" smtClean="0"/>
              <a:t>neschopnost číst číslice, čísla, operační symboly.</a:t>
            </a:r>
          </a:p>
          <a:p>
            <a:r>
              <a:rPr lang="cs-CZ" b="1" i="1" dirty="0" smtClean="0"/>
              <a:t>Grafická </a:t>
            </a:r>
          </a:p>
          <a:p>
            <a:pPr lvl="1"/>
            <a:r>
              <a:rPr lang="cs-CZ" dirty="0" smtClean="0"/>
              <a:t>neschopnost psát matematické znaky</a:t>
            </a:r>
          </a:p>
        </p:txBody>
      </p:sp>
    </p:spTree>
    <p:extLst>
      <p:ext uri="{BB962C8B-B14F-4D97-AF65-F5344CB8AC3E}">
        <p14:creationId xmlns:p14="http://schemas.microsoft.com/office/powerpoint/2010/main" val="3600749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dle L. </a:t>
            </a:r>
            <a:r>
              <a:rPr lang="cs-CZ" dirty="0" err="1" smtClean="0"/>
              <a:t>Košče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Operační</a:t>
            </a:r>
          </a:p>
          <a:p>
            <a:pPr lvl="1"/>
            <a:r>
              <a:rPr lang="cs-CZ" dirty="0" smtClean="0"/>
              <a:t>porucha schopnosti provádět matematické operace (sčítat, odčítat, násobit, dělit)</a:t>
            </a:r>
          </a:p>
          <a:p>
            <a:r>
              <a:rPr lang="cs-CZ" b="1" i="1" dirty="0" err="1" smtClean="0"/>
              <a:t>Ideognostická</a:t>
            </a:r>
            <a:r>
              <a:rPr lang="cs-CZ" b="1" i="1" dirty="0" smtClean="0"/>
              <a:t> </a:t>
            </a:r>
          </a:p>
          <a:p>
            <a:pPr lvl="1"/>
            <a:r>
              <a:rPr lang="cs-CZ" dirty="0" smtClean="0"/>
              <a:t>porucha v chápání matematických pojmů a vztahů mezi nimi (4 = 3+1, 4 = </a:t>
            </a:r>
            <a:r>
              <a:rPr lang="cs-CZ" dirty="0" err="1" smtClean="0"/>
              <a:t>2x2</a:t>
            </a:r>
            <a:r>
              <a:rPr lang="cs-CZ" dirty="0" smtClean="0"/>
              <a:t>), obtíže s řešením slovních úloh (převedení zadání do systému matematického zápisu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4085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Školské důsledky dyskalkulie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40000"/>
              </a:spcBef>
            </a:pPr>
            <a:r>
              <a:rPr lang="cs-CZ" dirty="0" smtClean="0"/>
              <a:t>potíže s aritmetickými výpočty</a:t>
            </a:r>
          </a:p>
          <a:p>
            <a:pPr>
              <a:spcBef>
                <a:spcPct val="40000"/>
              </a:spcBef>
            </a:pPr>
            <a:r>
              <a:rPr lang="cs-CZ" dirty="0" smtClean="0"/>
              <a:t>úzce souvisí i s dalšími poruchami - dyslexie a dysgrafie</a:t>
            </a:r>
          </a:p>
          <a:p>
            <a:pPr>
              <a:spcBef>
                <a:spcPct val="40000"/>
              </a:spcBef>
            </a:pPr>
            <a:r>
              <a:rPr lang="cs-CZ" dirty="0" smtClean="0"/>
              <a:t>často zažívají intenzivní úzkost při řešení aritmetických příkladů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špatná úprava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často chyby ve výpočtech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řešení slovní úlohy - přesně neví, jaký problém má řešit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je schopen řešit úlohu logickou úvahou, ale v detailech selhávají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problém s nalezením chyby v příkladu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nedokonalé numerické představy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lépe řeší žáci úlohu u tabule než v sešitech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při řešení úlohy si žák vybaví maximálně 2 následující kroky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9745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Dyspinxie </a:t>
            </a:r>
          </a:p>
          <a:p>
            <a:pPr lvl="1"/>
            <a:r>
              <a:rPr lang="cs-CZ" dirty="0" smtClean="0"/>
              <a:t>specifická porucha kreslení charakteristická nízkou úrovní kresby. Neobratné, tvrdé zacházení s tužkou. Neschopnost převést představu z trojrozměrného prostoru na dvojrozměrný papír. Potíže s pochopením perspektivy.</a:t>
            </a:r>
          </a:p>
          <a:p>
            <a:r>
              <a:rPr lang="cs-CZ" b="1" dirty="0" err="1" smtClean="0"/>
              <a:t>Dysmúzie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specifická porucha postihující schopnost vnímání a reprodukce hudby, obtíže v rozlišování tónů, zapamatování melodie, rozlišováním a reprodukcí rytmu. Potíže se čtením a zápisem not souvisí s dyslektickými a dysgrafickými projevy.</a:t>
            </a:r>
          </a:p>
          <a:p>
            <a:r>
              <a:rPr lang="cs-CZ" b="1" dirty="0" smtClean="0"/>
              <a:t>Dyspraxie</a:t>
            </a:r>
          </a:p>
          <a:p>
            <a:pPr lvl="1"/>
            <a:r>
              <a:rPr lang="cs-CZ" dirty="0" smtClean="0"/>
              <a:t>specifická porucha obratnosti, schopnosti vykonávat složité úkony, projevující se při běžných denních činnostech i ve vyučování. Projevuje se pomalostí, nešikovností, špatnou úpravou. Obtíže se projevují v psaní i řeči.</a:t>
            </a:r>
          </a:p>
        </p:txBody>
      </p:sp>
    </p:spTree>
    <p:extLst>
      <p:ext uri="{BB962C8B-B14F-4D97-AF65-F5344CB8AC3E}">
        <p14:creationId xmlns:p14="http://schemas.microsoft.com/office/powerpoint/2010/main" val="21447322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Hlavním </a:t>
            </a:r>
            <a:r>
              <a:rPr lang="cs-CZ" b="1" dirty="0" smtClean="0"/>
              <a:t>cílem předmětu </a:t>
            </a:r>
            <a:r>
              <a:rPr lang="cs-CZ" dirty="0" smtClean="0"/>
              <a:t>je </a:t>
            </a:r>
          </a:p>
          <a:p>
            <a:r>
              <a:rPr lang="cs-CZ" dirty="0" smtClean="0"/>
              <a:t>seznámit s problematikou </a:t>
            </a:r>
            <a:r>
              <a:rPr lang="cs-CZ" dirty="0" err="1" smtClean="0"/>
              <a:t>SPU</a:t>
            </a:r>
            <a:r>
              <a:rPr lang="cs-CZ" dirty="0" smtClean="0"/>
              <a:t> u žáků se speciálními vzdělávacími potřebami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89904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Deficity dílčích funkcí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Dílčí funkce jsou </a:t>
            </a:r>
            <a:r>
              <a:rPr lang="cs-CZ" b="1" i="1" dirty="0" smtClean="0"/>
              <a:t>základní schopnosti</a:t>
            </a:r>
            <a:r>
              <a:rPr lang="cs-CZ" dirty="0" smtClean="0"/>
              <a:t>, umožňující diferenciaci a rozvoj vyšších psychických funkcí (řeči a myšlení)</a:t>
            </a:r>
          </a:p>
          <a:p>
            <a:r>
              <a:rPr lang="cs-CZ" dirty="0" smtClean="0"/>
              <a:t>v dalším vývoji jsou </a:t>
            </a:r>
            <a:r>
              <a:rPr lang="cs-CZ" b="1" i="1" dirty="0" smtClean="0"/>
              <a:t>pak předpokladem, o který se opírá dovednost čtení, psaní, počítání i přiměřeného chování</a:t>
            </a:r>
            <a:endParaRPr lang="cs-CZ" dirty="0" smtClean="0"/>
          </a:p>
          <a:p>
            <a:r>
              <a:rPr lang="cs-CZ" b="1" i="1" dirty="0" smtClean="0"/>
              <a:t>deficity</a:t>
            </a:r>
            <a:r>
              <a:rPr lang="cs-CZ" dirty="0" smtClean="0"/>
              <a:t> v dílčích funkcích vyjadřují oslabení základních schopností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vedou k obtížím v učení a chování</a:t>
            </a:r>
          </a:p>
          <a:p>
            <a:pPr lvl="1"/>
            <a:r>
              <a:rPr lang="cs-CZ" dirty="0" smtClean="0"/>
              <a:t>projevy, mohou znamenat riziko ve vztahu ke vzniku </a:t>
            </a:r>
            <a:r>
              <a:rPr lang="cs-CZ" dirty="0" err="1" smtClean="0"/>
              <a:t>SPU</a:t>
            </a:r>
            <a:endParaRPr lang="cs-CZ" dirty="0" smtClean="0"/>
          </a:p>
          <a:p>
            <a:r>
              <a:rPr lang="cs-CZ" dirty="0" smtClean="0"/>
              <a:t>Nehovoříme o poruše, ale deficitu některé z dílčích funkcí</a:t>
            </a:r>
          </a:p>
          <a:p>
            <a:pPr lvl="1"/>
            <a:r>
              <a:rPr lang="cs-CZ" dirty="0" smtClean="0"/>
              <a:t>projevují se v různé míře a intenzitě, nemusí být u všech jedinců se </a:t>
            </a:r>
            <a:r>
              <a:rPr lang="cs-CZ" dirty="0" err="1" smtClean="0"/>
              <a:t>SPU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98987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Deficity dílčích funkcí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diferenciace figury a pozadí (zaměření pozornosti)</a:t>
            </a:r>
          </a:p>
          <a:p>
            <a:r>
              <a:rPr lang="cs-CZ" dirty="0" smtClean="0"/>
              <a:t>optická a akustická percepce a diferenciace</a:t>
            </a:r>
          </a:p>
          <a:p>
            <a:r>
              <a:rPr lang="cs-CZ" dirty="0" smtClean="0"/>
              <a:t>funkce intermodálního kódování</a:t>
            </a:r>
          </a:p>
          <a:p>
            <a:r>
              <a:rPr lang="cs-CZ" dirty="0" smtClean="0"/>
              <a:t>optická, akustická a intermodální krátkodobá a dlouhodobá paměť</a:t>
            </a:r>
          </a:p>
          <a:p>
            <a:r>
              <a:rPr lang="cs-CZ" dirty="0" smtClean="0"/>
              <a:t>koncentrace pozornosti</a:t>
            </a:r>
          </a:p>
          <a:p>
            <a:r>
              <a:rPr lang="cs-CZ" dirty="0" smtClean="0"/>
              <a:t>motorika, grafomotorika</a:t>
            </a:r>
          </a:p>
          <a:p>
            <a:r>
              <a:rPr lang="cs-CZ" dirty="0" smtClean="0"/>
              <a:t>funkce </a:t>
            </a:r>
            <a:r>
              <a:rPr lang="cs-CZ" dirty="0" err="1" smtClean="0"/>
              <a:t>seriality</a:t>
            </a:r>
            <a:endParaRPr lang="cs-CZ" dirty="0" smtClean="0"/>
          </a:p>
          <a:p>
            <a:r>
              <a:rPr lang="cs-CZ" dirty="0" smtClean="0"/>
              <a:t>vnímání schématu těla a orientace v prostoru</a:t>
            </a:r>
          </a:p>
          <a:p>
            <a:pPr marL="0" indent="0">
              <a:buNone/>
            </a:pPr>
            <a:r>
              <a:rPr lang="cs-CZ" sz="2000" i="1" dirty="0" err="1" smtClean="0"/>
              <a:t>Sindelarová</a:t>
            </a:r>
            <a:r>
              <a:rPr lang="cs-CZ" sz="2000" i="1" dirty="0" smtClean="0"/>
              <a:t>: Předcházíme poruchám učení. Praha: Portál, 1996.</a:t>
            </a:r>
          </a:p>
        </p:txBody>
      </p:sp>
    </p:spTree>
    <p:extLst>
      <p:ext uri="{BB962C8B-B14F-4D97-AF65-F5344CB8AC3E}">
        <p14:creationId xmlns:p14="http://schemas.microsoft.com/office/powerpoint/2010/main" val="41397525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3961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Klasická teorie  příčin obtíží dle </a:t>
            </a:r>
            <a:br>
              <a:rPr lang="cs-CZ" dirty="0" smtClean="0"/>
            </a:br>
            <a:r>
              <a:rPr lang="cs-CZ" sz="2800" dirty="0" smtClean="0"/>
              <a:t>O. Kučery 60. léta 20. stol. (Zelinková, 2003)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50 % dětí lehká mozková dysfunkce (</a:t>
            </a:r>
            <a:r>
              <a:rPr lang="cs-CZ" dirty="0" err="1" smtClean="0"/>
              <a:t>LMD</a:t>
            </a:r>
            <a:r>
              <a:rPr lang="cs-CZ" dirty="0" smtClean="0"/>
              <a:t>) – příčiny encefalopatické,</a:t>
            </a:r>
          </a:p>
          <a:p>
            <a:r>
              <a:rPr lang="cs-CZ" dirty="0" smtClean="0"/>
              <a:t>20 % dědičnost – příčiny hereditární,</a:t>
            </a:r>
          </a:p>
          <a:p>
            <a:r>
              <a:rPr lang="cs-CZ" dirty="0" smtClean="0"/>
              <a:t>15 % kombinace dědičnosti a </a:t>
            </a:r>
            <a:r>
              <a:rPr lang="cs-CZ" dirty="0" err="1" smtClean="0"/>
              <a:t>LMD</a:t>
            </a:r>
            <a:r>
              <a:rPr lang="cs-CZ" dirty="0" smtClean="0"/>
              <a:t> – příčiny smíšené,</a:t>
            </a:r>
          </a:p>
          <a:p>
            <a:r>
              <a:rPr lang="cs-CZ" dirty="0" smtClean="0"/>
              <a:t>15 % etiologie neurotická nebo nejasná</a:t>
            </a:r>
          </a:p>
        </p:txBody>
      </p:sp>
    </p:spTree>
    <p:extLst>
      <p:ext uri="{BB962C8B-B14F-4D97-AF65-F5344CB8AC3E}">
        <p14:creationId xmlns:p14="http://schemas.microsoft.com/office/powerpoint/2010/main" val="2486643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Současné teorie (Zelinková, 2009)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Biologicko</a:t>
            </a:r>
            <a:r>
              <a:rPr lang="cs-CZ" dirty="0" smtClean="0"/>
              <a:t> – medicínská rovina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Kognitivní rovina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Behaviorální rovina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955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Biologicko</a:t>
            </a:r>
            <a:r>
              <a:rPr lang="cs-CZ" dirty="0" smtClean="0"/>
              <a:t> – medicínská rovina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Genetika</a:t>
            </a:r>
          </a:p>
          <a:p>
            <a:r>
              <a:rPr lang="cs-CZ" dirty="0" smtClean="0"/>
              <a:t>Struktura a fungování mozku</a:t>
            </a:r>
          </a:p>
          <a:p>
            <a:r>
              <a:rPr lang="cs-CZ" dirty="0" smtClean="0"/>
              <a:t>Hormonální změny</a:t>
            </a:r>
          </a:p>
          <a:p>
            <a:r>
              <a:rPr lang="cs-CZ" dirty="0" smtClean="0"/>
              <a:t>Cerebelární (mozečkové) teorie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0847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 pitchFamily="66" charset="0"/>
              </a:rPr>
              <a:t>Kognitivní (poznávací) rovina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Fonologický deficit</a:t>
            </a:r>
          </a:p>
          <a:p>
            <a:r>
              <a:rPr lang="cs-CZ" dirty="0" smtClean="0"/>
              <a:t>Vizuální deficit</a:t>
            </a:r>
          </a:p>
          <a:p>
            <a:r>
              <a:rPr lang="cs-CZ" dirty="0" smtClean="0"/>
              <a:t>Deficity v oblasti řeči a jazyka</a:t>
            </a:r>
          </a:p>
          <a:p>
            <a:r>
              <a:rPr lang="cs-CZ" dirty="0" smtClean="0"/>
              <a:t>Deficity v procesu automatizace</a:t>
            </a:r>
          </a:p>
          <a:p>
            <a:r>
              <a:rPr lang="cs-CZ" dirty="0" smtClean="0"/>
              <a:t>Deficity v oblasti paměti</a:t>
            </a:r>
          </a:p>
          <a:p>
            <a:r>
              <a:rPr lang="cs-CZ" dirty="0" smtClean="0"/>
              <a:t>Deficity v časovém uspořádání ovlivňující rychlost kognitivních procesů (rychlé pojmenování po sobě následujících podnětů)</a:t>
            </a:r>
          </a:p>
          <a:p>
            <a:r>
              <a:rPr lang="cs-CZ" dirty="0" smtClean="0"/>
              <a:t>Kombinace deficitů (nejčastější příčina)</a:t>
            </a:r>
          </a:p>
        </p:txBody>
      </p:sp>
    </p:spTree>
    <p:extLst>
      <p:ext uri="{BB962C8B-B14F-4D97-AF65-F5344CB8AC3E}">
        <p14:creationId xmlns:p14="http://schemas.microsoft.com/office/powerpoint/2010/main" val="4521683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 pitchFamily="66" charset="0"/>
              </a:rPr>
              <a:t>Behaviorální rovina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Rozbor procesu čtení</a:t>
            </a:r>
          </a:p>
          <a:p>
            <a:pPr>
              <a:defRPr/>
            </a:pPr>
            <a:r>
              <a:rPr lang="cs-CZ" dirty="0"/>
              <a:t>Rozbor procesu psaní</a:t>
            </a:r>
          </a:p>
          <a:p>
            <a:pPr>
              <a:defRPr/>
            </a:pPr>
            <a:r>
              <a:rPr lang="cs-CZ" dirty="0"/>
              <a:t>Rozbor chování při čtení, psaní a při běžných denních činnostech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574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>
                <a:latin typeface="Comic Sans MS" pitchFamily="66" charset="0"/>
              </a:rPr>
              <a:t>Základní příčiny dle doby </a:t>
            </a:r>
            <a:r>
              <a:rPr lang="cs-CZ" u="sng" dirty="0" smtClean="0">
                <a:latin typeface="Comic Sans MS" pitchFamily="66" charset="0"/>
              </a:rPr>
              <a:t>vzniku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Období prenatální </a:t>
            </a:r>
          </a:p>
          <a:p>
            <a:pPr lvl="1"/>
            <a:r>
              <a:rPr lang="cs-CZ" dirty="0" smtClean="0"/>
              <a:t>onemocnění matky, kouření, alkohol, nedostatečný přísun kyslíku.</a:t>
            </a:r>
          </a:p>
          <a:p>
            <a:r>
              <a:rPr lang="cs-CZ" dirty="0" smtClean="0"/>
              <a:t>Období perinatální </a:t>
            </a:r>
          </a:p>
          <a:p>
            <a:pPr lvl="1"/>
            <a:r>
              <a:rPr lang="cs-CZ" dirty="0" smtClean="0"/>
              <a:t>dlouho trvající porod, překotný porod, poškození hlavičky novorozence, hypoxie.</a:t>
            </a:r>
          </a:p>
          <a:p>
            <a:r>
              <a:rPr lang="cs-CZ" dirty="0" smtClean="0"/>
              <a:t>Období postnatální </a:t>
            </a:r>
          </a:p>
          <a:p>
            <a:pPr lvl="1"/>
            <a:r>
              <a:rPr lang="cs-CZ" dirty="0" smtClean="0"/>
              <a:t>infekční nebo hořečnatá či jiná onemocnění, do 2 let věku dítěte.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6588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LMD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lehká mozková dysfunkce, lehká dětská encefalopatie, malá mozková poškození</a:t>
            </a:r>
          </a:p>
          <a:p>
            <a:r>
              <a:rPr lang="cs-CZ" dirty="0" smtClean="0"/>
              <a:t>Třesohlavá (1989), </a:t>
            </a:r>
            <a:r>
              <a:rPr lang="cs-CZ" dirty="0" err="1" smtClean="0"/>
              <a:t>Train</a:t>
            </a:r>
            <a:r>
              <a:rPr lang="cs-CZ" dirty="0" smtClean="0"/>
              <a:t> (1996)</a:t>
            </a:r>
          </a:p>
          <a:p>
            <a:r>
              <a:rPr lang="cs-CZ" dirty="0" smtClean="0"/>
              <a:t>pojem </a:t>
            </a:r>
            <a:r>
              <a:rPr lang="cs-CZ" dirty="0" err="1" smtClean="0"/>
              <a:t>LMD</a:t>
            </a:r>
            <a:r>
              <a:rPr lang="cs-CZ" dirty="0" smtClean="0"/>
              <a:t> se začal používat v souvislosti se </a:t>
            </a:r>
            <a:r>
              <a:rPr lang="cs-CZ" dirty="0" err="1" smtClean="0"/>
              <a:t>SPU</a:t>
            </a:r>
            <a:r>
              <a:rPr lang="cs-CZ" dirty="0" smtClean="0"/>
              <a:t> v </a:t>
            </a:r>
            <a:br>
              <a:rPr lang="cs-CZ" dirty="0" smtClean="0"/>
            </a:br>
            <a:r>
              <a:rPr lang="cs-CZ" dirty="0" smtClean="0"/>
              <a:t>60. letech 20. stol.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příčinou </a:t>
            </a:r>
            <a:r>
              <a:rPr lang="cs-CZ" dirty="0" err="1" smtClean="0"/>
              <a:t>SPU</a:t>
            </a:r>
            <a:r>
              <a:rPr lang="cs-CZ" dirty="0" smtClean="0"/>
              <a:t> mohou být drobná neurochemická poškození určitých částí CNS</a:t>
            </a:r>
          </a:p>
          <a:p>
            <a:r>
              <a:rPr lang="cs-CZ" b="1" dirty="0" smtClean="0"/>
              <a:t>vývojovou poruchou neurochemických spojů, jejichž úkolem je předávání informací v jednotlivých částech mozku</a:t>
            </a:r>
          </a:p>
          <a:p>
            <a:r>
              <a:rPr lang="cs-CZ" dirty="0" smtClean="0"/>
              <a:t>u nás pojem vžitý pro poruchu pozornosti</a:t>
            </a:r>
          </a:p>
        </p:txBody>
      </p:sp>
    </p:spTree>
    <p:extLst>
      <p:ext uri="{BB962C8B-B14F-4D97-AF65-F5344CB8AC3E}">
        <p14:creationId xmlns:p14="http://schemas.microsoft.com/office/powerpoint/2010/main" val="37374506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předmět a klasifikace</a:t>
            </a:r>
          </a:p>
          <a:p>
            <a:r>
              <a:rPr lang="cs-CZ" dirty="0" smtClean="0"/>
              <a:t>charakteristika jednotlivých </a:t>
            </a:r>
            <a:r>
              <a:rPr lang="cs-CZ" dirty="0" err="1" smtClean="0"/>
              <a:t>dysporuch</a:t>
            </a:r>
            <a:endParaRPr lang="cs-CZ" dirty="0" smtClean="0"/>
          </a:p>
          <a:p>
            <a:r>
              <a:rPr lang="cs-CZ" dirty="0" smtClean="0"/>
              <a:t>etiologie</a:t>
            </a:r>
          </a:p>
          <a:p>
            <a:r>
              <a:rPr lang="cs-CZ" dirty="0" err="1" smtClean="0"/>
              <a:t>LMD</a:t>
            </a:r>
            <a:r>
              <a:rPr lang="cs-CZ" dirty="0" smtClean="0"/>
              <a:t>, </a:t>
            </a:r>
            <a:r>
              <a:rPr lang="cs-CZ" dirty="0" err="1" smtClean="0"/>
              <a:t>ADD</a:t>
            </a:r>
            <a:r>
              <a:rPr lang="cs-CZ" dirty="0" smtClean="0"/>
              <a:t>, </a:t>
            </a:r>
            <a:r>
              <a:rPr lang="cs-CZ" dirty="0" err="1" smtClean="0"/>
              <a:t>ADHD</a:t>
            </a:r>
            <a:endParaRPr lang="cs-CZ" dirty="0" smtClean="0"/>
          </a:p>
          <a:p>
            <a:r>
              <a:rPr lang="cs-CZ" dirty="0" smtClean="0"/>
              <a:t>poradenství - </a:t>
            </a:r>
            <a:r>
              <a:rPr lang="cs-CZ" dirty="0" smtClean="0"/>
              <a:t>systém péče o žáky se </a:t>
            </a:r>
            <a:r>
              <a:rPr lang="cs-CZ" dirty="0" err="1" smtClean="0"/>
              <a:t>SPU</a:t>
            </a:r>
            <a:endParaRPr lang="cs-CZ" dirty="0" smtClean="0"/>
          </a:p>
          <a:p>
            <a:r>
              <a:rPr lang="cs-CZ" dirty="0" smtClean="0"/>
              <a:t>vzdělávání žáků se </a:t>
            </a:r>
            <a:r>
              <a:rPr lang="cs-CZ" dirty="0" err="1" smtClean="0"/>
              <a:t>SPU</a:t>
            </a:r>
            <a:r>
              <a:rPr lang="cs-CZ" dirty="0" smtClean="0"/>
              <a:t> – zásady přístupu, hodnocení </a:t>
            </a:r>
          </a:p>
          <a:p>
            <a:r>
              <a:rPr lang="cs-CZ" dirty="0" smtClean="0"/>
              <a:t>reedukace </a:t>
            </a:r>
            <a:r>
              <a:rPr lang="cs-CZ" dirty="0" err="1" smtClean="0"/>
              <a:t>SPU</a:t>
            </a:r>
            <a:endParaRPr lang="cs-CZ" dirty="0" smtClean="0"/>
          </a:p>
          <a:p>
            <a:r>
              <a:rPr lang="cs-CZ" dirty="0" smtClean="0"/>
              <a:t>diagnostika </a:t>
            </a:r>
            <a:r>
              <a:rPr lang="cs-CZ" dirty="0" err="1" smtClean="0"/>
              <a:t>SPU</a:t>
            </a:r>
            <a:endParaRPr lang="cs-CZ" dirty="0" smtClean="0"/>
          </a:p>
          <a:p>
            <a:r>
              <a:rPr lang="cs-CZ" dirty="0" smtClean="0"/>
              <a:t>literatura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254493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LMD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zahraničí </a:t>
            </a:r>
            <a:r>
              <a:rPr lang="cs-CZ" dirty="0" err="1" smtClean="0"/>
              <a:t>ADD</a:t>
            </a:r>
            <a:r>
              <a:rPr lang="cs-CZ" dirty="0" smtClean="0"/>
              <a:t>, </a:t>
            </a:r>
            <a:r>
              <a:rPr lang="cs-CZ" dirty="0" err="1" smtClean="0"/>
              <a:t>ADHD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(u nás dříve </a:t>
            </a:r>
            <a:r>
              <a:rPr lang="cs-CZ" dirty="0" err="1" smtClean="0"/>
              <a:t>hypoaktivní</a:t>
            </a:r>
            <a:r>
              <a:rPr lang="cs-CZ" dirty="0" smtClean="0"/>
              <a:t> nebo hyperaktivní forma </a:t>
            </a:r>
            <a:r>
              <a:rPr lang="cs-CZ" dirty="0" err="1" smtClean="0"/>
              <a:t>LMD</a:t>
            </a:r>
            <a:r>
              <a:rPr lang="cs-CZ" dirty="0" smtClean="0"/>
              <a:t>).</a:t>
            </a:r>
          </a:p>
          <a:p>
            <a:r>
              <a:rPr lang="cs-CZ" dirty="0" smtClean="0"/>
              <a:t>Souhrnné označení pro celou řadu projevů dítěte na bázi strukturálních změn CNS.</a:t>
            </a:r>
          </a:p>
          <a:p>
            <a:r>
              <a:rPr lang="cs-CZ" dirty="0" smtClean="0"/>
              <a:t>U dětí s </a:t>
            </a:r>
            <a:r>
              <a:rPr lang="cs-CZ" dirty="0" err="1" smtClean="0"/>
              <a:t>LMD</a:t>
            </a:r>
            <a:r>
              <a:rPr lang="cs-CZ" dirty="0" smtClean="0"/>
              <a:t> se mohou, ale nemusejí projevit </a:t>
            </a:r>
            <a:r>
              <a:rPr lang="cs-CZ" dirty="0" err="1" smtClean="0"/>
              <a:t>SPU</a:t>
            </a:r>
            <a:r>
              <a:rPr lang="cs-CZ" dirty="0" smtClean="0"/>
              <a:t>, stejně tak </a:t>
            </a:r>
            <a:r>
              <a:rPr lang="cs-CZ" dirty="0" err="1" smtClean="0"/>
              <a:t>SPU</a:t>
            </a:r>
            <a:r>
              <a:rPr lang="cs-CZ" dirty="0" smtClean="0"/>
              <a:t> mohou, ale nemusejí vznikat na podkladě </a:t>
            </a:r>
            <a:r>
              <a:rPr lang="cs-CZ" dirty="0" err="1" smtClean="0"/>
              <a:t>LMD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6641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Projevy chování dítěte s </a:t>
            </a:r>
            <a:r>
              <a:rPr lang="cs-CZ" u="sng" dirty="0" err="1" smtClean="0"/>
              <a:t>LMD</a:t>
            </a:r>
            <a:r>
              <a:rPr lang="cs-CZ" u="sng" dirty="0" smtClean="0"/>
              <a:t> ve škole (Matějček)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Nápadně nerovnoměrný vývoj jednotlivých mentálních funkcí.</a:t>
            </a:r>
          </a:p>
          <a:p>
            <a:r>
              <a:rPr lang="cs-CZ" dirty="0" smtClean="0"/>
              <a:t>Zvýšená pohyblivost a neklid.</a:t>
            </a:r>
          </a:p>
          <a:p>
            <a:r>
              <a:rPr lang="cs-CZ" dirty="0" smtClean="0"/>
              <a:t>Nesoustředění a těkavost.</a:t>
            </a:r>
          </a:p>
          <a:p>
            <a:r>
              <a:rPr lang="cs-CZ" dirty="0" smtClean="0"/>
              <a:t>Impulzivita a překotnost reakcí.</a:t>
            </a:r>
          </a:p>
          <a:p>
            <a:r>
              <a:rPr lang="cs-CZ" dirty="0" smtClean="0"/>
              <a:t>Nápadné výkyvy nálad a duševní výkonnosti.</a:t>
            </a:r>
          </a:p>
          <a:p>
            <a:r>
              <a:rPr lang="cs-CZ" dirty="0" smtClean="0"/>
              <a:t>Tělesná neobratnost.</a:t>
            </a:r>
          </a:p>
          <a:p>
            <a:r>
              <a:rPr lang="cs-CZ" dirty="0" smtClean="0"/>
              <a:t>Poruchy a  nápadné nedostatky ve vnímání a představivosti.</a:t>
            </a:r>
          </a:p>
        </p:txBody>
      </p:sp>
    </p:spTree>
    <p:extLst>
      <p:ext uri="{BB962C8B-B14F-4D97-AF65-F5344CB8AC3E}">
        <p14:creationId xmlns:p14="http://schemas.microsoft.com/office/powerpoint/2010/main" val="9900812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Attention</a:t>
            </a:r>
            <a:r>
              <a:rPr lang="cs-CZ" dirty="0" smtClean="0"/>
              <a:t> Deficit </a:t>
            </a:r>
            <a:r>
              <a:rPr lang="cs-CZ" dirty="0" err="1" smtClean="0"/>
              <a:t>Disorder</a:t>
            </a:r>
            <a:endParaRPr lang="cs-CZ" dirty="0" smtClean="0"/>
          </a:p>
          <a:p>
            <a:r>
              <a:rPr lang="cs-CZ" b="1" dirty="0" smtClean="0"/>
              <a:t>porucha pozornosti bez hyperaktivity</a:t>
            </a:r>
          </a:p>
          <a:p>
            <a:r>
              <a:rPr lang="cs-CZ" dirty="0" smtClean="0"/>
              <a:t>prostá porucha pozornosti</a:t>
            </a:r>
          </a:p>
          <a:p>
            <a:r>
              <a:rPr lang="cs-CZ" dirty="0" smtClean="0"/>
              <a:t>neobjevuje se impulzivita a hyperaktivita</a:t>
            </a:r>
          </a:p>
          <a:p>
            <a:r>
              <a:rPr lang="cs-CZ" dirty="0" err="1" smtClean="0"/>
              <a:t>hypoaktivní</a:t>
            </a:r>
            <a:endParaRPr lang="cs-CZ" dirty="0" smtClean="0"/>
          </a:p>
          <a:p>
            <a:r>
              <a:rPr lang="cs-CZ" dirty="0" smtClean="0"/>
              <a:t>denní snění, pomalí</a:t>
            </a:r>
          </a:p>
          <a:p>
            <a:r>
              <a:rPr lang="cs-CZ" dirty="0" smtClean="0"/>
              <a:t>problém se zaměřením a udržením pozornosti.</a:t>
            </a:r>
          </a:p>
          <a:p>
            <a:r>
              <a:rPr lang="cs-CZ" dirty="0" smtClean="0"/>
              <a:t>obtížně navazují sociální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0310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Projevy </a:t>
            </a:r>
            <a:r>
              <a:rPr lang="cs-CZ" dirty="0" err="1" smtClean="0"/>
              <a:t>ADD</a:t>
            </a:r>
            <a:r>
              <a:rPr lang="cs-CZ" dirty="0" smtClean="0"/>
              <a:t> – porucha pozornosti bez hyperaktivity (</a:t>
            </a:r>
            <a:r>
              <a:rPr lang="cs-CZ" dirty="0" err="1" smtClean="0"/>
              <a:t>Riefová</a:t>
            </a:r>
            <a:r>
              <a:rPr lang="cs-CZ" dirty="0" smtClean="0"/>
              <a:t>, 1999)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snadná rozptýlenost vnějšími projevy</a:t>
            </a:r>
          </a:p>
          <a:p>
            <a:r>
              <a:rPr lang="cs-CZ" dirty="0" smtClean="0"/>
              <a:t>problémy s nasloucháním a s plněním pokynů</a:t>
            </a:r>
          </a:p>
          <a:p>
            <a:r>
              <a:rPr lang="cs-CZ" dirty="0" smtClean="0"/>
              <a:t>potíže se zaměřením a udržením pozornosti</a:t>
            </a:r>
          </a:p>
          <a:p>
            <a:r>
              <a:rPr lang="cs-CZ" dirty="0" smtClean="0"/>
              <a:t>potíže se soustředěním na úkol a jeho dokončením</a:t>
            </a:r>
          </a:p>
          <a:p>
            <a:r>
              <a:rPr lang="cs-CZ" dirty="0" smtClean="0"/>
              <a:t>nevyrovnaný výkon ve škole (v práci)</a:t>
            </a:r>
          </a:p>
          <a:p>
            <a:r>
              <a:rPr lang="cs-CZ" dirty="0" smtClean="0"/>
              <a:t>„vypínání“ pozornosti, což působí jako zasněnost</a:t>
            </a:r>
          </a:p>
          <a:p>
            <a:r>
              <a:rPr lang="cs-CZ" dirty="0" smtClean="0"/>
              <a:t>nepořádnost</a:t>
            </a:r>
          </a:p>
          <a:p>
            <a:r>
              <a:rPr lang="cs-CZ" dirty="0" smtClean="0"/>
              <a:t>nedostatečné studijní dovednosti</a:t>
            </a:r>
          </a:p>
          <a:p>
            <a:r>
              <a:rPr lang="cs-CZ" dirty="0" smtClean="0"/>
              <a:t>potíže se samostatnou prací</a:t>
            </a:r>
          </a:p>
          <a:p>
            <a:r>
              <a:rPr lang="cs-CZ" dirty="0" smtClean="0"/>
              <a:t>častěji u dívek, menší skupina než </a:t>
            </a:r>
            <a:r>
              <a:rPr lang="cs-CZ" dirty="0" err="1" smtClean="0"/>
              <a:t>ADHD</a:t>
            </a:r>
            <a:endParaRPr lang="cs-CZ" dirty="0" smtClean="0"/>
          </a:p>
          <a:p>
            <a:r>
              <a:rPr lang="cs-CZ" dirty="0" err="1" smtClean="0"/>
              <a:t>SPU</a:t>
            </a:r>
            <a:r>
              <a:rPr lang="cs-CZ" dirty="0" smtClean="0"/>
              <a:t> se v této skupině vyskytují častěji než u </a:t>
            </a:r>
            <a:r>
              <a:rPr lang="cs-CZ" dirty="0" err="1" smtClean="0"/>
              <a:t>ADHD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1562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Attention</a:t>
            </a:r>
            <a:r>
              <a:rPr lang="cs-CZ" dirty="0" smtClean="0"/>
              <a:t> Deficit </a:t>
            </a:r>
            <a:r>
              <a:rPr lang="cs-CZ" dirty="0" err="1" smtClean="0"/>
              <a:t>Hyperactivity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 smtClean="0"/>
          </a:p>
          <a:p>
            <a:r>
              <a:rPr lang="cs-CZ" b="1" dirty="0" smtClean="0"/>
              <a:t>porucha pozornosti s hyperaktivitou </a:t>
            </a:r>
            <a:r>
              <a:rPr lang="cs-CZ" dirty="0" smtClean="0"/>
              <a:t>(</a:t>
            </a:r>
            <a:r>
              <a:rPr lang="cs-CZ" dirty="0" err="1" smtClean="0"/>
              <a:t>Barkley</a:t>
            </a:r>
            <a:r>
              <a:rPr lang="cs-CZ" dirty="0" smtClean="0"/>
              <a:t>, 1990 in Zelinková, 2003)</a:t>
            </a:r>
          </a:p>
          <a:p>
            <a:r>
              <a:rPr lang="cs-CZ" dirty="0" smtClean="0"/>
              <a:t>vývojová porucha charakteristická věku dítěte nepřiměřeným stupněm pozornosti, hyperaktivity a impulzivity</a:t>
            </a:r>
          </a:p>
          <a:p>
            <a:r>
              <a:rPr lang="cs-CZ" dirty="0" smtClean="0"/>
              <a:t>potíže jsou chronické a nelze je vysvětlit neurologickými, senzorickými, motorickými, emocionálními problémy či </a:t>
            </a:r>
            <a:r>
              <a:rPr lang="cs-CZ" dirty="0" err="1" smtClean="0"/>
              <a:t>MR</a:t>
            </a:r>
            <a:endParaRPr lang="cs-CZ" dirty="0" smtClean="0"/>
          </a:p>
          <a:p>
            <a:r>
              <a:rPr lang="cs-CZ" dirty="0" smtClean="0"/>
              <a:t>neschopnost dodržovat pravidla chování a provádět delší pracovní výkony </a:t>
            </a:r>
          </a:p>
          <a:p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ovlivnění vztahů mezi jedincem, rodinou, školou a společností</a:t>
            </a:r>
          </a:p>
        </p:txBody>
      </p:sp>
    </p:spTree>
    <p:extLst>
      <p:ext uri="{BB962C8B-B14F-4D97-AF65-F5344CB8AC3E}">
        <p14:creationId xmlns:p14="http://schemas.microsoft.com/office/powerpoint/2010/main" val="29258348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Projevy </a:t>
            </a:r>
            <a:r>
              <a:rPr lang="cs-CZ" u="sng" dirty="0" err="1"/>
              <a:t>ADHD</a:t>
            </a:r>
            <a:r>
              <a:rPr lang="cs-CZ" u="sng" dirty="0"/>
              <a:t> </a:t>
            </a:r>
            <a:r>
              <a:rPr lang="cs-CZ" u="sng" dirty="0" smtClean="0"/>
              <a:t>(</a:t>
            </a:r>
            <a:r>
              <a:rPr lang="cs-CZ" u="sng" dirty="0"/>
              <a:t>Bartoňová, 2006</a:t>
            </a:r>
            <a:r>
              <a:rPr lang="cs-CZ" u="sng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impulzivita </a:t>
            </a:r>
          </a:p>
          <a:p>
            <a:pPr lvl="1"/>
            <a:r>
              <a:rPr lang="cs-CZ" dirty="0" smtClean="0"/>
              <a:t>mluví, když nejsou tázáni, vykřikování, zbrklé provádění zadání.</a:t>
            </a:r>
          </a:p>
          <a:p>
            <a:r>
              <a:rPr lang="cs-CZ" dirty="0" smtClean="0"/>
              <a:t>slabá pracovní paměť - denní aktivity</a:t>
            </a:r>
          </a:p>
          <a:p>
            <a:r>
              <a:rPr lang="cs-CZ" dirty="0" err="1" smtClean="0"/>
              <a:t>dys</a:t>
            </a:r>
            <a:r>
              <a:rPr lang="cs-CZ" dirty="0" smtClean="0"/>
              <a:t>-organizace </a:t>
            </a:r>
          </a:p>
          <a:p>
            <a:pPr lvl="1"/>
            <a:r>
              <a:rPr lang="cs-CZ" dirty="0" smtClean="0"/>
              <a:t>problémy s plánováním, zapamatování kroků, směrů, materiálů</a:t>
            </a:r>
          </a:p>
          <a:p>
            <a:r>
              <a:rPr lang="cs-CZ" dirty="0" smtClean="0"/>
              <a:t>hyperaktivita - neposednost, roztěkanost</a:t>
            </a:r>
          </a:p>
          <a:p>
            <a:r>
              <a:rPr lang="cs-CZ" dirty="0" smtClean="0"/>
              <a:t>nepozornost </a:t>
            </a:r>
          </a:p>
          <a:p>
            <a:pPr lvl="1"/>
            <a:r>
              <a:rPr lang="cs-CZ" dirty="0" smtClean="0"/>
              <a:t>denní snění, rozladěnost, neschopnost udržet pozornost.</a:t>
            </a:r>
          </a:p>
          <a:p>
            <a:r>
              <a:rPr lang="cs-CZ" dirty="0" smtClean="0"/>
              <a:t>obtíže při zpracování verbálních informací</a:t>
            </a:r>
          </a:p>
          <a:p>
            <a:pPr lvl="1"/>
            <a:r>
              <a:rPr lang="cs-CZ" dirty="0" smtClean="0"/>
              <a:t>jazykové problémy</a:t>
            </a:r>
          </a:p>
          <a:p>
            <a:r>
              <a:rPr lang="cs-CZ" dirty="0" smtClean="0"/>
              <a:t>častěji u chlapců</a:t>
            </a:r>
          </a:p>
          <a:p>
            <a:pPr lvl="1"/>
            <a:r>
              <a:rPr lang="cs-CZ" dirty="0" smtClean="0"/>
              <a:t>riziková skupina z hlediska antisociálního chování</a:t>
            </a:r>
          </a:p>
        </p:txBody>
      </p:sp>
    </p:spTree>
    <p:extLst>
      <p:ext uri="{BB962C8B-B14F-4D97-AF65-F5344CB8AC3E}">
        <p14:creationId xmlns:p14="http://schemas.microsoft.com/office/powerpoint/2010/main" val="16951736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Děti s </a:t>
            </a:r>
            <a:r>
              <a:rPr lang="cs-CZ" dirty="0" err="1" smtClean="0"/>
              <a:t>ADHD</a:t>
            </a:r>
            <a:r>
              <a:rPr lang="cs-CZ" dirty="0" smtClean="0"/>
              <a:t> mají (Bartoňová,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tendence zapojit ruce </a:t>
            </a:r>
          </a:p>
          <a:p>
            <a:pPr lvl="1"/>
            <a:r>
              <a:rPr lang="cs-CZ" dirty="0" smtClean="0"/>
              <a:t>potřebují se dotknout, manipulovat, potřeba malého předmětu,</a:t>
            </a:r>
          </a:p>
          <a:p>
            <a:r>
              <a:rPr lang="cs-CZ" dirty="0" smtClean="0"/>
              <a:t>slabé výsledky v didaktických situacích </a:t>
            </a:r>
          </a:p>
          <a:p>
            <a:pPr lvl="1"/>
            <a:r>
              <a:rPr lang="cs-CZ" dirty="0" smtClean="0"/>
              <a:t>potřebují aktivně začlenit, udržovat krátkodobé aktivity,</a:t>
            </a:r>
          </a:p>
          <a:p>
            <a:r>
              <a:rPr lang="cs-CZ" dirty="0" smtClean="0"/>
              <a:t>bývají méně zralé, než jejich vrstevníci,</a:t>
            </a:r>
          </a:p>
          <a:p>
            <a:r>
              <a:rPr lang="cs-CZ" dirty="0" smtClean="0"/>
              <a:t>nerovnoměrné projevy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negativní mínění učitelů,</a:t>
            </a:r>
          </a:p>
          <a:p>
            <a:r>
              <a:rPr lang="cs-CZ" dirty="0" smtClean="0"/>
              <a:t>potřebu nejen medikamentů, ale také dovedností,</a:t>
            </a:r>
          </a:p>
          <a:p>
            <a:r>
              <a:rPr lang="cs-CZ" dirty="0" smtClean="0"/>
              <a:t>potřebu pomoci od rodičů, spolupráce školy a rodiny,</a:t>
            </a:r>
          </a:p>
          <a:p>
            <a:r>
              <a:rPr lang="cs-CZ" dirty="0" smtClean="0"/>
              <a:t>odlišné styly učení (globální styl učení)</a:t>
            </a:r>
          </a:p>
        </p:txBody>
      </p:sp>
    </p:spTree>
    <p:extLst>
      <p:ext uri="{BB962C8B-B14F-4D97-AF65-F5344CB8AC3E}">
        <p14:creationId xmlns:p14="http://schemas.microsoft.com/office/powerpoint/2010/main" val="9267565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ADHD</a:t>
            </a:r>
            <a:r>
              <a:rPr lang="cs-CZ" dirty="0" smtClean="0"/>
              <a:t> </a:t>
            </a:r>
            <a:r>
              <a:rPr lang="cs-CZ" b="1" dirty="0" smtClean="0"/>
              <a:t>– žáci potřebují </a:t>
            </a:r>
            <a:r>
              <a:rPr lang="cs-CZ" dirty="0" smtClean="0"/>
              <a:t>(Bartoňová, 2006):</a:t>
            </a:r>
          </a:p>
          <a:p>
            <a:pPr lvl="1"/>
            <a:r>
              <a:rPr lang="cs-CZ" dirty="0" smtClean="0"/>
              <a:t>stručnost,</a:t>
            </a:r>
          </a:p>
          <a:p>
            <a:pPr lvl="1"/>
            <a:r>
              <a:rPr lang="cs-CZ" dirty="0" smtClean="0"/>
              <a:t>různorodost, </a:t>
            </a:r>
            <a:r>
              <a:rPr lang="cs-CZ" dirty="0" err="1" smtClean="0"/>
              <a:t>multisenzoriální</a:t>
            </a:r>
            <a:r>
              <a:rPr lang="cs-CZ" dirty="0" smtClean="0"/>
              <a:t> přístup, oživení učiva,</a:t>
            </a:r>
          </a:p>
          <a:p>
            <a:pPr lvl="1"/>
            <a:r>
              <a:rPr lang="cs-CZ" dirty="0" smtClean="0"/>
              <a:t>strukturu,</a:t>
            </a:r>
          </a:p>
          <a:p>
            <a:pPr lvl="1"/>
            <a:r>
              <a:rPr lang="cs-CZ" dirty="0" smtClean="0"/>
              <a:t>zapojit ruce – kinestetické učení,</a:t>
            </a:r>
          </a:p>
          <a:p>
            <a:pPr lvl="1"/>
            <a:r>
              <a:rPr lang="cs-CZ" dirty="0" smtClean="0"/>
              <a:t>aktivně začlenit.</a:t>
            </a:r>
          </a:p>
          <a:p>
            <a:r>
              <a:rPr lang="cs-CZ" dirty="0" err="1" smtClean="0"/>
              <a:t>ADHD</a:t>
            </a:r>
            <a:r>
              <a:rPr lang="cs-CZ" dirty="0" smtClean="0"/>
              <a:t> – </a:t>
            </a:r>
            <a:r>
              <a:rPr lang="cs-CZ" b="1" dirty="0" smtClean="0"/>
              <a:t>nástroje učitelů </a:t>
            </a:r>
            <a:r>
              <a:rPr lang="cs-CZ" dirty="0" smtClean="0"/>
              <a:t>(Bartoňová, 2006):</a:t>
            </a:r>
          </a:p>
          <a:p>
            <a:pPr lvl="1"/>
            <a:r>
              <a:rPr lang="cs-CZ" dirty="0" smtClean="0"/>
              <a:t>nesedět v lavicích, lavice do U, skupinová práce,</a:t>
            </a:r>
          </a:p>
          <a:p>
            <a:pPr lvl="1"/>
            <a:r>
              <a:rPr lang="cs-CZ" dirty="0" smtClean="0"/>
              <a:t>komunikace s rodiči,</a:t>
            </a:r>
          </a:p>
          <a:p>
            <a:pPr lvl="1"/>
            <a:r>
              <a:rPr lang="cs-CZ" dirty="0" smtClean="0"/>
              <a:t>barevnost,</a:t>
            </a:r>
          </a:p>
          <a:p>
            <a:pPr lvl="1"/>
            <a:r>
              <a:rPr lang="cs-CZ" dirty="0" smtClean="0"/>
              <a:t>pestrost pomůcek – ne přílišná,</a:t>
            </a:r>
          </a:p>
          <a:p>
            <a:pPr lvl="1"/>
            <a:r>
              <a:rPr lang="cs-CZ" dirty="0" smtClean="0"/>
              <a:t>strukturované seznamy, přehledy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0928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</a:t>
            </a:r>
            <a:r>
              <a:rPr lang="cs-CZ" dirty="0" err="1" smtClean="0"/>
              <a:t>SPU</a:t>
            </a:r>
            <a:r>
              <a:rPr lang="cs-CZ" dirty="0" smtClean="0"/>
              <a:t> v chování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0726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Projevy v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Pocity méněcennosti, snaha zakrýt obtíže</a:t>
            </a:r>
          </a:p>
          <a:p>
            <a:r>
              <a:rPr lang="cs-CZ" dirty="0" smtClean="0"/>
              <a:t>Upozorňování na sebe (šaškování, vykřikování)</a:t>
            </a:r>
          </a:p>
          <a:p>
            <a:r>
              <a:rPr lang="cs-CZ" dirty="0" smtClean="0"/>
              <a:t>Neodpovídající hodnocení a klasifikace</a:t>
            </a:r>
          </a:p>
          <a:p>
            <a:r>
              <a:rPr lang="cs-CZ" dirty="0" smtClean="0"/>
              <a:t>Nepříznivé hodnocení učitelem, rodiči</a:t>
            </a:r>
          </a:p>
          <a:p>
            <a:r>
              <a:rPr lang="cs-CZ" dirty="0" smtClean="0"/>
              <a:t>Negativní vztah ke škole</a:t>
            </a:r>
          </a:p>
          <a:p>
            <a:r>
              <a:rPr lang="cs-CZ" dirty="0" smtClean="0"/>
              <a:t>Školní fobie</a:t>
            </a:r>
          </a:p>
          <a:p>
            <a:r>
              <a:rPr lang="cs-CZ" dirty="0" smtClean="0"/>
              <a:t>Záškoláctví</a:t>
            </a:r>
          </a:p>
          <a:p>
            <a:r>
              <a:rPr lang="cs-CZ" dirty="0" smtClean="0"/>
              <a:t>Psychosomatické obtíže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0766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11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672408" cy="1046637"/>
          </a:xfrm>
        </p:spPr>
      </p:pic>
      <p:pic>
        <p:nvPicPr>
          <p:cNvPr id="6" name="Obrázek 5" descr="11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384376" cy="1556813"/>
          </a:xfrm>
          <a:prstGeom prst="rect">
            <a:avLst/>
          </a:prstGeom>
        </p:spPr>
      </p:pic>
      <p:pic>
        <p:nvPicPr>
          <p:cNvPr id="1027" name="Picture 3" descr="C:\Users\Gajzlerová\Documents\_Lenka\vyuka\2011_jaro\SPU\dysgrafia2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570560"/>
            <a:ext cx="56642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2240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v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Primárně</a:t>
            </a:r>
            <a:r>
              <a:rPr lang="cs-CZ" dirty="0" smtClean="0"/>
              <a:t> (součást obrazu </a:t>
            </a:r>
            <a:r>
              <a:rPr lang="cs-CZ" dirty="0" err="1" smtClean="0"/>
              <a:t>LMD</a:t>
            </a:r>
            <a:r>
              <a:rPr lang="cs-CZ" dirty="0" smtClean="0"/>
              <a:t> a deficitů dílčích funkcí):</a:t>
            </a:r>
          </a:p>
          <a:p>
            <a:r>
              <a:rPr lang="cs-CZ" dirty="0" smtClean="0"/>
              <a:t>poruchy pozornosti,</a:t>
            </a:r>
          </a:p>
          <a:p>
            <a:r>
              <a:rPr lang="cs-CZ" dirty="0" smtClean="0"/>
              <a:t>infantilní chování,</a:t>
            </a:r>
          </a:p>
          <a:p>
            <a:r>
              <a:rPr lang="cs-CZ" dirty="0" smtClean="0"/>
              <a:t>zvýšená vzrušivost.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Sekundárně</a:t>
            </a:r>
            <a:r>
              <a:rPr lang="cs-CZ" dirty="0" smtClean="0"/>
              <a:t> (důsledek neúspěchu):</a:t>
            </a:r>
          </a:p>
          <a:p>
            <a:r>
              <a:rPr lang="cs-CZ" dirty="0" smtClean="0"/>
              <a:t>obranné a vyhýbavé mechanismy,</a:t>
            </a:r>
          </a:p>
          <a:p>
            <a:r>
              <a:rPr lang="cs-CZ" dirty="0" smtClean="0"/>
              <a:t>kompenzační chování,</a:t>
            </a:r>
          </a:p>
          <a:p>
            <a:r>
              <a:rPr lang="cs-CZ" dirty="0" smtClean="0"/>
              <a:t>agresivita a projevy nepřátelství,</a:t>
            </a:r>
          </a:p>
          <a:p>
            <a:r>
              <a:rPr lang="cs-CZ" dirty="0" smtClean="0"/>
              <a:t>úzkostné stažení se do sebe.</a:t>
            </a:r>
          </a:p>
          <a:p>
            <a:pPr marL="0" indent="0">
              <a:buNone/>
            </a:pP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Kooperativní učení.</a:t>
            </a:r>
          </a:p>
        </p:txBody>
      </p:sp>
    </p:spTree>
    <p:extLst>
      <p:ext uri="{BB962C8B-B14F-4D97-AF65-F5344CB8AC3E}">
        <p14:creationId xmlns:p14="http://schemas.microsoft.com/office/powerpoint/2010/main" val="11138484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Poradenství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6591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Péče o žáky se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Vyhláška č. 72/2005 Sb., o poskytování poradenských služeb ve školách a školských poradenských zařízeních</a:t>
            </a:r>
          </a:p>
          <a:p>
            <a:r>
              <a:rPr lang="cs-CZ" b="1" dirty="0" smtClean="0"/>
              <a:t>Školská poradenská zařízení</a:t>
            </a:r>
            <a:r>
              <a:rPr lang="cs-CZ" dirty="0" smtClean="0"/>
              <a:t> (§ 3)</a:t>
            </a:r>
          </a:p>
          <a:p>
            <a:pPr lvl="1"/>
            <a:r>
              <a:rPr lang="cs-CZ" dirty="0" smtClean="0"/>
              <a:t>pedagogicko-psychologická poradna (PŘÍLOHA č. 1)</a:t>
            </a:r>
          </a:p>
          <a:p>
            <a:pPr lvl="1"/>
            <a:r>
              <a:rPr lang="cs-CZ" dirty="0" smtClean="0"/>
              <a:t>speciálně pedagogické centrum (PŘÍLOHA č. 2)		</a:t>
            </a:r>
          </a:p>
          <a:p>
            <a:r>
              <a:rPr lang="cs-CZ" b="1" dirty="0" smtClean="0"/>
              <a:t>Školní poradenská pracoviště </a:t>
            </a:r>
            <a:r>
              <a:rPr lang="cs-CZ" dirty="0" smtClean="0"/>
              <a:t>(PŘÍLOHA č. 3)</a:t>
            </a:r>
          </a:p>
          <a:p>
            <a:pPr lvl="1"/>
            <a:r>
              <a:rPr lang="cs-CZ" dirty="0" smtClean="0"/>
              <a:t>výchovný poradce</a:t>
            </a:r>
          </a:p>
          <a:p>
            <a:pPr lvl="1"/>
            <a:r>
              <a:rPr lang="cs-CZ" dirty="0" smtClean="0"/>
              <a:t>školní metodik prevence</a:t>
            </a:r>
          </a:p>
          <a:p>
            <a:pPr lvl="1"/>
            <a:r>
              <a:rPr lang="cs-CZ" dirty="0" smtClean="0"/>
              <a:t>školní psycholog</a:t>
            </a:r>
          </a:p>
          <a:p>
            <a:pPr lvl="1"/>
            <a:r>
              <a:rPr lang="cs-CZ" dirty="0" smtClean="0"/>
              <a:t>školní speciální pedagog</a:t>
            </a:r>
          </a:p>
        </p:txBody>
      </p:sp>
    </p:spTree>
    <p:extLst>
      <p:ext uri="{BB962C8B-B14F-4D97-AF65-F5344CB8AC3E}">
        <p14:creationId xmlns:p14="http://schemas.microsoft.com/office/powerpoint/2010/main" val="2265836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ovací čára 40"/>
          <p:cNvCxnSpPr>
            <a:stCxn id="6" idx="2"/>
          </p:cNvCxnSpPr>
          <p:nvPr/>
        </p:nvCxnSpPr>
        <p:spPr>
          <a:xfrm flipH="1">
            <a:off x="3851275" y="3249613"/>
            <a:ext cx="1765300" cy="323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>
            <a:stCxn id="12" idx="0"/>
            <a:endCxn id="6" idx="2"/>
          </p:cNvCxnSpPr>
          <p:nvPr/>
        </p:nvCxnSpPr>
        <p:spPr>
          <a:xfrm flipH="1" flipV="1">
            <a:off x="5616575" y="3249613"/>
            <a:ext cx="34925" cy="2508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endCxn id="6" idx="2"/>
          </p:cNvCxnSpPr>
          <p:nvPr/>
        </p:nvCxnSpPr>
        <p:spPr>
          <a:xfrm flipH="1" flipV="1">
            <a:off x="5616575" y="3249613"/>
            <a:ext cx="1619250" cy="323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>
            <a:stCxn id="12" idx="3"/>
          </p:cNvCxnSpPr>
          <p:nvPr/>
        </p:nvCxnSpPr>
        <p:spPr>
          <a:xfrm flipH="1">
            <a:off x="4702175" y="3870325"/>
            <a:ext cx="287338" cy="206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flipH="1">
            <a:off x="4643438" y="3933825"/>
            <a:ext cx="576262" cy="7191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 flipH="1">
            <a:off x="4702175" y="3933825"/>
            <a:ext cx="733425" cy="1295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>
            <a:stCxn id="12" idx="4"/>
          </p:cNvCxnSpPr>
          <p:nvPr/>
        </p:nvCxnSpPr>
        <p:spPr>
          <a:xfrm flipH="1">
            <a:off x="4702175" y="3932238"/>
            <a:ext cx="949325" cy="18732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stCxn id="12" idx="4"/>
          </p:cNvCxnSpPr>
          <p:nvPr/>
        </p:nvCxnSpPr>
        <p:spPr>
          <a:xfrm>
            <a:off x="5651500" y="3932238"/>
            <a:ext cx="1008063" cy="18732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5867400" y="3933825"/>
            <a:ext cx="850900" cy="1295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>
            <a:off x="6084888" y="3933825"/>
            <a:ext cx="633412" cy="7191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>
            <a:stCxn id="12" idx="5"/>
          </p:cNvCxnSpPr>
          <p:nvPr/>
        </p:nvCxnSpPr>
        <p:spPr>
          <a:xfrm>
            <a:off x="6313488" y="3870325"/>
            <a:ext cx="346075" cy="206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Základní přehled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3348038" y="3500438"/>
            <a:ext cx="1295400" cy="43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PPP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4716463" y="3500438"/>
            <a:ext cx="1871662" cy="431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SPC</a:t>
            </a:r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6659563" y="3500438"/>
            <a:ext cx="936625" cy="43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SVP</a:t>
            </a:r>
            <a:endParaRPr lang="cs-CZ" dirty="0"/>
          </a:p>
        </p:txBody>
      </p:sp>
      <p:sp>
        <p:nvSpPr>
          <p:cNvPr id="14" name="Kosoúhelník 13"/>
          <p:cNvSpPr/>
          <p:nvPr/>
        </p:nvSpPr>
        <p:spPr>
          <a:xfrm>
            <a:off x="3419872" y="4077072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s vadami řeči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Kosoúhelník 14"/>
          <p:cNvSpPr/>
          <p:nvPr/>
        </p:nvSpPr>
        <p:spPr>
          <a:xfrm>
            <a:off x="3420096" y="4653136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se zrakovým p.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Kosoúhelník 15"/>
          <p:cNvSpPr/>
          <p:nvPr/>
        </p:nvSpPr>
        <p:spPr>
          <a:xfrm>
            <a:off x="3420096" y="5229200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se sluchovým p.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Kosoúhelník 16"/>
          <p:cNvSpPr/>
          <p:nvPr/>
        </p:nvSpPr>
        <p:spPr>
          <a:xfrm>
            <a:off x="3420096" y="5805264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se tělesným p.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Kosoúhelník 17"/>
          <p:cNvSpPr/>
          <p:nvPr/>
        </p:nvSpPr>
        <p:spPr>
          <a:xfrm>
            <a:off x="5940192" y="4077072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s mentálním p.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Kosoúhelník 19"/>
          <p:cNvSpPr/>
          <p:nvPr/>
        </p:nvSpPr>
        <p:spPr>
          <a:xfrm>
            <a:off x="5940416" y="4653136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s PAS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Kosoúhelník 20"/>
          <p:cNvSpPr/>
          <p:nvPr/>
        </p:nvSpPr>
        <p:spPr>
          <a:xfrm>
            <a:off x="5940416" y="5229200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hluchoslepé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Kosoúhelník 21"/>
          <p:cNvSpPr/>
          <p:nvPr/>
        </p:nvSpPr>
        <p:spPr>
          <a:xfrm>
            <a:off x="5940416" y="5805264"/>
            <a:ext cx="2376000" cy="46800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ž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. s více vadami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Přímá spojovací čára 26"/>
          <p:cNvCxnSpPr>
            <a:stCxn id="5" idx="0"/>
            <a:endCxn id="4" idx="2"/>
          </p:cNvCxnSpPr>
          <p:nvPr/>
        </p:nvCxnSpPr>
        <p:spPr>
          <a:xfrm flipV="1">
            <a:off x="1854200" y="2565400"/>
            <a:ext cx="239395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4" idx="2"/>
            <a:endCxn id="6" idx="0"/>
          </p:cNvCxnSpPr>
          <p:nvPr/>
        </p:nvCxnSpPr>
        <p:spPr>
          <a:xfrm>
            <a:off x="4248150" y="2565400"/>
            <a:ext cx="1368425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1331913" y="3213100"/>
            <a:ext cx="0" cy="287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1619250" y="3213100"/>
            <a:ext cx="0" cy="936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1908175" y="3213100"/>
            <a:ext cx="0" cy="1800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195513" y="3213100"/>
            <a:ext cx="0" cy="2519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611188" y="3357563"/>
            <a:ext cx="2484437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výchovný poradce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188" y="4076700"/>
            <a:ext cx="2484437" cy="863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školní metodiky prevence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611188" y="5013325"/>
            <a:ext cx="248443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školní psycholog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611188" y="5734050"/>
            <a:ext cx="248443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školní speciální pedagog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11188" y="1700213"/>
            <a:ext cx="7273925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b="1" dirty="0"/>
              <a:t>Poradenské služby</a:t>
            </a:r>
            <a:endParaRPr lang="cs-CZ" sz="3200" b="1" dirty="0"/>
          </a:p>
        </p:txBody>
      </p:sp>
      <p:sp>
        <p:nvSpPr>
          <p:cNvPr id="6" name="Obdélník 5"/>
          <p:cNvSpPr/>
          <p:nvPr/>
        </p:nvSpPr>
        <p:spPr>
          <a:xfrm>
            <a:off x="3348038" y="2708275"/>
            <a:ext cx="4537075" cy="541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Školská poradenská zařízení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1188" y="2708275"/>
            <a:ext cx="2484437" cy="541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Poskytované školou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4023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7" grpId="0" animBg="1"/>
      <p:bldP spid="8" grpId="0" animBg="1"/>
      <p:bldP spid="9" grpId="0" animBg="1"/>
      <p:bldP spid="10" grpId="0" animBg="1"/>
      <p:bldP spid="4" grpId="0" animBg="1"/>
      <p:bldP spid="6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Poradenské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70. léta 20. stol. – vznik Pedagogicko-psychologických poraden (PPP)</a:t>
            </a:r>
          </a:p>
          <a:p>
            <a:r>
              <a:rPr lang="cs-CZ" dirty="0" smtClean="0"/>
              <a:t>po roce 1990 – vznik speciálně pedagogických center (</a:t>
            </a:r>
            <a:r>
              <a:rPr lang="cs-CZ" dirty="0" err="1" smtClean="0"/>
              <a:t>SPC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soukromé služby a poradenství</a:t>
            </a:r>
          </a:p>
          <a:p>
            <a:r>
              <a:rPr lang="cs-CZ" dirty="0" smtClean="0"/>
              <a:t>neziskové organizace (např. peer programy)</a:t>
            </a:r>
          </a:p>
          <a:p>
            <a:r>
              <a:rPr lang="cs-CZ" dirty="0" smtClean="0"/>
              <a:t>určené</a:t>
            </a:r>
          </a:p>
          <a:p>
            <a:pPr lvl="1"/>
            <a:r>
              <a:rPr lang="cs-CZ" dirty="0" smtClean="0"/>
              <a:t>dětem/žákům</a:t>
            </a:r>
          </a:p>
          <a:p>
            <a:pPr lvl="1"/>
            <a:r>
              <a:rPr lang="cs-CZ" dirty="0" smtClean="0"/>
              <a:t>rodičům</a:t>
            </a:r>
          </a:p>
          <a:p>
            <a:pPr lvl="1"/>
            <a:r>
              <a:rPr lang="cs-CZ" dirty="0" smtClean="0"/>
              <a:t>pedagogickým pracovníkům</a:t>
            </a:r>
          </a:p>
          <a:p>
            <a:r>
              <a:rPr lang="cs-CZ" dirty="0" smtClean="0"/>
              <a:t>spolupráce s</a:t>
            </a:r>
          </a:p>
          <a:p>
            <a:pPr lvl="1"/>
            <a:r>
              <a:rPr lang="cs-CZ" dirty="0" smtClean="0"/>
              <a:t>lékaři, soudy</a:t>
            </a:r>
          </a:p>
          <a:p>
            <a:pPr lvl="1"/>
            <a:r>
              <a:rPr lang="cs-CZ" dirty="0" smtClean="0"/>
              <a:t>orgány podílejícími se na prevenci sociálně patologických jevů a drogových závislostí</a:t>
            </a:r>
          </a:p>
          <a:p>
            <a:pPr lvl="1"/>
            <a:r>
              <a:rPr lang="cs-CZ" dirty="0" smtClean="0"/>
              <a:t>odbor péče o dítě</a:t>
            </a:r>
          </a:p>
          <a:p>
            <a:pPr lvl="1"/>
            <a:r>
              <a:rPr lang="cs-CZ" dirty="0" smtClean="0"/>
              <a:t>referáty sociálních věcí a jinými odbornými institucemi</a:t>
            </a:r>
          </a:p>
        </p:txBody>
      </p:sp>
    </p:spTree>
    <p:extLst>
      <p:ext uri="{BB962C8B-B14F-4D97-AF65-F5344CB8AC3E}">
        <p14:creationId xmlns:p14="http://schemas.microsoft.com/office/powerpoint/2010/main" val="24916405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Pedagogicko-psychologická poradna PPP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poskytuje</a:t>
            </a:r>
            <a:r>
              <a:rPr lang="cs-CZ" dirty="0" smtClean="0"/>
              <a:t> služby pedagogicko-psychologického a speciálně pedagogického </a:t>
            </a:r>
            <a:r>
              <a:rPr lang="cs-CZ" b="1" dirty="0" smtClean="0"/>
              <a:t>poradenství</a:t>
            </a:r>
            <a:r>
              <a:rPr lang="cs-CZ" dirty="0" smtClean="0"/>
              <a:t> a pedagogicko-psychologickou </a:t>
            </a:r>
            <a:r>
              <a:rPr lang="cs-CZ" b="1" dirty="0" smtClean="0"/>
              <a:t>pomoc při výchově a vzdělávání žáků</a:t>
            </a:r>
            <a:r>
              <a:rPr lang="cs-CZ" dirty="0" smtClean="0"/>
              <a:t>;</a:t>
            </a:r>
          </a:p>
          <a:p>
            <a:r>
              <a:rPr lang="cs-CZ" dirty="0" smtClean="0"/>
              <a:t>děti a mládež od 3 do 19 let (do ukončení vzdělání na SŠ)</a:t>
            </a:r>
          </a:p>
          <a:p>
            <a:r>
              <a:rPr lang="cs-CZ" dirty="0" smtClean="0"/>
              <a:t>péči zajišťuje </a:t>
            </a:r>
          </a:p>
          <a:p>
            <a:pPr lvl="1"/>
            <a:r>
              <a:rPr lang="cs-CZ" b="1" dirty="0" smtClean="0"/>
              <a:t>speciální pedagog, psycholog, sociální pracovnice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860069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hlavní náplní práce PPP je </a:t>
            </a:r>
          </a:p>
          <a:p>
            <a:pPr lvl="1"/>
            <a:r>
              <a:rPr lang="cs-CZ" b="1" dirty="0" smtClean="0"/>
              <a:t>diagnostika, intervence, nápravná</a:t>
            </a:r>
            <a:r>
              <a:rPr lang="cs-CZ" dirty="0" smtClean="0"/>
              <a:t> (reedukační) </a:t>
            </a:r>
            <a:r>
              <a:rPr lang="cs-CZ" b="1" dirty="0" smtClean="0"/>
              <a:t>péče, terapie a prevence</a:t>
            </a:r>
          </a:p>
          <a:p>
            <a:r>
              <a:rPr lang="cs-CZ" b="1" dirty="0" smtClean="0"/>
              <a:t>zjišťuje </a:t>
            </a:r>
          </a:p>
          <a:p>
            <a:pPr lvl="1"/>
            <a:r>
              <a:rPr lang="cs-CZ" dirty="0" smtClean="0"/>
              <a:t>pedagogicko-psychologickou připravenost žáků na školu, </a:t>
            </a:r>
          </a:p>
          <a:p>
            <a:r>
              <a:rPr lang="cs-CZ" b="1" dirty="0" smtClean="0"/>
              <a:t>provádí </a:t>
            </a:r>
          </a:p>
          <a:p>
            <a:pPr lvl="1"/>
            <a:r>
              <a:rPr lang="cs-CZ" dirty="0" smtClean="0"/>
              <a:t>psychologická a speciálně pedagogická vyšetření pro zařazení žáků do škol, tříd, oddělení, studijních skupin s upravenými vzdělávacími programy pro žáky se zdravotním postižením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7368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Speciálně pedagogické centrum (</a:t>
            </a:r>
            <a:r>
              <a:rPr lang="cs-CZ" dirty="0" err="1" smtClean="0"/>
              <a:t>SPC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zaměření</a:t>
            </a:r>
          </a:p>
          <a:p>
            <a:pPr lvl="1"/>
            <a:r>
              <a:rPr lang="cs-CZ" dirty="0" smtClean="0"/>
              <a:t>poradenská činnost  pro děti a žáky s jedním typem postižení, </a:t>
            </a:r>
          </a:p>
          <a:p>
            <a:pPr lvl="1"/>
            <a:r>
              <a:rPr lang="cs-CZ" dirty="0" smtClean="0"/>
              <a:t>případně se souběžným postižením více vadami, kde dominuje typ postižení, pro které bylo </a:t>
            </a:r>
            <a:r>
              <a:rPr lang="cs-CZ" dirty="0" err="1" smtClean="0"/>
              <a:t>SPC</a:t>
            </a:r>
            <a:r>
              <a:rPr lang="cs-CZ" dirty="0" smtClean="0"/>
              <a:t> zřízeno</a:t>
            </a:r>
          </a:p>
          <a:p>
            <a:r>
              <a:rPr lang="cs-CZ" dirty="0" smtClean="0"/>
              <a:t>služby</a:t>
            </a:r>
          </a:p>
          <a:p>
            <a:pPr lvl="1"/>
            <a:r>
              <a:rPr lang="cs-CZ" dirty="0" smtClean="0"/>
              <a:t>dětem od nejranějšího věku</a:t>
            </a:r>
          </a:p>
          <a:p>
            <a:pPr lvl="1"/>
            <a:r>
              <a:rPr lang="cs-CZ" dirty="0" smtClean="0"/>
              <a:t>žákům do doby ukončení povinné školní docházky</a:t>
            </a:r>
          </a:p>
          <a:p>
            <a:pPr lvl="1"/>
            <a:r>
              <a:rPr lang="cs-CZ" dirty="0" smtClean="0"/>
              <a:t>po dobu studia na SŠ a </a:t>
            </a:r>
          </a:p>
          <a:p>
            <a:pPr lvl="1"/>
            <a:r>
              <a:rPr lang="cs-CZ" dirty="0" smtClean="0"/>
              <a:t>podle potřeby i pro jedince v období rané dospělosti</a:t>
            </a:r>
          </a:p>
          <a:p>
            <a:r>
              <a:rPr lang="cs-CZ" dirty="0" smtClean="0"/>
              <a:t>těžiště služeb</a:t>
            </a:r>
          </a:p>
          <a:p>
            <a:pPr lvl="1"/>
            <a:r>
              <a:rPr lang="cs-CZ" dirty="0" smtClean="0"/>
              <a:t>systematická speciálně pedagogická psychologická a psychoterapeutická práce</a:t>
            </a:r>
          </a:p>
          <a:p>
            <a:pPr lvl="1"/>
            <a:r>
              <a:rPr lang="cs-CZ" dirty="0" smtClean="0"/>
              <a:t>komplexní charakter</a:t>
            </a:r>
          </a:p>
        </p:txBody>
      </p:sp>
    </p:spTree>
    <p:extLst>
      <p:ext uri="{BB962C8B-B14F-4D97-AF65-F5344CB8AC3E}">
        <p14:creationId xmlns:p14="http://schemas.microsoft.com/office/powerpoint/2010/main" val="3929218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Středisko výchovné péče (SVP)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definována </a:t>
            </a:r>
            <a:r>
              <a:rPr lang="cs-CZ" b="1" dirty="0" smtClean="0"/>
              <a:t>zákonem č. 109/2002 Sb</a:t>
            </a:r>
            <a:r>
              <a:rPr lang="cs-CZ" dirty="0" smtClean="0"/>
              <a:t>., o výkonu ústavní výchovy nebo ochranné výchovy ve školských zařízeních a o preventivně výchovné péči ve školských zařízeních </a:t>
            </a:r>
            <a:r>
              <a:rPr lang="cs-CZ" b="1" dirty="0" smtClean="0"/>
              <a:t>ve znění zákona č. 383/2005 Sb.</a:t>
            </a:r>
          </a:p>
          <a:p>
            <a:r>
              <a:rPr lang="cs-CZ" b="1" dirty="0" smtClean="0"/>
              <a:t>spolupracuje s </a:t>
            </a:r>
          </a:p>
          <a:p>
            <a:pPr lvl="1"/>
            <a:r>
              <a:rPr lang="cs-CZ" dirty="0" smtClean="0"/>
              <a:t>PPP, </a:t>
            </a:r>
            <a:r>
              <a:rPr lang="cs-CZ" dirty="0" err="1" smtClean="0"/>
              <a:t>SPC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orgány podílejícími se na prevenci sociálně patologických jevů a drogových závislostí</a:t>
            </a:r>
          </a:p>
          <a:p>
            <a:pPr lvl="1"/>
            <a:r>
              <a:rPr lang="cs-CZ" dirty="0" smtClean="0"/>
              <a:t>referáty sociálních věcí a jinými odbornými institucemi</a:t>
            </a:r>
          </a:p>
          <a:p>
            <a:r>
              <a:rPr lang="cs-CZ" dirty="0" smtClean="0"/>
              <a:t>poskytuje všestrannou preventivní speciálně pedagogickou péči a psychologickou pomoc</a:t>
            </a:r>
          </a:p>
          <a:p>
            <a:r>
              <a:rPr lang="cs-CZ" b="1" dirty="0" smtClean="0"/>
              <a:t>činnost</a:t>
            </a:r>
          </a:p>
          <a:p>
            <a:pPr lvl="1"/>
            <a:r>
              <a:rPr lang="cs-CZ" dirty="0" smtClean="0"/>
              <a:t>diagnostická</a:t>
            </a:r>
          </a:p>
          <a:p>
            <a:pPr lvl="1"/>
            <a:r>
              <a:rPr lang="cs-CZ" dirty="0" smtClean="0"/>
              <a:t>poradenská</a:t>
            </a:r>
          </a:p>
          <a:p>
            <a:pPr lvl="1"/>
            <a:r>
              <a:rPr lang="cs-CZ" dirty="0" smtClean="0"/>
              <a:t>psychoterapeutická</a:t>
            </a:r>
          </a:p>
          <a:p>
            <a:pPr lvl="1"/>
            <a:r>
              <a:rPr lang="cs-CZ" dirty="0" smtClean="0"/>
              <a:t>výchovná a vzdělávací</a:t>
            </a:r>
          </a:p>
          <a:p>
            <a:r>
              <a:rPr lang="cs-CZ" dirty="0" smtClean="0"/>
              <a:t>ambulantní nebo celodenní péče</a:t>
            </a:r>
          </a:p>
          <a:p>
            <a:pPr lvl="1"/>
            <a:r>
              <a:rPr lang="cs-CZ" dirty="0" smtClean="0"/>
              <a:t>max. 2 měsíční dobrovolný pobyt</a:t>
            </a:r>
          </a:p>
        </p:txBody>
      </p:sp>
    </p:spTree>
    <p:extLst>
      <p:ext uri="{BB962C8B-B14F-4D97-AF65-F5344CB8AC3E}">
        <p14:creationId xmlns:p14="http://schemas.microsoft.com/office/powerpoint/2010/main" val="5745042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Vzdělávání žáků se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765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Gajzlerová\Documents\_Lenka\vyuka\2011_jaro\SPU\dysortografi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435600" cy="3136900"/>
          </a:xfrm>
          <a:prstGeom prst="rect">
            <a:avLst/>
          </a:prstGeom>
          <a:noFill/>
        </p:spPr>
      </p:pic>
      <p:pic>
        <p:nvPicPr>
          <p:cNvPr id="4099" name="Picture 3" descr="C:\Users\Gajzlerová\Documents\_Lenka\vyuka\2011_jaro\SPU\Im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722" y="2492896"/>
            <a:ext cx="5619750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8462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Formy vzdělávání a poskytování reedukační péče vychází z doporučení PPP (</a:t>
            </a:r>
            <a:r>
              <a:rPr lang="cs-CZ" dirty="0" err="1" smtClean="0"/>
              <a:t>SPC</a:t>
            </a:r>
            <a:r>
              <a:rPr lang="cs-CZ" dirty="0" smtClean="0"/>
              <a:t>), </a:t>
            </a:r>
            <a:r>
              <a:rPr lang="cs-CZ" dirty="0" err="1" smtClean="0"/>
              <a:t>Dys</a:t>
            </a:r>
            <a:r>
              <a:rPr lang="cs-CZ" dirty="0" smtClean="0"/>
              <a:t>-centra, možnosti péče:</a:t>
            </a:r>
          </a:p>
          <a:p>
            <a:pPr lvl="1"/>
            <a:r>
              <a:rPr lang="cs-CZ" dirty="0" smtClean="0"/>
              <a:t>individuální péče prováděná v rámci vyučování učitelem kmenové třídy</a:t>
            </a:r>
          </a:p>
          <a:p>
            <a:pPr lvl="1"/>
            <a:r>
              <a:rPr lang="cs-CZ" dirty="0" smtClean="0"/>
              <a:t>individuální péče prováděná učitelem, který je absolventem speciálního kurzu</a:t>
            </a:r>
          </a:p>
          <a:p>
            <a:pPr lvl="1"/>
            <a:r>
              <a:rPr lang="cs-CZ" dirty="0" smtClean="0"/>
              <a:t>třídy individuální péče při ZŠ</a:t>
            </a:r>
          </a:p>
          <a:p>
            <a:pPr lvl="1"/>
            <a:r>
              <a:rPr lang="cs-CZ" dirty="0" smtClean="0"/>
              <a:t>cestující učitel</a:t>
            </a:r>
          </a:p>
          <a:p>
            <a:pPr lvl="1"/>
            <a:r>
              <a:rPr lang="cs-CZ" dirty="0" smtClean="0"/>
              <a:t>speciální třídy pro děti s </a:t>
            </a:r>
            <a:r>
              <a:rPr lang="cs-CZ" dirty="0" err="1" smtClean="0"/>
              <a:t>PU</a:t>
            </a:r>
            <a:r>
              <a:rPr lang="cs-CZ" dirty="0" smtClean="0"/>
              <a:t>, </a:t>
            </a:r>
            <a:r>
              <a:rPr lang="cs-CZ" dirty="0" err="1" smtClean="0"/>
              <a:t>PCH</a:t>
            </a:r>
            <a:endParaRPr lang="cs-CZ" dirty="0" smtClean="0"/>
          </a:p>
          <a:p>
            <a:pPr lvl="1"/>
            <a:r>
              <a:rPr lang="cs-CZ" dirty="0" smtClean="0"/>
              <a:t>speciální školy pro děti s </a:t>
            </a:r>
            <a:r>
              <a:rPr lang="cs-CZ" dirty="0" err="1" smtClean="0"/>
              <a:t>PU</a:t>
            </a:r>
            <a:endParaRPr lang="cs-CZ" dirty="0" smtClean="0"/>
          </a:p>
          <a:p>
            <a:pPr lvl="1"/>
            <a:r>
              <a:rPr lang="cs-CZ" dirty="0" smtClean="0"/>
              <a:t>dětské psychiatrické léčebny</a:t>
            </a:r>
          </a:p>
          <a:p>
            <a:pPr lvl="1"/>
            <a:r>
              <a:rPr lang="cs-CZ" dirty="0" smtClean="0"/>
              <a:t>individuální a skupinová péče (PPP, </a:t>
            </a:r>
            <a:r>
              <a:rPr lang="cs-CZ" dirty="0" err="1" smtClean="0"/>
              <a:t>SPC</a:t>
            </a:r>
            <a:r>
              <a:rPr lang="cs-CZ" dirty="0" smtClean="0"/>
              <a:t>, </a:t>
            </a:r>
            <a:r>
              <a:rPr lang="cs-CZ" dirty="0" err="1" smtClean="0"/>
              <a:t>Dys</a:t>
            </a:r>
            <a:r>
              <a:rPr lang="cs-CZ" dirty="0" smtClean="0"/>
              <a:t>-centra)</a:t>
            </a:r>
          </a:p>
        </p:txBody>
      </p:sp>
    </p:spTree>
    <p:extLst>
      <p:ext uri="{BB962C8B-B14F-4D97-AF65-F5344CB8AC3E}">
        <p14:creationId xmlns:p14="http://schemas.microsoft.com/office/powerpoint/2010/main" val="1237384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Dys</a:t>
            </a:r>
            <a:r>
              <a:rPr lang="cs-CZ" dirty="0" smtClean="0"/>
              <a:t>-centra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dobrovolná, nezávislá a nezisková </a:t>
            </a:r>
            <a:r>
              <a:rPr lang="cs-CZ" b="1" dirty="0" smtClean="0"/>
              <a:t>sdružení </a:t>
            </a:r>
            <a:r>
              <a:rPr lang="cs-CZ" dirty="0" smtClean="0"/>
              <a:t>občanů a právnických osob, která se zaměřují na problematiku </a:t>
            </a:r>
            <a:r>
              <a:rPr lang="cs-CZ" dirty="0" err="1" smtClean="0"/>
              <a:t>SPU</a:t>
            </a:r>
            <a:r>
              <a:rPr lang="cs-CZ" dirty="0" smtClean="0"/>
              <a:t> a CH;</a:t>
            </a:r>
          </a:p>
          <a:p>
            <a:r>
              <a:rPr lang="cs-CZ" dirty="0" smtClean="0"/>
              <a:t>služby poskytují </a:t>
            </a:r>
            <a:r>
              <a:rPr lang="cs-CZ" b="1" dirty="0" smtClean="0"/>
              <a:t>dětem se </a:t>
            </a:r>
            <a:r>
              <a:rPr lang="cs-CZ" b="1" dirty="0" err="1" smtClean="0"/>
              <a:t>SPU</a:t>
            </a:r>
            <a:r>
              <a:rPr lang="cs-CZ" dirty="0" smtClean="0"/>
              <a:t>, jejich rodičům, pedagogům i široké veřejnosti </a:t>
            </a:r>
            <a:r>
              <a:rPr lang="cs-CZ" b="1" dirty="0" smtClean="0"/>
              <a:t>v odpoledních hodinách</a:t>
            </a:r>
            <a:r>
              <a:rPr lang="cs-CZ" dirty="0" smtClean="0"/>
              <a:t>;</a:t>
            </a:r>
          </a:p>
          <a:p>
            <a:r>
              <a:rPr lang="cs-CZ" dirty="0" smtClean="0"/>
              <a:t>spolupracují s PPP, poskytují péči formou </a:t>
            </a:r>
            <a:r>
              <a:rPr lang="cs-CZ" b="1" dirty="0" smtClean="0"/>
              <a:t>individuálních sezení, skupinové terapie a relaxačních cvičení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9950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Dys</a:t>
            </a:r>
            <a:r>
              <a:rPr lang="cs-CZ" dirty="0" smtClean="0"/>
              <a:t>-centra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reedukace </a:t>
            </a:r>
            <a:r>
              <a:rPr lang="cs-CZ" dirty="0" err="1" smtClean="0"/>
              <a:t>SPU</a:t>
            </a:r>
            <a:r>
              <a:rPr lang="cs-CZ" dirty="0" smtClean="0"/>
              <a:t>, </a:t>
            </a:r>
          </a:p>
          <a:p>
            <a:r>
              <a:rPr lang="cs-CZ" dirty="0" smtClean="0"/>
              <a:t>kurzy nápravy </a:t>
            </a:r>
            <a:r>
              <a:rPr lang="cs-CZ" dirty="0" err="1" smtClean="0"/>
              <a:t>GM</a:t>
            </a:r>
            <a:r>
              <a:rPr lang="cs-CZ" dirty="0" smtClean="0"/>
              <a:t>, </a:t>
            </a:r>
          </a:p>
          <a:p>
            <a:r>
              <a:rPr lang="cs-CZ" dirty="0" smtClean="0"/>
              <a:t>rozvoj jednotlivých oblastí, </a:t>
            </a:r>
          </a:p>
          <a:p>
            <a:r>
              <a:rPr lang="cs-CZ" dirty="0" smtClean="0"/>
              <a:t>kurzy cizího jazyka pro žáky se </a:t>
            </a:r>
            <a:r>
              <a:rPr lang="cs-CZ" dirty="0" err="1" smtClean="0"/>
              <a:t>SPU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práce s výukovými a reedukačními programy na PC, </a:t>
            </a:r>
          </a:p>
          <a:p>
            <a:r>
              <a:rPr lang="cs-CZ" dirty="0" err="1" smtClean="0"/>
              <a:t>psychorelaxační</a:t>
            </a:r>
            <a:r>
              <a:rPr lang="cs-CZ" dirty="0" smtClean="0"/>
              <a:t> cvičení, </a:t>
            </a:r>
          </a:p>
          <a:p>
            <a:r>
              <a:rPr lang="cs-CZ" dirty="0" smtClean="0"/>
              <a:t>zájmové odpolední kroužky,</a:t>
            </a:r>
          </a:p>
          <a:p>
            <a:r>
              <a:rPr lang="cs-CZ" dirty="0" smtClean="0"/>
              <a:t>prázdninové pobyty s reedukačním programem, </a:t>
            </a:r>
          </a:p>
          <a:p>
            <a:r>
              <a:rPr lang="cs-CZ" dirty="0" smtClean="0"/>
              <a:t>vedení odborné knihovny, </a:t>
            </a:r>
          </a:p>
          <a:p>
            <a:r>
              <a:rPr lang="cs-CZ" dirty="0" smtClean="0"/>
              <a:t>vzdělávací akce, přednášky, </a:t>
            </a:r>
          </a:p>
          <a:p>
            <a:r>
              <a:rPr lang="cs-CZ" dirty="0" smtClean="0"/>
              <a:t>akreditované kurzy pro pedagogy, studenty, rodiče</a:t>
            </a:r>
          </a:p>
          <a:p>
            <a:r>
              <a:rPr lang="cs-CZ" dirty="0" smtClean="0"/>
              <a:t>1997 Asociace </a:t>
            </a:r>
            <a:r>
              <a:rPr lang="cs-CZ" dirty="0" err="1" smtClean="0"/>
              <a:t>Dys</a:t>
            </a:r>
            <a:r>
              <a:rPr lang="cs-CZ" dirty="0" smtClean="0"/>
              <a:t>-center, občanské sdružení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8834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Žák s </a:t>
            </a:r>
            <a:r>
              <a:rPr lang="cs-CZ" dirty="0" err="1" smtClean="0"/>
              <a:t>SPU</a:t>
            </a:r>
            <a:r>
              <a:rPr lang="cs-CZ" dirty="0" smtClean="0"/>
              <a:t> je ten, …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který má od počátku školní docházky </a:t>
            </a:r>
            <a:r>
              <a:rPr lang="cs-CZ" b="1" i="1" dirty="0" smtClean="0"/>
              <a:t>obtíže při osvojování dovedností </a:t>
            </a:r>
            <a:r>
              <a:rPr lang="cs-CZ" dirty="0" smtClean="0"/>
              <a:t>(čtení, psaní, počítání);</a:t>
            </a:r>
          </a:p>
          <a:p>
            <a:r>
              <a:rPr lang="cs-CZ" dirty="0" smtClean="0"/>
              <a:t>jehož výsledky školní práce jsou v </a:t>
            </a:r>
            <a:r>
              <a:rPr lang="cs-CZ" b="1" i="1" dirty="0" smtClean="0"/>
              <a:t>rozporu s jeho rozumovými schopnostmi</a:t>
            </a:r>
            <a:r>
              <a:rPr lang="cs-CZ" dirty="0" smtClean="0"/>
              <a:t>;</a:t>
            </a:r>
          </a:p>
          <a:p>
            <a:r>
              <a:rPr lang="cs-CZ" dirty="0" smtClean="0"/>
              <a:t>který </a:t>
            </a:r>
            <a:r>
              <a:rPr lang="cs-CZ" b="1" i="1" dirty="0" smtClean="0"/>
              <a:t>netrpí závažnou</a:t>
            </a:r>
            <a:r>
              <a:rPr lang="cs-CZ" dirty="0" smtClean="0"/>
              <a:t> smyslovou </a:t>
            </a:r>
            <a:r>
              <a:rPr lang="cs-CZ" b="1" i="1" dirty="0" smtClean="0"/>
              <a:t>vadou</a:t>
            </a:r>
            <a:r>
              <a:rPr lang="cs-CZ" dirty="0" smtClean="0"/>
              <a:t>, ani mentálním nebo tělesným postižením (psaní);</a:t>
            </a:r>
          </a:p>
          <a:p>
            <a:r>
              <a:rPr lang="cs-CZ" dirty="0" smtClean="0"/>
              <a:t>který má </a:t>
            </a:r>
            <a:r>
              <a:rPr lang="cs-CZ" b="1" i="1" dirty="0" smtClean="0"/>
              <a:t>optimální podmínky </a:t>
            </a:r>
            <a:r>
              <a:rPr lang="cs-CZ" dirty="0" smtClean="0"/>
              <a:t>pro školní práci;</a:t>
            </a:r>
          </a:p>
          <a:p>
            <a:r>
              <a:rPr lang="cs-CZ" dirty="0" smtClean="0"/>
              <a:t>jehož </a:t>
            </a:r>
            <a:r>
              <a:rPr lang="cs-CZ" b="1" i="1" dirty="0" smtClean="0"/>
              <a:t>potíže neustupují</a:t>
            </a:r>
            <a:r>
              <a:rPr lang="cs-CZ" dirty="0" smtClean="0"/>
              <a:t>, i když mu byla poskytnuta potřebná péče (obtíže odolávají běžným pedagogickým postupům ).</a:t>
            </a:r>
          </a:p>
        </p:txBody>
      </p:sp>
    </p:spTree>
    <p:extLst>
      <p:ext uri="{BB962C8B-B14F-4D97-AF65-F5344CB8AC3E}">
        <p14:creationId xmlns:p14="http://schemas.microsoft.com/office/powerpoint/2010/main" val="31014590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podmínky vzdělávání žáků se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individuální péče</a:t>
            </a:r>
            <a:r>
              <a:rPr lang="cs-CZ" dirty="0" smtClean="0"/>
              <a:t>, respektování pracovního tempa, časté opakování učiva - </a:t>
            </a:r>
            <a:r>
              <a:rPr lang="cs-CZ" dirty="0" smtClean="0"/>
              <a:t>prodloužený čas</a:t>
            </a:r>
            <a:endParaRPr lang="cs-CZ" dirty="0" smtClean="0"/>
          </a:p>
          <a:p>
            <a:r>
              <a:rPr lang="cs-CZ" b="1" i="1" dirty="0" smtClean="0"/>
              <a:t>individuální přístup </a:t>
            </a:r>
            <a:r>
              <a:rPr lang="cs-CZ" dirty="0" smtClean="0"/>
              <a:t>pedagoga</a:t>
            </a:r>
          </a:p>
          <a:p>
            <a:pPr lvl="1"/>
            <a:r>
              <a:rPr lang="cs-CZ" dirty="0" smtClean="0"/>
              <a:t>úprava či nahrazení nevhodných testových úloh, ne změna obsahu, ale přeformulování nebo vynechání,</a:t>
            </a:r>
          </a:p>
          <a:p>
            <a:r>
              <a:rPr lang="cs-CZ" dirty="0" smtClean="0"/>
              <a:t>přihlédnutí k charakteru vady při klasifikaci a </a:t>
            </a:r>
            <a:r>
              <a:rPr lang="cs-CZ" b="1" i="1" dirty="0" smtClean="0"/>
              <a:t>hodnocení </a:t>
            </a:r>
          </a:p>
          <a:p>
            <a:pPr lvl="1"/>
            <a:r>
              <a:rPr lang="cs-CZ" dirty="0" smtClean="0"/>
              <a:t>kratší texty, čitelnost upřednostňovat před úpravností, názorné pomůcky</a:t>
            </a:r>
          </a:p>
        </p:txBody>
      </p:sp>
    </p:spTree>
    <p:extLst>
      <p:ext uri="{BB962C8B-B14F-4D97-AF65-F5344CB8AC3E}">
        <p14:creationId xmlns:p14="http://schemas.microsoft.com/office/powerpoint/2010/main" val="6746908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podmínky vzdělávání žáků se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použití </a:t>
            </a:r>
            <a:r>
              <a:rPr lang="cs-CZ" b="1" i="1" dirty="0" smtClean="0"/>
              <a:t>metod </a:t>
            </a:r>
            <a:r>
              <a:rPr lang="cs-CZ" dirty="0" smtClean="0"/>
              <a:t>nápravy </a:t>
            </a:r>
            <a:r>
              <a:rPr lang="cs-CZ" dirty="0" err="1" smtClean="0"/>
              <a:t>SPU</a:t>
            </a:r>
            <a:r>
              <a:rPr lang="cs-CZ" dirty="0" smtClean="0"/>
              <a:t>,</a:t>
            </a:r>
          </a:p>
          <a:p>
            <a:r>
              <a:rPr lang="cs-CZ" dirty="0" smtClean="0"/>
              <a:t>snížený </a:t>
            </a:r>
            <a:r>
              <a:rPr lang="cs-CZ" b="1" i="1" dirty="0" smtClean="0"/>
              <a:t>počet žáků </a:t>
            </a:r>
            <a:r>
              <a:rPr lang="cs-CZ" dirty="0" smtClean="0"/>
              <a:t>ve třídě</a:t>
            </a:r>
          </a:p>
          <a:p>
            <a:r>
              <a:rPr lang="cs-CZ" dirty="0" smtClean="0"/>
              <a:t>upravený formát testových sešitů,</a:t>
            </a:r>
          </a:p>
          <a:p>
            <a:r>
              <a:rPr lang="cs-CZ" dirty="0" smtClean="0"/>
              <a:t>kompenzační pomůcky – technické, didaktické,</a:t>
            </a:r>
          </a:p>
          <a:p>
            <a:r>
              <a:rPr lang="cs-CZ" dirty="0" smtClean="0"/>
              <a:t>asistent,</a:t>
            </a:r>
          </a:p>
          <a:p>
            <a:r>
              <a:rPr lang="cs-CZ" dirty="0" smtClean="0"/>
              <a:t>náhradní způsob zkoušky</a:t>
            </a:r>
          </a:p>
          <a:p>
            <a:r>
              <a:rPr lang="cs-CZ" dirty="0" smtClean="0"/>
              <a:t>pravidelný režim dne,</a:t>
            </a:r>
          </a:p>
          <a:p>
            <a:r>
              <a:rPr lang="cs-CZ" dirty="0" smtClean="0"/>
              <a:t>relaxace,</a:t>
            </a:r>
          </a:p>
          <a:p>
            <a:r>
              <a:rPr lang="cs-CZ" dirty="0" smtClean="0"/>
              <a:t>spolupráce s rodiči</a:t>
            </a:r>
          </a:p>
        </p:txBody>
      </p:sp>
    </p:spTree>
    <p:extLst>
      <p:ext uri="{BB962C8B-B14F-4D97-AF65-F5344CB8AC3E}">
        <p14:creationId xmlns:p14="http://schemas.microsoft.com/office/powerpoint/2010/main" val="22187371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Zásady přístupu - </a:t>
            </a:r>
            <a:r>
              <a:rPr lang="cs-CZ" dirty="0" smtClean="0"/>
              <a:t>nástroje učitelů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lavice do U</a:t>
            </a:r>
          </a:p>
          <a:p>
            <a:r>
              <a:rPr lang="cs-CZ" dirty="0" smtClean="0"/>
              <a:t>komunikace s rodiči</a:t>
            </a:r>
          </a:p>
          <a:p>
            <a:r>
              <a:rPr lang="cs-CZ" dirty="0" smtClean="0"/>
              <a:t>barevně označené předměty</a:t>
            </a:r>
          </a:p>
          <a:p>
            <a:r>
              <a:rPr lang="cs-CZ" dirty="0" smtClean="0"/>
              <a:t>různé materiály ke zlepšení pracovní paměti</a:t>
            </a:r>
          </a:p>
          <a:p>
            <a:r>
              <a:rPr lang="cs-CZ" dirty="0" smtClean="0"/>
              <a:t>nutnost relaxace</a:t>
            </a:r>
          </a:p>
          <a:p>
            <a:r>
              <a:rPr lang="cs-CZ" dirty="0" smtClean="0"/>
              <a:t>seznamy úkolů + označování dokončených</a:t>
            </a:r>
          </a:p>
          <a:p>
            <a:r>
              <a:rPr lang="cs-CZ" dirty="0" smtClean="0"/>
              <a:t>záznamy probírané látky</a:t>
            </a:r>
          </a:p>
          <a:p>
            <a:r>
              <a:rPr lang="cs-CZ" dirty="0" smtClean="0"/>
              <a:t>srozumitelné vyučování (systém, struktura)</a:t>
            </a:r>
          </a:p>
          <a:p>
            <a:r>
              <a:rPr lang="cs-CZ" dirty="0" smtClean="0"/>
              <a:t>kooperativní vyučování</a:t>
            </a:r>
          </a:p>
        </p:txBody>
      </p:sp>
    </p:spTree>
    <p:extLst>
      <p:ext uri="{BB962C8B-B14F-4D97-AF65-F5344CB8AC3E}">
        <p14:creationId xmlns:p14="http://schemas.microsoft.com/office/powerpoint/2010/main" val="29150833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Zásady přístupu - nástroje učitelů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množství práce</a:t>
            </a:r>
          </a:p>
          <a:p>
            <a:r>
              <a:rPr lang="cs-CZ" dirty="0" smtClean="0"/>
              <a:t>časté procházení třídou, pozorování</a:t>
            </a:r>
          </a:p>
          <a:p>
            <a:r>
              <a:rPr lang="cs-CZ" dirty="0" smtClean="0"/>
              <a:t>úkoly na tabuli, </a:t>
            </a:r>
            <a:r>
              <a:rPr lang="cs-CZ" dirty="0" err="1" smtClean="0"/>
              <a:t>DÚ</a:t>
            </a:r>
            <a:r>
              <a:rPr lang="cs-CZ" dirty="0" smtClean="0"/>
              <a:t> do deníčku</a:t>
            </a:r>
          </a:p>
          <a:p>
            <a:r>
              <a:rPr lang="cs-CZ" dirty="0" smtClean="0"/>
              <a:t>užívání vizuálních pomůcek</a:t>
            </a:r>
          </a:p>
          <a:p>
            <a:r>
              <a:rPr lang="cs-CZ" dirty="0" smtClean="0"/>
              <a:t>užívání barev</a:t>
            </a:r>
          </a:p>
          <a:p>
            <a:r>
              <a:rPr lang="cs-CZ" dirty="0" smtClean="0"/>
              <a:t>zaměřovat pozornost</a:t>
            </a:r>
          </a:p>
          <a:p>
            <a:r>
              <a:rPr lang="cs-CZ" dirty="0" smtClean="0"/>
              <a:t>praktické ukázky</a:t>
            </a:r>
          </a:p>
          <a:p>
            <a:r>
              <a:rPr lang="cs-CZ" dirty="0" smtClean="0"/>
              <a:t>posadit žáka k sobě</a:t>
            </a:r>
          </a:p>
          <a:p>
            <a:r>
              <a:rPr lang="cs-CZ" dirty="0" smtClean="0"/>
              <a:t>kamarád – pomoc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458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Zásady přístupu - nástroje učitelů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 smtClean="0"/>
              <a:t>Nemá ucelené chápání v oblasti numerických představ.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Je schopen řešit daleko přesněji úlohu u tabule než v sešitě.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Při řešení zadané úlohy je schopen si vybavit maximálně dva následující kroky.</a:t>
            </a:r>
          </a:p>
        </p:txBody>
      </p:sp>
    </p:spTree>
    <p:extLst>
      <p:ext uri="{BB962C8B-B14F-4D97-AF65-F5344CB8AC3E}">
        <p14:creationId xmlns:p14="http://schemas.microsoft.com/office/powerpoint/2010/main" val="16379508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Speciálně pedagogická péče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speciální pedagog a učitel s absolvovaným kurzem,</a:t>
            </a:r>
          </a:p>
          <a:p>
            <a:r>
              <a:rPr lang="cs-CZ" dirty="0" smtClean="0"/>
              <a:t>rozvoj a posílení oslabených funkcí CNS a osvojení potřebných dovedností,</a:t>
            </a:r>
          </a:p>
          <a:p>
            <a:r>
              <a:rPr lang="cs-CZ" dirty="0" smtClean="0"/>
              <a:t>kompenzace impulzivity a zkrácené pozornosti,</a:t>
            </a:r>
          </a:p>
          <a:p>
            <a:r>
              <a:rPr lang="cs-CZ" dirty="0" smtClean="0"/>
              <a:t>kompenzační pomůcky (kalkulátor, PC, magnetofon, speciální didaktické pomůcky),</a:t>
            </a:r>
          </a:p>
          <a:p>
            <a:r>
              <a:rPr lang="cs-CZ" dirty="0" smtClean="0"/>
              <a:t>individuální přístup,</a:t>
            </a:r>
          </a:p>
          <a:p>
            <a:r>
              <a:rPr lang="cs-CZ" dirty="0" smtClean="0"/>
              <a:t>informace pro zákonné zástupce,</a:t>
            </a:r>
          </a:p>
          <a:p>
            <a:r>
              <a:rPr lang="cs-CZ" dirty="0" smtClean="0"/>
              <a:t>alternativní metody a postupy.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3409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Gajzlerová\Documents\_Lenka\vyuka\2011_jaro\SPU\dysgra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895600" cy="2619375"/>
          </a:xfrm>
          <a:prstGeom prst="rect">
            <a:avLst/>
          </a:prstGeom>
          <a:noFill/>
        </p:spPr>
      </p:pic>
      <p:pic>
        <p:nvPicPr>
          <p:cNvPr id="3075" name="Picture 3" descr="C:\Users\Gajzlerová\Documents\_Lenka\vyuka\2011_jaro\SPU\dyslex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419600" cy="3143250"/>
          </a:xfrm>
          <a:prstGeom prst="rect">
            <a:avLst/>
          </a:prstGeom>
          <a:noFill/>
        </p:spPr>
      </p:pic>
      <p:pic>
        <p:nvPicPr>
          <p:cNvPr id="3076" name="Picture 4" descr="C:\Users\Gajzlerová\Documents\_Lenka\vyuka\2011_jaro\SPU\Dyslexi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62990"/>
            <a:ext cx="3888432" cy="1318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9300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vzdělávací program pro základní vzdělávání (</a:t>
            </a:r>
            <a:r>
              <a:rPr lang="cs-CZ" dirty="0" err="1" smtClean="0"/>
              <a:t>RVP</a:t>
            </a:r>
            <a:r>
              <a:rPr lang="cs-CZ" dirty="0" smtClean="0"/>
              <a:t> ZV)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Část D: 8 Vzdělávání žáků se speciálními vzdělávacími potřebami:</a:t>
            </a:r>
          </a:p>
          <a:p>
            <a:pPr lvl="1"/>
            <a:r>
              <a:rPr lang="cs-CZ" dirty="0" smtClean="0"/>
              <a:t>Vzdělávání žáků se zdravotním postižením a zdravotním znevýhodněním (podmínky vzdělávání).</a:t>
            </a:r>
          </a:p>
          <a:p>
            <a:pPr lvl="1"/>
            <a:r>
              <a:rPr lang="cs-CZ" dirty="0" smtClean="0"/>
              <a:t>Vzdělávání žáků se sociálním znevýhodněním (podmínky vzdělávání).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8873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Individuální vzdělávací plán (</a:t>
            </a:r>
            <a:r>
              <a:rPr lang="cs-CZ" dirty="0" err="1" smtClean="0"/>
              <a:t>IVP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školský zákon (§18), vyhláška 73/2005 Sb. (§6), </a:t>
            </a:r>
          </a:p>
          <a:p>
            <a:r>
              <a:rPr lang="cs-CZ" dirty="0" smtClean="0"/>
              <a:t>zpracovává se pro žáky integrované, žáky speciálních škol, žáky s hlubokým mentálním postižením,</a:t>
            </a:r>
          </a:p>
          <a:p>
            <a:r>
              <a:rPr lang="cs-CZ" dirty="0" smtClean="0"/>
              <a:t>zpracovává jej třídní učitel ve spolupráci s poradenským pracovníkem, popř. výchovným poradcem, školním psychologem a zákonným zástupcem žáka,</a:t>
            </a:r>
          </a:p>
          <a:p>
            <a:r>
              <a:rPr lang="cs-CZ" dirty="0" smtClean="0"/>
              <a:t>vychází z učebních dokumentů školy,</a:t>
            </a:r>
          </a:p>
          <a:p>
            <a:r>
              <a:rPr lang="cs-CZ" dirty="0" smtClean="0"/>
              <a:t>obsahuje významné skutečnosti pro úspěšnou integraci žáka,</a:t>
            </a:r>
          </a:p>
          <a:p>
            <a:r>
              <a:rPr lang="cs-CZ" dirty="0" smtClean="0"/>
              <a:t>obsahuje seznam pomůcek (kompenzační, didaktické),</a:t>
            </a:r>
          </a:p>
          <a:p>
            <a:r>
              <a:rPr lang="cs-CZ" dirty="0" smtClean="0"/>
              <a:t>snížený počet žáků ve třídě,</a:t>
            </a:r>
          </a:p>
          <a:p>
            <a:r>
              <a:rPr lang="cs-CZ" dirty="0" smtClean="0"/>
              <a:t>účast dalšího pedagogického pracovníka, asistenta pedagoga,</a:t>
            </a:r>
          </a:p>
          <a:p>
            <a:r>
              <a:rPr lang="cs-CZ" dirty="0" smtClean="0"/>
              <a:t>obsah, rozsah, průběh poskytování individuálních potřeb</a:t>
            </a:r>
          </a:p>
        </p:txBody>
      </p:sp>
    </p:spTree>
    <p:extLst>
      <p:ext uri="{BB962C8B-B14F-4D97-AF65-F5344CB8AC3E}">
        <p14:creationId xmlns:p14="http://schemas.microsoft.com/office/powerpoint/2010/main" val="13438834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vyšetření PPP, </a:t>
            </a:r>
            <a:r>
              <a:rPr lang="cs-CZ" dirty="0" err="1" smtClean="0"/>
              <a:t>SPC</a:t>
            </a:r>
            <a:r>
              <a:rPr lang="cs-CZ" dirty="0" smtClean="0"/>
              <a:t>, SVP, datum vyšetření,</a:t>
            </a:r>
          </a:p>
          <a:p>
            <a:r>
              <a:rPr lang="cs-CZ" dirty="0" smtClean="0"/>
              <a:t>pedagogické postupy a metody,</a:t>
            </a:r>
          </a:p>
          <a:p>
            <a:r>
              <a:rPr lang="cs-CZ" dirty="0" smtClean="0"/>
              <a:t>vyučovací předmět (y),</a:t>
            </a:r>
          </a:p>
          <a:p>
            <a:r>
              <a:rPr lang="cs-CZ" dirty="0" smtClean="0"/>
              <a:t>speciálně pedagogickou a psychologickou péči,</a:t>
            </a:r>
          </a:p>
          <a:p>
            <a:r>
              <a:rPr lang="cs-CZ" dirty="0" smtClean="0"/>
              <a:t>způsob hodnocení a klasifikace,</a:t>
            </a:r>
          </a:p>
          <a:p>
            <a:r>
              <a:rPr lang="cs-CZ" dirty="0" smtClean="0"/>
              <a:t>předpokládané navýšení finančních prostředků,</a:t>
            </a:r>
          </a:p>
          <a:p>
            <a:r>
              <a:rPr lang="cs-CZ" dirty="0" smtClean="0"/>
              <a:t>spolupráce se zákonnými zástupci,</a:t>
            </a:r>
          </a:p>
          <a:p>
            <a:r>
              <a:rPr lang="cs-CZ" dirty="0" smtClean="0"/>
              <a:t>podíl žáka na řešení problému,</a:t>
            </a:r>
          </a:p>
          <a:p>
            <a:r>
              <a:rPr lang="cs-CZ" dirty="0" smtClean="0"/>
              <a:t>jmenovité určení pracovníka PPP, </a:t>
            </a:r>
            <a:r>
              <a:rPr lang="cs-CZ" dirty="0" err="1" smtClean="0"/>
              <a:t>SPC</a:t>
            </a:r>
            <a:r>
              <a:rPr lang="cs-CZ" dirty="0" smtClean="0"/>
              <a:t>, SVP,</a:t>
            </a:r>
          </a:p>
          <a:p>
            <a:r>
              <a:rPr lang="cs-CZ" dirty="0" smtClean="0"/>
              <a:t>podpisy ředitele školy, třídního učitele, vyučujícího, zákonného zástupce, poradenského pracovníka, popř. žáka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278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312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dirty="0" smtClean="0"/>
              <a:t>formativní</a:t>
            </a:r>
          </a:p>
          <a:p>
            <a:r>
              <a:rPr lang="cs-CZ" dirty="0" smtClean="0"/>
              <a:t>finální</a:t>
            </a:r>
          </a:p>
          <a:p>
            <a:r>
              <a:rPr lang="cs-CZ" dirty="0" smtClean="0"/>
              <a:t>normativní</a:t>
            </a:r>
          </a:p>
          <a:p>
            <a:r>
              <a:rPr lang="cs-CZ" dirty="0" smtClean="0"/>
              <a:t>diagnostické</a:t>
            </a:r>
          </a:p>
          <a:p>
            <a:r>
              <a:rPr lang="cs-CZ" dirty="0" smtClean="0"/>
              <a:t>interní</a:t>
            </a:r>
          </a:p>
          <a:p>
            <a:r>
              <a:rPr lang="cs-CZ" dirty="0" smtClean="0"/>
              <a:t>externí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formální</a:t>
            </a:r>
          </a:p>
          <a:p>
            <a:r>
              <a:rPr lang="cs-CZ" dirty="0" smtClean="0"/>
              <a:t>neformální</a:t>
            </a:r>
          </a:p>
          <a:p>
            <a:r>
              <a:rPr lang="cs-CZ" dirty="0" smtClean="0"/>
              <a:t>závěrečné</a:t>
            </a:r>
          </a:p>
          <a:p>
            <a:r>
              <a:rPr lang="cs-CZ" dirty="0" smtClean="0"/>
              <a:t>hodnocení průběhu</a:t>
            </a:r>
          </a:p>
          <a:p>
            <a:r>
              <a:rPr lang="cs-CZ" dirty="0" smtClean="0"/>
              <a:t>hodnocení výkonu</a:t>
            </a:r>
          </a:p>
          <a:p>
            <a:r>
              <a:rPr lang="cs-CZ" dirty="0" smtClean="0"/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439618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Hodnocení</a:t>
            </a:r>
            <a:r>
              <a:rPr lang="cs-CZ" sz="2800" dirty="0" smtClean="0"/>
              <a:t> = úroveň vzdělání žáka k určitým cílům</a:t>
            </a:r>
          </a:p>
          <a:p>
            <a:r>
              <a:rPr lang="cs-CZ" sz="2800" b="1" dirty="0" smtClean="0"/>
              <a:t>Klasifikace</a:t>
            </a:r>
            <a:r>
              <a:rPr lang="cs-CZ" sz="2800" dirty="0" smtClean="0"/>
              <a:t> = číselné vyjádření hodnocení</a:t>
            </a:r>
          </a:p>
          <a:p>
            <a:endParaRPr lang="cs-CZ" sz="2000" dirty="0" smtClean="0"/>
          </a:p>
          <a:p>
            <a:r>
              <a:rPr lang="cs-CZ" sz="2800" b="1" dirty="0" smtClean="0"/>
              <a:t>Slovní hodnocení </a:t>
            </a:r>
            <a:r>
              <a:rPr lang="cs-CZ" sz="2800" dirty="0" smtClean="0"/>
              <a:t>= výrokové hodnocení</a:t>
            </a:r>
          </a:p>
          <a:p>
            <a:pPr lvl="1"/>
            <a:r>
              <a:rPr lang="cs-CZ" dirty="0" smtClean="0"/>
              <a:t>Kriteriální hodnocení = vychází z dosaženého stupně kvality vzdělávací činnosti</a:t>
            </a:r>
          </a:p>
          <a:p>
            <a:r>
              <a:rPr lang="cs-CZ" sz="2800" b="1" dirty="0" smtClean="0"/>
              <a:t>Individualizované hodnocení </a:t>
            </a:r>
            <a:r>
              <a:rPr lang="cs-CZ" sz="2800" dirty="0" smtClean="0"/>
              <a:t>= vychází z pokroku žáka</a:t>
            </a:r>
          </a:p>
        </p:txBody>
      </p:sp>
    </p:spTree>
    <p:extLst>
      <p:ext uri="{BB962C8B-B14F-4D97-AF65-F5344CB8AC3E}">
        <p14:creationId xmlns:p14="http://schemas.microsoft.com/office/powerpoint/2010/main" val="10406438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vysvětlit ostatním rozdílný přístup</a:t>
            </a:r>
          </a:p>
          <a:p>
            <a:r>
              <a:rPr lang="cs-CZ" dirty="0" smtClean="0"/>
              <a:t>vycházet ze znalostí příznaků postižení</a:t>
            </a:r>
          </a:p>
          <a:p>
            <a:r>
              <a:rPr lang="cs-CZ" b="1" dirty="0" smtClean="0"/>
              <a:t>zvýraznit motivační složku hodnocení</a:t>
            </a:r>
          </a:p>
          <a:p>
            <a:r>
              <a:rPr lang="cs-CZ" dirty="0" smtClean="0"/>
              <a:t>nechat </a:t>
            </a:r>
            <a:r>
              <a:rPr lang="cs-CZ" b="1" dirty="0" smtClean="0"/>
              <a:t>zažít pocit úspěchu!!!</a:t>
            </a:r>
          </a:p>
          <a:p>
            <a:r>
              <a:rPr lang="cs-CZ" b="1" dirty="0" smtClean="0"/>
              <a:t>hodnotit pouze jevy, které zvládl!!</a:t>
            </a:r>
          </a:p>
          <a:p>
            <a:r>
              <a:rPr lang="cs-CZ" b="1" dirty="0" smtClean="0"/>
              <a:t>upřednostňování slovního </a:t>
            </a:r>
            <a:r>
              <a:rPr lang="cs-CZ" b="1" dirty="0" smtClean="0">
                <a:latin typeface="+mj-lt"/>
              </a:rPr>
              <a:t>hodnocení</a:t>
            </a:r>
          </a:p>
          <a:p>
            <a:r>
              <a:rPr lang="cs-CZ" dirty="0" smtClean="0">
                <a:latin typeface="+mj-lt"/>
              </a:rPr>
              <a:t>využívat různých forem hodnocení (bodové, mezistupně),</a:t>
            </a:r>
          </a:p>
          <a:p>
            <a:r>
              <a:rPr lang="cs-CZ" dirty="0" smtClean="0">
                <a:latin typeface="+mj-lt"/>
              </a:rPr>
              <a:t>výkony hodnotit spravedlivě</a:t>
            </a:r>
          </a:p>
          <a:p>
            <a:r>
              <a:rPr lang="cs-CZ" dirty="0" smtClean="0">
                <a:latin typeface="+mj-lt"/>
              </a:rPr>
              <a:t>požadavky do </a:t>
            </a:r>
            <a:r>
              <a:rPr lang="cs-CZ" dirty="0" err="1" smtClean="0">
                <a:latin typeface="+mj-lt"/>
              </a:rPr>
              <a:t>IVP</a:t>
            </a:r>
            <a:endParaRPr lang="cs-CZ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u žáků s SPU minimalizovat stres a zkoušení u tabule</a:t>
            </a:r>
          </a:p>
        </p:txBody>
      </p:sp>
    </p:spTree>
    <p:extLst>
      <p:ext uri="{BB962C8B-B14F-4D97-AF65-F5344CB8AC3E}">
        <p14:creationId xmlns:p14="http://schemas.microsoft.com/office/powerpoint/2010/main" val="37558388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individuální přístup</a:t>
            </a:r>
          </a:p>
          <a:p>
            <a:r>
              <a:rPr lang="cs-CZ" dirty="0" smtClean="0"/>
              <a:t>předem informovat o zkoušení</a:t>
            </a:r>
          </a:p>
          <a:p>
            <a:r>
              <a:rPr lang="cs-CZ" dirty="0" smtClean="0"/>
              <a:t>preference ústní formy</a:t>
            </a:r>
          </a:p>
          <a:p>
            <a:r>
              <a:rPr lang="cs-CZ" dirty="0" smtClean="0"/>
              <a:t>písemnou formu ověřit ústně</a:t>
            </a:r>
          </a:p>
          <a:p>
            <a:pPr>
              <a:lnSpc>
                <a:spcPct val="90000"/>
              </a:lnSpc>
            </a:pPr>
            <a:r>
              <a:rPr lang="cs-CZ" i="1" dirty="0" smtClean="0"/>
              <a:t>chválit za snahu</a:t>
            </a: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hodnocení jen toho, co žák stihl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specifický přístup při hodnocení uplatňovat ve všech předmětech, do kterých se postižení promítá,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hodnocení schopnosti praktického použití jazyka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tolerance slov, napsaných foneticky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neopravovat červenou barvou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následná práce s chybou</a:t>
            </a:r>
          </a:p>
        </p:txBody>
      </p:sp>
    </p:spTree>
    <p:extLst>
      <p:ext uri="{BB962C8B-B14F-4D97-AF65-F5344CB8AC3E}">
        <p14:creationId xmlns:p14="http://schemas.microsoft.com/office/powerpoint/2010/main" val="12013350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Slovní hodnocení </a:t>
            </a:r>
            <a:br>
              <a:rPr lang="cs-CZ" dirty="0" smtClean="0"/>
            </a:br>
            <a:r>
              <a:rPr lang="cs-CZ" sz="3300" dirty="0" smtClean="0"/>
              <a:t>(dříve širší slovní hodnocení)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alternativní forma hodnocení,</a:t>
            </a:r>
          </a:p>
          <a:p>
            <a:r>
              <a:rPr lang="cs-CZ" dirty="0" smtClean="0"/>
              <a:t>obsah má být pozitivně motivační i objektivně kritický,</a:t>
            </a:r>
          </a:p>
          <a:p>
            <a:r>
              <a:rPr lang="cs-CZ" dirty="0" smtClean="0"/>
              <a:t>vyjádření toho, co žák v daném vyučovacím předmětu zvládl, v jaké kvalitě, vymezit další postup rozvoje žáka se zřetelem na vynaložené úsilí a k individuálním zvláštnostem žáka,</a:t>
            </a:r>
          </a:p>
          <a:p>
            <a:r>
              <a:rPr lang="cs-CZ" dirty="0" smtClean="0"/>
              <a:t>pro rodiče problematické,</a:t>
            </a:r>
          </a:p>
          <a:p>
            <a:r>
              <a:rPr lang="cs-CZ" dirty="0" smtClean="0"/>
              <a:t>zátěž pro učitele,</a:t>
            </a:r>
          </a:p>
          <a:p>
            <a:r>
              <a:rPr lang="cs-CZ" dirty="0" smtClean="0"/>
              <a:t>učitel musí být sám přesvědčen o výhodách slovního hodnocení,</a:t>
            </a:r>
          </a:p>
          <a:p>
            <a:r>
              <a:rPr lang="cs-CZ" dirty="0" smtClean="0"/>
              <a:t>různé formulace u různých žáků</a:t>
            </a:r>
          </a:p>
        </p:txBody>
      </p:sp>
    </p:spTree>
    <p:extLst>
      <p:ext uri="{BB962C8B-B14F-4D97-AF65-F5344CB8AC3E}">
        <p14:creationId xmlns:p14="http://schemas.microsoft.com/office/powerpoint/2010/main" val="18557113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Výhody</a:t>
            </a:r>
          </a:p>
          <a:p>
            <a:r>
              <a:rPr lang="cs-CZ" dirty="0" smtClean="0"/>
              <a:t>zajišťuje žákům i rodičům větší a širší informovanost,</a:t>
            </a:r>
          </a:p>
          <a:p>
            <a:r>
              <a:rPr lang="cs-CZ" dirty="0" smtClean="0"/>
              <a:t>postihuje celou osobnost žáka,</a:t>
            </a:r>
          </a:p>
          <a:p>
            <a:r>
              <a:rPr lang="cs-CZ" dirty="0" smtClean="0"/>
              <a:t>nutí učitele mapovat všechny složky výkonu žáka,</a:t>
            </a:r>
          </a:p>
          <a:p>
            <a:r>
              <a:rPr lang="cs-CZ" dirty="0" smtClean="0"/>
              <a:t>nehodnotí pouze výkony, ale celý proces,</a:t>
            </a:r>
          </a:p>
          <a:p>
            <a:r>
              <a:rPr lang="cs-CZ" dirty="0" smtClean="0"/>
              <a:t>poskytuje vodítka k nápravě.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Nevýhody</a:t>
            </a:r>
          </a:p>
          <a:p>
            <a:r>
              <a:rPr lang="cs-CZ" dirty="0" smtClean="0"/>
              <a:t>náročné na čas a formulace,</a:t>
            </a:r>
          </a:p>
          <a:p>
            <a:r>
              <a:rPr lang="cs-CZ" dirty="0" smtClean="0"/>
              <a:t>svádí jen k hodnocení pozitiv,</a:t>
            </a:r>
          </a:p>
          <a:p>
            <a:r>
              <a:rPr lang="cs-CZ" dirty="0" smtClean="0"/>
              <a:t>nesrozumitelné pro rodiče,</a:t>
            </a:r>
          </a:p>
          <a:p>
            <a:r>
              <a:rPr lang="cs-CZ" dirty="0" smtClean="0"/>
              <a:t>malá možnost srovnávání</a:t>
            </a:r>
          </a:p>
        </p:txBody>
      </p:sp>
    </p:spTree>
    <p:extLst>
      <p:ext uri="{BB962C8B-B14F-4D97-AF65-F5344CB8AC3E}">
        <p14:creationId xmlns:p14="http://schemas.microsoft.com/office/powerpoint/2010/main" val="40672859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Gajzlerová\Documents\_Lenka\vyuka\2011_jaro\SPU\DES212_1_I00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3"/>
            <a:ext cx="6048672" cy="413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8540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Diagnostické metody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Soustavné pozorování žáka</a:t>
            </a:r>
          </a:p>
          <a:p>
            <a:r>
              <a:rPr lang="cs-CZ" dirty="0" smtClean="0"/>
              <a:t>Rozhovor</a:t>
            </a:r>
          </a:p>
          <a:p>
            <a:r>
              <a:rPr lang="cs-CZ" dirty="0" smtClean="0"/>
              <a:t>Analýza výsledků činnosti žáků (písemných prací, kreseb, projektů, výrobků)</a:t>
            </a:r>
          </a:p>
          <a:p>
            <a:r>
              <a:rPr lang="cs-CZ" dirty="0" smtClean="0"/>
              <a:t>Konzultace s kolegy (psychology, lékaři) či rodiči</a:t>
            </a:r>
          </a:p>
          <a:p>
            <a:r>
              <a:rPr lang="cs-CZ" dirty="0" smtClean="0"/>
              <a:t>Zkoušení:</a:t>
            </a:r>
          </a:p>
          <a:p>
            <a:pPr lvl="1"/>
            <a:r>
              <a:rPr lang="cs-CZ" dirty="0" smtClean="0"/>
              <a:t>ústní (orientační, klasifikační), písemné, praktické</a:t>
            </a:r>
          </a:p>
          <a:p>
            <a:pPr lvl="1"/>
            <a:r>
              <a:rPr lang="cs-CZ" dirty="0" smtClean="0"/>
              <a:t>individuální, skupinové, hromadné</a:t>
            </a:r>
          </a:p>
          <a:p>
            <a:r>
              <a:rPr lang="cs-CZ" dirty="0" smtClean="0"/>
              <a:t>Didaktické testy:</a:t>
            </a:r>
          </a:p>
          <a:p>
            <a:pPr lvl="1"/>
            <a:r>
              <a:rPr lang="cs-CZ" dirty="0" smtClean="0"/>
              <a:t>orientační – nestandardizované,</a:t>
            </a:r>
          </a:p>
          <a:p>
            <a:pPr lvl="1"/>
            <a:r>
              <a:rPr lang="cs-CZ" dirty="0" smtClean="0"/>
              <a:t>normalizované - standardizované</a:t>
            </a:r>
          </a:p>
        </p:txBody>
      </p:sp>
    </p:spTree>
    <p:extLst>
      <p:ext uri="{BB962C8B-B14F-4D97-AF65-F5344CB8AC3E}">
        <p14:creationId xmlns:p14="http://schemas.microsoft.com/office/powerpoint/2010/main" val="21093224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Reedukace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PhDr. Soňa Chaloupková,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7032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34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Speciálněpedagogická</a:t>
            </a:r>
            <a:r>
              <a:rPr lang="cs-CZ" dirty="0" smtClean="0"/>
              <a:t> 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Charakteristika, oblasti diagnostiky - Přehled diagnostických metod - Nápravné metody speciální pedagogiky – reedukace, kompenzace, rehabilitace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325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Depistáž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vyhledávání </a:t>
            </a:r>
            <a:r>
              <a:rPr lang="cs-CZ" dirty="0" err="1" smtClean="0"/>
              <a:t>SPU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pt-BR" dirty="0" smtClean="0"/>
              <a:t>rovádí učitel po nástupu dítěte do ZŠ</a:t>
            </a:r>
            <a:endParaRPr lang="cs-CZ" dirty="0" smtClean="0"/>
          </a:p>
          <a:p>
            <a:r>
              <a:rPr lang="cs-CZ" dirty="0" smtClean="0"/>
              <a:t>rodiče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během 1. a 2. třídy – nedostatečnost</a:t>
            </a:r>
          </a:p>
          <a:p>
            <a:r>
              <a:rPr lang="cs-CZ" dirty="0" smtClean="0"/>
              <a:t>jistota až koncem 2. třídy → poslat do poradny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0972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diagnostika probíhá v:</a:t>
            </a:r>
          </a:p>
          <a:p>
            <a:pPr lvl="1"/>
            <a:r>
              <a:rPr lang="cs-CZ" dirty="0" smtClean="0"/>
              <a:t>Pedagogicko-psychologické poradně (PPP). </a:t>
            </a:r>
          </a:p>
          <a:p>
            <a:pPr lvl="1"/>
            <a:r>
              <a:rPr lang="cs-CZ" dirty="0" smtClean="0"/>
              <a:t>Speciálně-pedagogickém centru (</a:t>
            </a:r>
            <a:r>
              <a:rPr lang="cs-CZ" dirty="0" err="1" smtClean="0"/>
              <a:t>SPC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Středisku výchovné péče (SVP). </a:t>
            </a:r>
          </a:p>
          <a:p>
            <a:r>
              <a:rPr lang="cs-CZ" dirty="0" smtClean="0"/>
              <a:t>Diagnostika </a:t>
            </a:r>
            <a:r>
              <a:rPr lang="cs-CZ" dirty="0" err="1" smtClean="0"/>
              <a:t>SPU</a:t>
            </a:r>
            <a:endParaRPr lang="cs-CZ" dirty="0" smtClean="0"/>
          </a:p>
          <a:p>
            <a:pPr lvl="1"/>
            <a:r>
              <a:rPr lang="cs-CZ" dirty="0" smtClean="0"/>
              <a:t>je východiskem výchovně-vzdělávacího procesu a především reedukace</a:t>
            </a:r>
          </a:p>
          <a:p>
            <a:pPr lvl="1"/>
            <a:r>
              <a:rPr lang="cs-CZ" dirty="0" smtClean="0"/>
              <a:t>zaměřena na kognitivní a percepční funkce</a:t>
            </a:r>
          </a:p>
        </p:txBody>
      </p:sp>
    </p:spTree>
    <p:extLst>
      <p:ext uri="{BB962C8B-B14F-4D97-AF65-F5344CB8AC3E}">
        <p14:creationId xmlns:p14="http://schemas.microsoft.com/office/powerpoint/2010/main" val="18090899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Diagnostické metody </a:t>
            </a:r>
            <a:r>
              <a:rPr lang="cs-CZ" sz="3300" dirty="0" smtClean="0"/>
              <a:t>(Přinosilová, 2004)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Základní dělení ve speciální pedagogice:</a:t>
            </a:r>
          </a:p>
          <a:p>
            <a:pPr lvl="1"/>
            <a:r>
              <a:rPr lang="cs-CZ" dirty="0" smtClean="0"/>
              <a:t>METODY </a:t>
            </a:r>
            <a:r>
              <a:rPr lang="cs-CZ" b="1" dirty="0" smtClean="0"/>
              <a:t>OBECNÉ</a:t>
            </a:r>
            <a:r>
              <a:rPr lang="cs-CZ" dirty="0" smtClean="0"/>
              <a:t> (</a:t>
            </a:r>
            <a:r>
              <a:rPr lang="cs-CZ" dirty="0" err="1" smtClean="0"/>
              <a:t>RA</a:t>
            </a:r>
            <a:r>
              <a:rPr lang="cs-CZ" dirty="0" smtClean="0"/>
              <a:t>, </a:t>
            </a:r>
            <a:r>
              <a:rPr lang="cs-CZ" dirty="0" err="1" smtClean="0"/>
              <a:t>OA</a:t>
            </a:r>
            <a:r>
              <a:rPr lang="cs-CZ" dirty="0" smtClean="0"/>
              <a:t>, A prostředí)</a:t>
            </a:r>
          </a:p>
          <a:p>
            <a:pPr lvl="1"/>
            <a:r>
              <a:rPr lang="cs-CZ" dirty="0" smtClean="0"/>
              <a:t>METODY </a:t>
            </a:r>
            <a:r>
              <a:rPr lang="cs-CZ" b="1" dirty="0" smtClean="0"/>
              <a:t>SPECIÁLNÍ </a:t>
            </a:r>
          </a:p>
          <a:p>
            <a:pPr lvl="2"/>
            <a:r>
              <a:rPr lang="cs-CZ" dirty="0" smtClean="0"/>
              <a:t>pozorování, explorační metody (dotazník, rozhovor), diagnostické zkoušení (ústní, písemné, praktické), testové metody, případové studie (kazuistika), rozbor výsledků činnosti (písemné práce, výtvarné činnosti, zájmové činnosti), přístrojové metody (audiometr, </a:t>
            </a:r>
            <a:r>
              <a:rPr lang="cs-CZ" dirty="0" err="1" smtClean="0"/>
              <a:t>tapping</a:t>
            </a:r>
            <a:r>
              <a:rPr lang="cs-CZ" dirty="0" smtClean="0"/>
              <a:t>, mozaikový tachistoskop, PC)</a:t>
            </a:r>
          </a:p>
          <a:p>
            <a:r>
              <a:rPr lang="cs-CZ" dirty="0" smtClean="0"/>
              <a:t>Podle zaměření metod:</a:t>
            </a:r>
          </a:p>
          <a:p>
            <a:pPr lvl="1"/>
            <a:r>
              <a:rPr lang="cs-CZ" dirty="0" smtClean="0"/>
              <a:t>METODY </a:t>
            </a:r>
            <a:r>
              <a:rPr lang="cs-CZ" b="1" dirty="0" smtClean="0"/>
              <a:t>PŘÍMÉ</a:t>
            </a:r>
            <a:r>
              <a:rPr lang="cs-CZ" dirty="0" smtClean="0"/>
              <a:t> = zaměřeny přímo na aktivity  jedince (př. analýza školních výkonů)</a:t>
            </a:r>
          </a:p>
          <a:p>
            <a:pPr lvl="1"/>
            <a:r>
              <a:rPr lang="cs-CZ" dirty="0" smtClean="0"/>
              <a:t>METODY </a:t>
            </a:r>
            <a:r>
              <a:rPr lang="cs-CZ" b="1" dirty="0" smtClean="0"/>
              <a:t>NEPŘÍMÉ</a:t>
            </a:r>
            <a:r>
              <a:rPr lang="cs-CZ" dirty="0" smtClean="0"/>
              <a:t> = zaměřeny na údaje, které s aktivitami souvisí (př. rozhovory)</a:t>
            </a:r>
          </a:p>
        </p:txBody>
      </p:sp>
    </p:spTree>
    <p:extLst>
      <p:ext uri="{BB962C8B-B14F-4D97-AF65-F5344CB8AC3E}">
        <p14:creationId xmlns:p14="http://schemas.microsoft.com/office/powerpoint/2010/main" val="1381922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učitel, PPP</a:t>
            </a:r>
          </a:p>
          <a:p>
            <a:pPr marL="0" indent="0">
              <a:buNone/>
            </a:pPr>
            <a:r>
              <a:rPr lang="cs-CZ" b="1" dirty="0" smtClean="0"/>
              <a:t>cílem je stanovení</a:t>
            </a:r>
          </a:p>
          <a:p>
            <a:r>
              <a:rPr lang="cs-CZ" dirty="0" smtClean="0"/>
              <a:t>úrovně vědomostí a dovedností,</a:t>
            </a:r>
          </a:p>
          <a:p>
            <a:r>
              <a:rPr lang="cs-CZ" dirty="0" smtClean="0"/>
              <a:t>poznávacích procesů,</a:t>
            </a:r>
          </a:p>
          <a:p>
            <a:r>
              <a:rPr lang="cs-CZ" dirty="0" smtClean="0"/>
              <a:t>sociálních vztahů, </a:t>
            </a:r>
          </a:p>
          <a:p>
            <a:r>
              <a:rPr lang="cs-CZ" dirty="0" smtClean="0"/>
              <a:t>osobnostních charakteristik,</a:t>
            </a:r>
          </a:p>
          <a:p>
            <a:r>
              <a:rPr lang="cs-CZ" dirty="0" smtClean="0"/>
              <a:t>dalších faktorů podílejících se na úspěchu či neúspěchu dítěte.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920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</a:t>
            </a:r>
            <a:r>
              <a:rPr lang="cs-CZ" dirty="0" err="1" smtClean="0"/>
              <a:t>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Úvodní vyšetření</a:t>
            </a:r>
          </a:p>
          <a:p>
            <a:pPr lvl="1"/>
            <a:r>
              <a:rPr lang="cs-CZ" dirty="0" smtClean="0"/>
              <a:t>rozhovor s rodiči, rozhovor s učitelem, popřípadě školní dotazník, rozhovor s dítětem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smtClean="0"/>
              <a:t>osobní anamnéza (</a:t>
            </a:r>
            <a:r>
              <a:rPr lang="cs-CZ" b="1" dirty="0" err="1" smtClean="0"/>
              <a:t>OA</a:t>
            </a:r>
            <a:r>
              <a:rPr lang="cs-CZ" b="1" dirty="0" smtClean="0"/>
              <a:t>), rodinná anamnéza (</a:t>
            </a:r>
            <a:r>
              <a:rPr lang="cs-CZ" b="1" dirty="0" err="1" smtClean="0"/>
              <a:t>RA</a:t>
            </a:r>
            <a:r>
              <a:rPr lang="cs-CZ" b="1" dirty="0" smtClean="0"/>
              <a:t>), anamnéza prostředí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Diagnostické prostředky</a:t>
            </a:r>
          </a:p>
          <a:p>
            <a:pPr lvl="1"/>
            <a:r>
              <a:rPr lang="cs-CZ" dirty="0" smtClean="0"/>
              <a:t>speciální zkoušky vypovídající o intelektové úrovni dítěte a výkonech v jednotlivých oblastech percepce. </a:t>
            </a:r>
          </a:p>
          <a:p>
            <a:r>
              <a:rPr lang="cs-CZ" dirty="0" smtClean="0"/>
              <a:t>Diagnostická kritéria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1246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stanovení diagnózy se podílí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speciální pedagog </a:t>
            </a:r>
          </a:p>
          <a:p>
            <a:pPr lvl="1"/>
            <a:r>
              <a:rPr lang="cs-CZ" dirty="0" smtClean="0"/>
              <a:t>analýza </a:t>
            </a:r>
            <a:r>
              <a:rPr lang="cs-CZ" dirty="0" err="1" smtClean="0"/>
              <a:t>ped</a:t>
            </a:r>
            <a:r>
              <a:rPr lang="cs-CZ" dirty="0" smtClean="0"/>
              <a:t>. údajů, vyšetření výukové úrovně, vyšetření percepčně-kognitivních zkoušek, školní dotazník,</a:t>
            </a:r>
          </a:p>
          <a:p>
            <a:r>
              <a:rPr lang="cs-CZ" dirty="0" smtClean="0"/>
              <a:t>psycholog </a:t>
            </a:r>
          </a:p>
          <a:p>
            <a:pPr lvl="1"/>
            <a:r>
              <a:rPr lang="cs-CZ" dirty="0" smtClean="0"/>
              <a:t>stanovení úrovně rozumových schopností – vyšetření inteligence pomocí standardizovaných testů (odhalení nepravé dyslexie = </a:t>
            </a:r>
            <a:r>
              <a:rPr lang="cs-CZ" i="1" dirty="0" err="1" smtClean="0"/>
              <a:t>pseudodyslexie</a:t>
            </a:r>
            <a:r>
              <a:rPr lang="cs-CZ" i="1" dirty="0" smtClean="0"/>
              <a:t> </a:t>
            </a:r>
            <a:r>
              <a:rPr lang="cs-CZ" i="1" dirty="0" smtClean="0">
                <a:sym typeface="Wingdings" pitchFamily="2" charset="2"/>
              </a:rPr>
              <a:t> </a:t>
            </a:r>
            <a:r>
              <a:rPr lang="cs-CZ" i="1" dirty="0" smtClean="0"/>
              <a:t>diferenciální diagnostika</a:t>
            </a:r>
            <a:r>
              <a:rPr lang="cs-CZ" dirty="0" smtClean="0"/>
              <a:t>). </a:t>
            </a:r>
          </a:p>
          <a:p>
            <a:pPr lvl="1"/>
            <a:r>
              <a:rPr lang="cs-CZ" dirty="0" smtClean="0"/>
              <a:t>Pražský dětský </a:t>
            </a:r>
            <a:r>
              <a:rPr lang="cs-CZ" dirty="0" err="1" smtClean="0"/>
              <a:t>Wechslerův</a:t>
            </a:r>
            <a:r>
              <a:rPr lang="cs-CZ" dirty="0" smtClean="0"/>
              <a:t> test (</a:t>
            </a:r>
            <a:r>
              <a:rPr lang="cs-CZ" dirty="0" err="1" smtClean="0"/>
              <a:t>PDW</a:t>
            </a:r>
            <a:r>
              <a:rPr lang="cs-CZ" dirty="0" smtClean="0"/>
              <a:t> test), </a:t>
            </a:r>
            <a:r>
              <a:rPr lang="cs-CZ" dirty="0" err="1" smtClean="0"/>
              <a:t>Ravenovy</a:t>
            </a:r>
            <a:r>
              <a:rPr lang="cs-CZ" dirty="0" smtClean="0"/>
              <a:t> progresivní matice</a:t>
            </a:r>
          </a:p>
          <a:p>
            <a:r>
              <a:rPr lang="cs-CZ" dirty="0" smtClean="0"/>
              <a:t>další specialisté </a:t>
            </a:r>
          </a:p>
          <a:p>
            <a:pPr lvl="1"/>
            <a:r>
              <a:rPr lang="cs-CZ" dirty="0" smtClean="0"/>
              <a:t>neurolog, foniatr, oftalmolog, pediatr.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23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4579</Words>
  <Application>Microsoft Office PowerPoint</Application>
  <PresentationFormat>Předvádění na obrazovce (4:3)</PresentationFormat>
  <Paragraphs>734</Paragraphs>
  <Slides>111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111</vt:i4>
      </vt:variant>
    </vt:vector>
  </HeadingPairs>
  <TitlesOfParts>
    <vt:vector size="112" baseType="lpstr">
      <vt:lpstr>Motiv systému Office</vt:lpstr>
      <vt:lpstr>Speciální pedagogika 2</vt:lpstr>
      <vt:lpstr>Kontaktní údaje</vt:lpstr>
      <vt:lpstr>Zakončení + požadavky</vt:lpstr>
      <vt:lpstr>Cíl předmětu</vt:lpstr>
      <vt:lpstr>Osnova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Specifické poruchy učení a chování</vt:lpstr>
      <vt:lpstr>Terminologie</vt:lpstr>
      <vt:lpstr>Legislativní vymezení</vt:lpstr>
      <vt:lpstr>Žák se SVP</vt:lpstr>
      <vt:lpstr>Prezentace aplikace PowerPoint</vt:lpstr>
      <vt:lpstr>Terminologie</vt:lpstr>
      <vt:lpstr>Předmět - definice</vt:lpstr>
      <vt:lpstr>Předmět - definice</vt:lpstr>
      <vt:lpstr>Odborníci</vt:lpstr>
      <vt:lpstr>Pojetí</vt:lpstr>
      <vt:lpstr>Charakteristika jednotlivých dysporuch</vt:lpstr>
      <vt:lpstr>Současná definice dyslexie (Mezinárodní dyslektická společnost, 2003)</vt:lpstr>
      <vt:lpstr>Dyslexie</vt:lpstr>
      <vt:lpstr>Dyslexie</vt:lpstr>
      <vt:lpstr>Školské důsledky dyslexie</vt:lpstr>
      <vt:lpstr>Dysgrafie</vt:lpstr>
      <vt:lpstr>Dysgrafie</vt:lpstr>
      <vt:lpstr>Školské důsledky dysgrafie</vt:lpstr>
      <vt:lpstr>Prezentace aplikace PowerPoint</vt:lpstr>
      <vt:lpstr>Dysortografie</vt:lpstr>
      <vt:lpstr>Dysortografie</vt:lpstr>
      <vt:lpstr>Školské důsledky dysortografie</vt:lpstr>
      <vt:lpstr>Dysortografie</vt:lpstr>
      <vt:lpstr>Dyskalkulie</vt:lpstr>
      <vt:lpstr>Dělení dle L. Košče</vt:lpstr>
      <vt:lpstr>Dělení dle L. Košče</vt:lpstr>
      <vt:lpstr>Školské důsledky dyskalkulie</vt:lpstr>
      <vt:lpstr>další SPU</vt:lpstr>
      <vt:lpstr>Deficity dílčích funkcí</vt:lpstr>
      <vt:lpstr>Deficity dílčích funkcí</vt:lpstr>
      <vt:lpstr>Etiologie</vt:lpstr>
      <vt:lpstr>Klasická teorie  příčin obtíží dle  O. Kučery 60. léta 20. stol. (Zelinková, 2003)</vt:lpstr>
      <vt:lpstr>Současné teorie (Zelinková, 2009)</vt:lpstr>
      <vt:lpstr>Biologicko – medicínská rovina</vt:lpstr>
      <vt:lpstr>Kognitivní (poznávací) rovina</vt:lpstr>
      <vt:lpstr>Behaviorální rovina</vt:lpstr>
      <vt:lpstr>Základní příčiny dle doby vzniku</vt:lpstr>
      <vt:lpstr>LMD</vt:lpstr>
      <vt:lpstr>LMD</vt:lpstr>
      <vt:lpstr>Projevy chování dítěte s LMD ve škole (Matějček)</vt:lpstr>
      <vt:lpstr>ADD</vt:lpstr>
      <vt:lpstr>Projevy ADD – porucha pozornosti bez hyperaktivity (Riefová, 1999)</vt:lpstr>
      <vt:lpstr>ADHD</vt:lpstr>
      <vt:lpstr>Projevy ADHD (Bartoňová, 2006)</vt:lpstr>
      <vt:lpstr>Děti s ADHD mají (Bartoňová, 2006)</vt:lpstr>
      <vt:lpstr>ADHD</vt:lpstr>
      <vt:lpstr>Projevy SPU v chování</vt:lpstr>
      <vt:lpstr>Projevy v chování</vt:lpstr>
      <vt:lpstr>Projevy v chování</vt:lpstr>
      <vt:lpstr>Poradenství</vt:lpstr>
      <vt:lpstr>Péče o žáky se SPU</vt:lpstr>
      <vt:lpstr>Základní přehled</vt:lpstr>
      <vt:lpstr>Poradenské služby</vt:lpstr>
      <vt:lpstr>Pedagogicko-psychologická poradna PPP</vt:lpstr>
      <vt:lpstr>PPP</vt:lpstr>
      <vt:lpstr>Speciálně pedagogické centrum (SPC)</vt:lpstr>
      <vt:lpstr>Středisko výchovné péče (SVP)</vt:lpstr>
      <vt:lpstr>Vzdělávání žáků se SPU</vt:lpstr>
      <vt:lpstr>Vzdělávání</vt:lpstr>
      <vt:lpstr>Dys-centra</vt:lpstr>
      <vt:lpstr>Dys-centra</vt:lpstr>
      <vt:lpstr>Žák s SPU je ten, …</vt:lpstr>
      <vt:lpstr>Základní podmínky vzdělávání žáků se SPU</vt:lpstr>
      <vt:lpstr>Základní podmínky vzdělávání žáků se SPU</vt:lpstr>
      <vt:lpstr>Zásady přístupu - nástroje učitelů</vt:lpstr>
      <vt:lpstr>Zásady přístupu - nástroje učitelů</vt:lpstr>
      <vt:lpstr>Zásady přístupu - nástroje učitelů</vt:lpstr>
      <vt:lpstr>Speciálně pedagogická péče ve vzdělávání</vt:lpstr>
      <vt:lpstr>Rámcový vzdělávací program pro základní vzdělávání (RVP ZV)</vt:lpstr>
      <vt:lpstr>Individuální vzdělávací plán (IVP)</vt:lpstr>
      <vt:lpstr>IVP</vt:lpstr>
      <vt:lpstr>Hodnocení</vt:lpstr>
      <vt:lpstr>Typy hodnocení</vt:lpstr>
      <vt:lpstr>Hodnocení</vt:lpstr>
      <vt:lpstr>Hodnocení</vt:lpstr>
      <vt:lpstr>Hodnocení</vt:lpstr>
      <vt:lpstr>Slovní hodnocení  (dříve širší slovní hodnocení)</vt:lpstr>
      <vt:lpstr>Slovní hodnocení</vt:lpstr>
      <vt:lpstr>Diagnostické metody hodnocení</vt:lpstr>
      <vt:lpstr>Reedukace SPU</vt:lpstr>
      <vt:lpstr>Diagnostika</vt:lpstr>
      <vt:lpstr>Speciálněpedagogická diagnostika</vt:lpstr>
      <vt:lpstr>Depistáž</vt:lpstr>
      <vt:lpstr>Diagnostika</vt:lpstr>
      <vt:lpstr>Diagnostické metody (Přinosilová, 2004)</vt:lpstr>
      <vt:lpstr>Diagnostika SPU</vt:lpstr>
      <vt:lpstr>Diagnostika SPU</vt:lpstr>
      <vt:lpstr>Na stanovení diagnózy se podílí</vt:lpstr>
      <vt:lpstr>Jednotlivé diagnostické zkoušky</vt:lpstr>
      <vt:lpstr>Deficity dílčích funkcí</vt:lpstr>
      <vt:lpstr>Prevence</vt:lpstr>
      <vt:lpstr>Prevence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Povinná literatura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pedagogika 2</dc:title>
  <dc:creator>Gajzlerova</dc:creator>
  <cp:lastModifiedBy>Gajzlerova</cp:lastModifiedBy>
  <cp:revision>28</cp:revision>
  <dcterms:created xsi:type="dcterms:W3CDTF">2012-11-08T19:39:11Z</dcterms:created>
  <dcterms:modified xsi:type="dcterms:W3CDTF">2012-11-09T00:39:21Z</dcterms:modified>
</cp:coreProperties>
</file>