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handoutMasterIdLst>
    <p:handoutMasterId r:id="rId15"/>
  </p:handoutMasterIdLst>
  <p:sldIdLst>
    <p:sldId id="256" r:id="rId2"/>
    <p:sldId id="257" r:id="rId3"/>
    <p:sldId id="258" r:id="rId4"/>
    <p:sldId id="268" r:id="rId5"/>
    <p:sldId id="265" r:id="rId6"/>
    <p:sldId id="259" r:id="rId7"/>
    <p:sldId id="260" r:id="rId8"/>
    <p:sldId id="262" r:id="rId9"/>
    <p:sldId id="261" r:id="rId10"/>
    <p:sldId id="263" r:id="rId11"/>
    <p:sldId id="264" r:id="rId12"/>
    <p:sldId id="266" r:id="rId13"/>
    <p:sldId id="267" r:id="rId14"/>
  </p:sldIdLst>
  <p:sldSz cx="9144000" cy="6858000" type="screen4x3"/>
  <p:notesSz cx="666273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7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6E685-03B6-4AD4-90C8-901C4EA48664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333E-FDEA-4F4E-B1F2-0BA2F230856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D217AAB-528C-449E-B328-77FC8B1AF05C}" type="datetimeFigureOut">
              <a:rPr lang="cs-CZ" smtClean="0"/>
              <a:pPr/>
              <a:t>10.10.2012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onica.cz/?id=35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0641" t="14007" r="22959" b="17357"/>
          <a:stretch>
            <a:fillRect/>
          </a:stretch>
        </p:blipFill>
        <p:spPr bwMode="auto">
          <a:xfrm>
            <a:off x="0" y="-1"/>
            <a:ext cx="9144000" cy="688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4293097"/>
            <a:ext cx="7772400" cy="1944215"/>
          </a:xfrm>
          <a:noFill/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Využití panoramatického náčrtu </a:t>
            </a:r>
            <a:r>
              <a:rPr lang="sk-SK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ve</a:t>
            </a:r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sk-SK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výuce</a:t>
            </a:r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geografie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6237312"/>
            <a:ext cx="3131840" cy="620688"/>
          </a:xfrm>
        </p:spPr>
        <p:txBody>
          <a:bodyPr>
            <a:normAutofit/>
          </a:bodyPr>
          <a:lstStyle/>
          <a:p>
            <a:pPr algn="ctr"/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Eduard </a:t>
            </a:r>
            <a:r>
              <a:rPr lang="cs-CZ" sz="12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Hofmann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&amp;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Hana Svobodová </a:t>
            </a:r>
          </a:p>
          <a:p>
            <a:pPr algn="ctr"/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Katedra geografie </a:t>
            </a:r>
            <a:r>
              <a:rPr lang="cs-CZ" sz="12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PdF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MU, Brno</a:t>
            </a:r>
            <a:endParaRPr lang="cs-CZ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ob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0"/>
            <a:ext cx="8790758" cy="31409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Zástupný symbol pro obsah 3" descr="Krtin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02687" y="3140968"/>
            <a:ext cx="8334155" cy="3717033"/>
          </a:xfr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822960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Závěr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43808" y="404664"/>
            <a:ext cx="5976664" cy="6050144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cs-CZ" sz="1800" dirty="0" smtClean="0"/>
              <a:t>Výukou v městské krajině prošlo od května do října 2012 40 žáků ZŠ, 4 účastníci světové ZO a více než 100 studentů učitelství pro první a druhý stupeň ZŠ</a:t>
            </a:r>
          </a:p>
          <a:p>
            <a:pPr>
              <a:buClr>
                <a:srgbClr val="00B0F0"/>
              </a:buClr>
            </a:pPr>
            <a:endParaRPr lang="cs-CZ" sz="1000" dirty="0" smtClean="0"/>
          </a:p>
          <a:p>
            <a:pPr>
              <a:buClr>
                <a:srgbClr val="00B0F0"/>
              </a:buClr>
            </a:pPr>
            <a:r>
              <a:rPr lang="cs-CZ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Výřez krajiny technikou panoramatického náčrtu nikdy předtím nezpracovávali</a:t>
            </a:r>
          </a:p>
          <a:p>
            <a:pPr>
              <a:buClr>
                <a:srgbClr val="00B0F0"/>
              </a:buClr>
            </a:pPr>
            <a:endParaRPr lang="cs-CZ" sz="1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00B0F0"/>
              </a:buClr>
            </a:pPr>
            <a:r>
              <a:rPr lang="cs-CZ" sz="1800" dirty="0" smtClean="0"/>
              <a:t>Z jejich reakcí a výsledků však bylo patrné, že je práce bavila! </a:t>
            </a:r>
            <a:r>
              <a:rPr lang="cs-CZ" sz="1800" i="1" dirty="0" smtClean="0"/>
              <a:t>(A nás </a:t>
            </a:r>
            <a:r>
              <a:rPr lang="cs-CZ" sz="1800" i="1" dirty="0" err="1" smtClean="0"/>
              <a:t>také</a:t>
            </a:r>
            <a:r>
              <a:rPr lang="cs-CZ" sz="1800" i="1" dirty="0" smtClean="0">
                <a:sym typeface="Wingdings" pitchFamily="2" charset="2"/>
              </a:rPr>
              <a:t> </a:t>
            </a:r>
            <a:r>
              <a:rPr lang="cs-CZ" sz="1800" i="1" dirty="0" smtClean="0"/>
              <a:t>)</a:t>
            </a:r>
          </a:p>
          <a:p>
            <a:pPr>
              <a:buClr>
                <a:srgbClr val="00B0F0"/>
              </a:buClr>
            </a:pPr>
            <a:endParaRPr lang="cs-CZ" sz="1000" i="1" dirty="0" smtClean="0"/>
          </a:p>
          <a:p>
            <a:pPr>
              <a:buClr>
                <a:srgbClr val="00B0F0"/>
              </a:buClr>
            </a:pPr>
            <a:r>
              <a:rPr lang="cs-CZ" sz="2000" dirty="0" smtClean="0"/>
              <a:t>U tohoto stylu výuky k bližšímu poznání učitele a žáka </a:t>
            </a:r>
            <a:r>
              <a:rPr lang="cs-CZ" sz="2000" i="1" dirty="0" smtClean="0"/>
              <a:t>(často učitel objeví některé vlastnosti a schopnosti žáka/studenta až v terénu)</a:t>
            </a:r>
          </a:p>
          <a:p>
            <a:pPr>
              <a:buClr>
                <a:srgbClr val="00B0F0"/>
              </a:buClr>
            </a:pPr>
            <a:endParaRPr lang="cs-CZ" sz="1050" dirty="0" smtClean="0"/>
          </a:p>
          <a:p>
            <a:pPr>
              <a:buClr>
                <a:srgbClr val="00B0F0"/>
              </a:buClr>
            </a:pPr>
            <a:r>
              <a:rPr lang="cs-CZ" sz="2000" dirty="0" smtClean="0"/>
              <a:t>Tato výuka vede k rozvoji myšlení a ne k memorování určitých faktů. Je to výuka, na kterou nejsme tak úplně zvyklí, je to výuka s otevřeným koncem…</a:t>
            </a:r>
            <a:endParaRPr lang="cs-CZ" sz="2000" b="1" dirty="0" smtClean="0"/>
          </a:p>
        </p:txBody>
      </p:sp>
      <p:pic>
        <p:nvPicPr>
          <p:cNvPr id="5" name="Obrázek 4" descr="P1100120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7163" r="34250"/>
          <a:stretch>
            <a:fillRect/>
          </a:stretch>
        </p:blipFill>
        <p:spPr>
          <a:xfrm>
            <a:off x="144016" y="1340768"/>
            <a:ext cx="2771800" cy="5387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7494"/>
            <a:ext cx="822960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A co dál…?</a:t>
            </a:r>
            <a:endParaRPr lang="cs-CZ" b="1" cap="all" dirty="0">
              <a:ln w="0">
                <a:noFill/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060848"/>
            <a:ext cx="6768752" cy="4797152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800" dirty="0" smtClean="0"/>
              <a:t>Možná se bude použití této techniky zdát v dnešní době zastaralé a nevhodné, opak je pravdou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>
              <a:buClr>
                <a:srgbClr val="00B0F0"/>
              </a:buClr>
            </a:pPr>
            <a:r>
              <a:rPr lang="cs-CZ" sz="3800" dirty="0" smtClean="0"/>
              <a:t>Zaměřování a zakreslování významných bodových objektů, linií a ploch se používalo v armádě pro zaměřování strategických objektů v krajině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>
              <a:buClr>
                <a:srgbClr val="00B0F0"/>
              </a:buClr>
            </a:pPr>
            <a:r>
              <a:rPr lang="cs-CZ" sz="3800" b="1" dirty="0" smtClean="0"/>
              <a:t>Pro účely výuky je tvorba náčrtů pouze počátkem k dalším činnostem </a:t>
            </a:r>
            <a:r>
              <a:rPr lang="cs-CZ" sz="3800" dirty="0" smtClean="0"/>
              <a:t>v městské krajině, např.: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 lvl="1">
              <a:buClr>
                <a:srgbClr val="00B0F0"/>
              </a:buClr>
            </a:pPr>
            <a:r>
              <a:rPr lang="cs-CZ" sz="3800" dirty="0" smtClean="0"/>
              <a:t>Určení diferencovaných rolí jednotlivých částí městské krajiny, sledování proměn krajiny</a:t>
            </a:r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r>
              <a:rPr lang="cs-CZ" sz="3800" dirty="0" smtClean="0"/>
              <a:t>Srovnání minulých a současných průmyslových aktivit</a:t>
            </a:r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r>
              <a:rPr lang="cs-CZ" sz="3800" b="1" dirty="0" smtClean="0"/>
              <a:t>Tato činnost může být také odpovědí na časté otázky učitelů – co máme učit v geografii průmyslu? </a:t>
            </a:r>
          </a:p>
          <a:p>
            <a:pPr lvl="1"/>
            <a:endParaRPr lang="cs-CZ" sz="3700" dirty="0" smtClean="0"/>
          </a:p>
          <a:p>
            <a:endParaRPr lang="cs-CZ" b="1" dirty="0" smtClean="0"/>
          </a:p>
          <a:p>
            <a:endParaRPr lang="cs-CZ" dirty="0"/>
          </a:p>
        </p:txBody>
      </p:sp>
      <p:pic>
        <p:nvPicPr>
          <p:cNvPr id="4" name="Obrázek 3" descr="P1090729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3750" b="23750"/>
          <a:stretch>
            <a:fillRect/>
          </a:stretch>
        </p:blipFill>
        <p:spPr>
          <a:xfrm>
            <a:off x="4275787" y="0"/>
            <a:ext cx="4868213" cy="1916832"/>
          </a:xfrm>
          <a:prstGeom prst="rect">
            <a:avLst/>
          </a:prstGeom>
        </p:spPr>
      </p:pic>
      <p:pic>
        <p:nvPicPr>
          <p:cNvPr id="6" name="Obrázek 5" descr="P1100839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9543"/>
          <a:stretch>
            <a:fillRect/>
          </a:stretch>
        </p:blipFill>
        <p:spPr>
          <a:xfrm>
            <a:off x="6804248" y="2348880"/>
            <a:ext cx="2194072" cy="415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5625" r="18794" b="66320"/>
          <a:stretch>
            <a:fillRect/>
          </a:stretch>
        </p:blipFill>
        <p:spPr bwMode="auto">
          <a:xfrm>
            <a:off x="-1" y="0"/>
            <a:ext cx="9144001" cy="24928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024" y="2420888"/>
            <a:ext cx="4427984" cy="1399032"/>
          </a:xfrm>
        </p:spPr>
        <p:txBody>
          <a:bodyPr>
            <a:normAutofit/>
          </a:bodyPr>
          <a:lstStyle/>
          <a:p>
            <a:pPr marL="88900"/>
            <a:r>
              <a:rPr lang="cs-CZ" sz="2400" b="1" dirty="0" smtClean="0">
                <a:ln w="6350">
                  <a:noFill/>
                </a:ln>
                <a:solidFill>
                  <a:srgbClr val="00B0F0"/>
                </a:solidFill>
              </a:rPr>
              <a:t>DĚKUJI ZA POZORNOST!</a:t>
            </a:r>
            <a:endParaRPr lang="cs-CZ" sz="2400" b="1" dirty="0">
              <a:ln w="6350">
                <a:noFill/>
              </a:ln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40" t="22606" b="18333"/>
          <a:stretch>
            <a:fillRect/>
          </a:stretch>
        </p:blipFill>
        <p:spPr bwMode="auto">
          <a:xfrm>
            <a:off x="4355976" y="4581128"/>
            <a:ext cx="4788024" cy="22768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6703" b="2829"/>
          <a:stretch>
            <a:fillRect/>
          </a:stretch>
        </p:blipFill>
        <p:spPr bwMode="auto">
          <a:xfrm>
            <a:off x="0" y="3717032"/>
            <a:ext cx="4339905" cy="31409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767" t="12577" b="35505"/>
          <a:stretch>
            <a:fillRect/>
          </a:stretch>
        </p:blipFill>
        <p:spPr bwMode="auto">
          <a:xfrm>
            <a:off x="4355976" y="2492896"/>
            <a:ext cx="4788024" cy="20882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109067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6951" r="22438" b="71399"/>
          <a:stretch>
            <a:fillRect/>
          </a:stretch>
        </p:blipFill>
        <p:spPr>
          <a:xfrm>
            <a:off x="2051720" y="0"/>
            <a:ext cx="7092280" cy="1484784"/>
          </a:xfrm>
          <a:prstGeom prst="rect">
            <a:avLst/>
          </a:prstGeom>
        </p:spPr>
      </p:pic>
      <p:pic>
        <p:nvPicPr>
          <p:cNvPr id="7" name="Zástupný symbol pro obsah 5" descr="P109067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38849" b="38450"/>
          <a:stretch>
            <a:fillRect/>
          </a:stretch>
        </p:blipFill>
        <p:spPr>
          <a:xfrm>
            <a:off x="0" y="5301208"/>
            <a:ext cx="9144000" cy="15567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67494"/>
            <a:ext cx="2530624" cy="139903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cs-CZ" sz="4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Úvod</a:t>
            </a:r>
            <a:endParaRPr lang="cs-CZ" sz="40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3670033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300" b="1" dirty="0" smtClean="0"/>
              <a:t>Terénní výuka</a:t>
            </a:r>
            <a:r>
              <a:rPr lang="cs-CZ" sz="3300" dirty="0" smtClean="0"/>
              <a:t>:</a:t>
            </a:r>
          </a:p>
          <a:p>
            <a:pPr lvl="1">
              <a:buClr>
                <a:srgbClr val="00B0F0"/>
              </a:buClr>
            </a:pPr>
            <a:r>
              <a:rPr lang="cs-CZ" sz="2900" b="1" dirty="0" smtClean="0"/>
              <a:t>ve venkovské krajině </a:t>
            </a:r>
            <a:r>
              <a:rPr lang="cs-CZ" sz="2900" dirty="0" smtClean="0"/>
              <a:t>– interdisciplinární poznávání jevů a procesů v krajině, některé socioekonomické  jevy chybí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v </a:t>
            </a:r>
            <a:r>
              <a:rPr lang="cs-CZ" sz="2900" b="1" dirty="0" smtClean="0"/>
              <a:t>městské krajině </a:t>
            </a:r>
            <a:r>
              <a:rPr lang="cs-CZ" sz="2900" dirty="0" smtClean="0"/>
              <a:t>– často opomíjená, přestože se v ní pohybujeme častěji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3300" b="1" dirty="0" smtClean="0"/>
              <a:t>Přírodovědná gramotnost </a:t>
            </a:r>
            <a:r>
              <a:rPr lang="cs-CZ" sz="3300" dirty="0" smtClean="0"/>
              <a:t>– měla zahrnovat hodnocení obou typů krajin </a:t>
            </a:r>
            <a:r>
              <a:rPr lang="cs-CZ" sz="3300" dirty="0" smtClean="0">
                <a:sym typeface="Symbol"/>
              </a:rPr>
              <a:t></a:t>
            </a:r>
            <a:r>
              <a:rPr lang="cs-CZ" sz="3300" dirty="0" smtClean="0"/>
              <a:t> vysvětlení řady nejen FG i SE jevů a jejich vývoj v prostoru a čase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Problém: často chybí vůle pracovat aktivizujícími metodami a technikami, které neposkytují okamžitý kladný výsledek, zejména proto, že nepředkládají dávno zjištěná fakta a skutečnosti, ale rozvíjejí tvořivost a především myšlení u žáků a studentů</a:t>
            </a:r>
            <a:endParaRPr lang="cs-CZ" sz="4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 descr="P1090734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763" r="24013"/>
          <a:stretch>
            <a:fillRect/>
          </a:stretch>
        </p:blipFill>
        <p:spPr>
          <a:xfrm>
            <a:off x="5831632" y="0"/>
            <a:ext cx="331236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267494"/>
            <a:ext cx="6048672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4000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MetodIKA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5194920" cy="4968552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300" dirty="0" smtClean="0"/>
              <a:t>K poznání městské krajiny byla použita technika zpracování </a:t>
            </a:r>
            <a:r>
              <a:rPr lang="cs-CZ" sz="3300" b="1" dirty="0" smtClean="0"/>
              <a:t>panoramatického náčrtu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3300" dirty="0" smtClean="0"/>
              <a:t>Postup: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Podklad: </a:t>
            </a:r>
            <a:r>
              <a:rPr lang="cs-CZ" sz="2900" dirty="0" smtClean="0">
                <a:hlinkClick r:id="rId3"/>
              </a:rPr>
              <a:t>www.</a:t>
            </a:r>
            <a:r>
              <a:rPr lang="cs-CZ" sz="2900" dirty="0" err="1" smtClean="0">
                <a:hlinkClick r:id="rId3"/>
              </a:rPr>
              <a:t>veronica.cz</a:t>
            </a:r>
            <a:r>
              <a:rPr lang="cs-CZ" sz="2900" dirty="0" smtClean="0">
                <a:hlinkClick r:id="rId3"/>
              </a:rPr>
              <a:t>/?id=354</a:t>
            </a:r>
            <a:r>
              <a:rPr lang="cs-CZ" sz="2900" dirty="0" smtClean="0"/>
              <a:t>, výběr vyhlídkových bodů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Rekognoskace terénu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Žáci/studenti z daného vyhlídkového bodu zakreslují dominanty v krajině v horizontálním řezu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Identifikace objektů pomocí mapy / leteckého snímku / učitele, 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Přiřazení funkce objektů</a:t>
            </a:r>
          </a:p>
          <a:p>
            <a:pPr lvl="1">
              <a:buClr>
                <a:srgbClr val="00B0F0"/>
              </a:buClr>
            </a:pPr>
            <a:endParaRPr lang="cs-CZ" sz="2900" dirty="0" smtClean="0"/>
          </a:p>
          <a:p>
            <a:pPr lvl="1">
              <a:buClr>
                <a:srgbClr val="00B0F0"/>
              </a:buClr>
            </a:pPr>
            <a:endParaRPr lang="cs-CZ" sz="2900" dirty="0" smtClean="0"/>
          </a:p>
          <a:p>
            <a:pPr>
              <a:buClr>
                <a:srgbClr val="00B0F0"/>
              </a:buClr>
            </a:pPr>
            <a:r>
              <a:rPr lang="cs-CZ" sz="3300" dirty="0" smtClean="0"/>
              <a:t>Výsledek: zjištění, jak jsou žáci ZŠ a studenti VŠ schopni vnímat městskou krajinu, lokalizovat v ní významné prvky a struktury, identifikovat jejich funkce a vazby mezi nimi</a:t>
            </a: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acrt-faze 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1"/>
            <a:ext cx="4572000" cy="2508886"/>
          </a:xfrm>
          <a:prstGeom prst="rect">
            <a:avLst/>
          </a:prstGeom>
        </p:spPr>
      </p:pic>
      <p:pic>
        <p:nvPicPr>
          <p:cNvPr id="5" name="Obrázek 4" descr="Nacrt-faze 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523186" y="1196752"/>
            <a:ext cx="4620814" cy="2535673"/>
          </a:xfrm>
          <a:prstGeom prst="rect">
            <a:avLst/>
          </a:prstGeom>
        </p:spPr>
      </p:pic>
      <p:pic>
        <p:nvPicPr>
          <p:cNvPr id="6" name="Obrázek 5" descr="Nacrt-faze 3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" y="3068961"/>
            <a:ext cx="4580750" cy="2376264"/>
          </a:xfrm>
          <a:prstGeom prst="rect">
            <a:avLst/>
          </a:prstGeom>
        </p:spPr>
      </p:pic>
      <p:pic>
        <p:nvPicPr>
          <p:cNvPr id="7" name="Obrázek 6" descr="Nacrt-faze 4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477227" y="4437112"/>
            <a:ext cx="4666773" cy="24208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ZVOLENÉ VYHLÍDKOVÉ BODY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7805" r="5296" b="4637"/>
          <a:stretch>
            <a:fillRect/>
          </a:stretch>
        </p:blipFill>
        <p:spPr bwMode="auto">
          <a:xfrm>
            <a:off x="0" y="1545449"/>
            <a:ext cx="9144000" cy="519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07" name="AutoShape 11"/>
          <p:cNvCxnSpPr>
            <a:cxnSpLocks noChangeShapeType="1"/>
            <a:stCxn id="4109" idx="6"/>
            <a:endCxn id="4112" idx="2"/>
          </p:cNvCxnSpPr>
          <p:nvPr/>
        </p:nvCxnSpPr>
        <p:spPr bwMode="auto">
          <a:xfrm>
            <a:off x="2007602" y="5110131"/>
            <a:ext cx="1988334" cy="150254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95536" y="4293096"/>
            <a:ext cx="2090027" cy="5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Hotel Myslivna,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Brno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-Kohoutovice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835696" y="5013176"/>
            <a:ext cx="171906" cy="19391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 rot="1342809">
            <a:off x="7139451" y="3514558"/>
            <a:ext cx="518736" cy="350399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5796136" y="2780928"/>
            <a:ext cx="3046070" cy="58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Hády – nevyužívaný vápencový lom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Brno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-Líšeň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3995936" y="5085184"/>
            <a:ext cx="319687" cy="350402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cxnSp>
        <p:nvCxnSpPr>
          <p:cNvPr id="4113" name="AutoShape 17"/>
          <p:cNvCxnSpPr>
            <a:cxnSpLocks noChangeShapeType="1"/>
            <a:stCxn id="4112" idx="6"/>
            <a:endCxn id="4110" idx="4"/>
          </p:cNvCxnSpPr>
          <p:nvPr/>
        </p:nvCxnSpPr>
        <p:spPr bwMode="auto">
          <a:xfrm flipV="1">
            <a:off x="4315623" y="3851761"/>
            <a:ext cx="3016489" cy="1408624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3059832" y="4437112"/>
            <a:ext cx="1586369" cy="5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Hrad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Špilberk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Brno-střed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5" descr="P1100769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6900" b="54200"/>
          <a:stretch>
            <a:fillRect/>
          </a:stretch>
        </p:blipFill>
        <p:spPr>
          <a:xfrm>
            <a:off x="1" y="5561856"/>
            <a:ext cx="9143999" cy="12961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4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NONVERBÁLNÍ PRVKY ve výuce</a:t>
            </a:r>
            <a:endParaRPr lang="cs-CZ" sz="40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21296"/>
            <a:ext cx="8229600" cy="457200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00B0F0"/>
              </a:buClr>
            </a:pPr>
            <a:r>
              <a:rPr lang="cs-CZ" dirty="0" smtClean="0"/>
              <a:t>19. stol. – vytváření zjednodušených obrysů jednotlivých kontinentů, států, tvaru reliéfu nebo tvorby jednoduchých schémat = „</a:t>
            </a:r>
            <a:r>
              <a:rPr lang="cs-CZ" b="1" dirty="0" smtClean="0"/>
              <a:t>didaktické obrazy</a:t>
            </a:r>
            <a:r>
              <a:rPr lang="cs-CZ" dirty="0" smtClean="0"/>
              <a:t>“ 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Přispívají k názornosti ve vyučovacím procesu – umožňují znázorňovat jevy, které by jinak byly obtížně pozorovatelné (např. protože jsou příliš malé nebo příliš velké)</a:t>
            </a:r>
          </a:p>
          <a:p>
            <a:pPr lvl="1">
              <a:buClr>
                <a:srgbClr val="00B0F0"/>
              </a:buClr>
            </a:pPr>
            <a:endParaRPr lang="cs-CZ" sz="1800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Během školní výuky se žáci učí porozumět </a:t>
            </a:r>
            <a:r>
              <a:rPr lang="cs-CZ" b="1" dirty="0" smtClean="0"/>
              <a:t>verbálnímu sdělení</a:t>
            </a:r>
            <a:r>
              <a:rPr lang="cs-CZ" dirty="0" smtClean="0"/>
              <a:t>, </a:t>
            </a:r>
            <a:r>
              <a:rPr lang="cs-CZ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porozumět nonverbálnímu sdělení se žáci téměř neučí 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Názorná paměť však pracuje se smyslovými obrazy, jejichž nosným pilířem je hl. citový dojem, ten je žákům ZŠ nejbližší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Smyslový / didaktický obraz napomáhá při aktivním uchopování a poznávání a je tak pro žáky oporou na cestě za poznáním podstaty jevů</a:t>
            </a:r>
          </a:p>
          <a:p>
            <a:pPr>
              <a:buClr>
                <a:srgbClr val="00B0F0"/>
              </a:buClr>
            </a:pPr>
            <a:endParaRPr lang="cs-CZ" sz="1800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Žáci si takto, např. pomocí vlastních náčrtků, v podstatě nevědomě vytváří představu o prostorovém rozšíření jevů v krajině i o jejich vzájemné interakci</a:t>
            </a:r>
          </a:p>
          <a:p>
            <a:pPr>
              <a:buClr>
                <a:srgbClr val="00B0F0"/>
              </a:buClr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267494"/>
            <a:ext cx="267464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Žáci ZŠ</a:t>
            </a:r>
            <a:endParaRPr lang="cs-CZ" b="1" cap="all" dirty="0">
              <a:ln w="0">
                <a:noFill/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00B0F0"/>
              </a:buClr>
            </a:pPr>
            <a:r>
              <a:rPr lang="cs-CZ" dirty="0" smtClean="0"/>
              <a:t>Žáci si obsah (resp. význam) nonverbálních prvků často domýšlejí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Obsah nonverbálních prvků interpretují „po svém“ </a:t>
            </a:r>
            <a:r>
              <a:rPr lang="cs-CZ" dirty="0" smtClean="0">
                <a:sym typeface="Symbol"/>
              </a:rPr>
              <a:t></a:t>
            </a:r>
            <a:r>
              <a:rPr lang="cs-CZ" dirty="0" smtClean="0"/>
              <a:t> do obrázků promítají i to, co v realitě není zobrazeno </a:t>
            </a:r>
            <a:r>
              <a:rPr lang="cs-CZ" i="1" dirty="0" smtClean="0"/>
              <a:t>(kouř z komína, okna s mřížkou)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Interpretace vnímaného může být ovlivněna kulturními a sociálními pravidelnostmi „tradovanými“ ve společnosti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Pro učitele je potom zásadní dovedností, umět tyto pravidelnosti rozpoznat a pracovat s nimi ve výuce</a:t>
            </a:r>
            <a:endParaRPr lang="cs-CZ" dirty="0"/>
          </a:p>
        </p:txBody>
      </p:sp>
      <p:pic>
        <p:nvPicPr>
          <p:cNvPr id="4" name="Obrázek 3" descr="vyhlidky08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29248" y="0"/>
            <a:ext cx="6614752" cy="155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5112568" cy="38369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2" descr="ob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8790758" cy="31409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7494"/>
            <a:ext cx="3816424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Studenti VŠ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Zástupný symbol pro obsah 3" descr="vyhlidky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31" r="44444"/>
          <a:stretch>
            <a:fillRect/>
          </a:stretch>
        </p:blipFill>
        <p:spPr>
          <a:xfrm>
            <a:off x="-36512" y="1759917"/>
            <a:ext cx="4248472" cy="2893219"/>
          </a:xfr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139952" y="404664"/>
            <a:ext cx="4824536" cy="6336704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/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400" dirty="0" smtClean="0"/>
              <a:t>Studenti</a:t>
            </a:r>
            <a:r>
              <a:rPr lang="cs-CZ" sz="2400" b="1" dirty="0" smtClean="0"/>
              <a:t> </a:t>
            </a:r>
            <a:r>
              <a:rPr lang="cs-CZ" sz="2400" dirty="0" smtClean="0"/>
              <a:t>mohou v porovnání s mladšími žáky při snaze o porozumění vyžadovat objemnější množství informací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32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Domnívají se, že výkladový text učebnice jim nabízí v porovnání s nonverbálními prvky větší množství informací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25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Edukační potenciál nonverbálního prvku si často plně neuvědomují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25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Není u nich rozvíjena vizuální gramotnost, k práci s nonverbálními prvky nebývají během výuky vedeni</a:t>
            </a:r>
            <a:endParaRPr kumimoji="0" lang="cs-CZ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 descr="800px-Brno_CZ_Exhibition_Grounds_from_S_118_-_výřez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6227" r="21650" b="23255"/>
          <a:stretch>
            <a:fillRect/>
          </a:stretch>
        </p:blipFill>
        <p:spPr>
          <a:xfrm>
            <a:off x="1" y="5085979"/>
            <a:ext cx="4211960" cy="143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309</TotalTime>
  <Words>335</Words>
  <Application>Microsoft Office PowerPoint</Application>
  <PresentationFormat>Předvádění na obrazovce (4:3)</PresentationFormat>
  <Paragraphs>82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Talent</vt:lpstr>
      <vt:lpstr>Využití panoramatického náčrtu ve výuce geografie</vt:lpstr>
      <vt:lpstr>Úvod</vt:lpstr>
      <vt:lpstr>MetodIKA</vt:lpstr>
      <vt:lpstr>Snímek 4</vt:lpstr>
      <vt:lpstr>ZVOLENÉ VYHLÍDKOVÉ BODY</vt:lpstr>
      <vt:lpstr>NONVERBÁLNÍ PRVKY ve výuce</vt:lpstr>
      <vt:lpstr>Žáci ZŠ</vt:lpstr>
      <vt:lpstr>Snímek 8</vt:lpstr>
      <vt:lpstr>Studenti VŠ</vt:lpstr>
      <vt:lpstr>Snímek 10</vt:lpstr>
      <vt:lpstr>Závěr</vt:lpstr>
      <vt:lpstr>A co dál…?</vt:lpstr>
      <vt:lpstr>DĚKUJI ZA POZORNOST!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Svobodova</dc:creator>
  <cp:lastModifiedBy>EDA</cp:lastModifiedBy>
  <cp:revision>42</cp:revision>
  <dcterms:created xsi:type="dcterms:W3CDTF">2012-10-02T09:24:12Z</dcterms:created>
  <dcterms:modified xsi:type="dcterms:W3CDTF">2012-10-10T06:38:26Z</dcterms:modified>
</cp:coreProperties>
</file>