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74" r:id="rId10"/>
    <p:sldId id="275" r:id="rId11"/>
    <p:sldId id="276" r:id="rId12"/>
    <p:sldId id="273" r:id="rId13"/>
    <p:sldId id="272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EEE1"/>
    <a:srgbClr val="E6D8C0"/>
    <a:srgbClr val="B65620"/>
    <a:srgbClr val="9B6D19"/>
    <a:srgbClr val="8A4118"/>
    <a:srgbClr val="D7C29B"/>
    <a:srgbClr val="93CE9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05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3.11.2013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3.11.2013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3.11.2013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3.11.2013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3.11.2013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3.11.2013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3.11.2013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3.11.2013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3.11.2013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3.11.2013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3.11.2013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3.11.2013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8800" dirty="0" err="1" smtClean="0"/>
              <a:t>Course</a:t>
            </a:r>
            <a:r>
              <a:rPr lang="cs-CZ" sz="8800" dirty="0" smtClean="0"/>
              <a:t> design</a:t>
            </a:r>
            <a:endParaRPr lang="cs-CZ" sz="88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96136" y="548680"/>
            <a:ext cx="3240360" cy="1008112"/>
          </a:xfrm>
        </p:spPr>
        <p:txBody>
          <a:bodyPr>
            <a:noAutofit/>
          </a:bodyPr>
          <a:lstStyle/>
          <a:p>
            <a:r>
              <a:rPr lang="cs-CZ" sz="4000" dirty="0" err="1" smtClean="0"/>
              <a:t>Social</a:t>
            </a:r>
            <a:r>
              <a:rPr lang="cs-CZ" sz="4000" dirty="0" smtClean="0"/>
              <a:t> </a:t>
            </a:r>
            <a:r>
              <a:rPr lang="cs-CZ" sz="4000" dirty="0" err="1" smtClean="0"/>
              <a:t>context</a:t>
            </a:r>
            <a:endParaRPr lang="cs-CZ" sz="400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23528" y="4509120"/>
            <a:ext cx="8568952" cy="1944216"/>
          </a:xfrm>
        </p:spPr>
        <p:txBody>
          <a:bodyPr>
            <a:normAutofit fontScale="77500" lnSpcReduction="20000"/>
          </a:bodyPr>
          <a:lstStyle/>
          <a:p>
            <a:r>
              <a:rPr lang="cs-CZ" sz="3300" b="1" dirty="0" err="1" smtClean="0"/>
              <a:t>Language</a:t>
            </a:r>
            <a:r>
              <a:rPr lang="cs-CZ" sz="3300" b="1" dirty="0" smtClean="0"/>
              <a:t> </a:t>
            </a:r>
            <a:r>
              <a:rPr lang="cs-CZ" sz="3300" b="1" dirty="0" err="1" smtClean="0"/>
              <a:t>is</a:t>
            </a:r>
            <a:r>
              <a:rPr lang="cs-CZ" sz="3300" b="1" dirty="0" smtClean="0"/>
              <a:t> </a:t>
            </a:r>
            <a:r>
              <a:rPr lang="cs-CZ" sz="3300" b="1" dirty="0" err="1" smtClean="0"/>
              <a:t>used</a:t>
            </a:r>
            <a:r>
              <a:rPr lang="cs-CZ" sz="3300" b="1" dirty="0" smtClean="0"/>
              <a:t> in </a:t>
            </a:r>
            <a:r>
              <a:rPr lang="cs-CZ" sz="3300" b="1" dirty="0" err="1" smtClean="0"/>
              <a:t>certain</a:t>
            </a:r>
            <a:r>
              <a:rPr lang="cs-CZ" sz="3300" b="1" dirty="0" smtClean="0"/>
              <a:t> society</a:t>
            </a:r>
          </a:p>
          <a:p>
            <a:r>
              <a:rPr lang="cs-CZ" sz="3300" b="1" dirty="0" err="1" smtClean="0"/>
              <a:t>Sociocultural</a:t>
            </a:r>
            <a:r>
              <a:rPr lang="cs-CZ" sz="3300" b="1" dirty="0" smtClean="0"/>
              <a:t> </a:t>
            </a:r>
            <a:r>
              <a:rPr lang="cs-CZ" sz="3300" b="1" dirty="0" err="1" smtClean="0"/>
              <a:t>issues</a:t>
            </a:r>
            <a:r>
              <a:rPr lang="cs-CZ" sz="3300" b="1" dirty="0" smtClean="0"/>
              <a:t> (</a:t>
            </a:r>
            <a:r>
              <a:rPr lang="cs-CZ" sz="3300" b="1" dirty="0" err="1" smtClean="0"/>
              <a:t>ways</a:t>
            </a:r>
            <a:r>
              <a:rPr lang="cs-CZ" sz="3300" b="1" dirty="0" smtClean="0"/>
              <a:t> </a:t>
            </a:r>
            <a:r>
              <a:rPr lang="cs-CZ" sz="3300" b="1" dirty="0" err="1" smtClean="0"/>
              <a:t>of</a:t>
            </a:r>
            <a:r>
              <a:rPr lang="cs-CZ" sz="3300" b="1" dirty="0" smtClean="0"/>
              <a:t> </a:t>
            </a:r>
            <a:r>
              <a:rPr lang="cs-CZ" sz="3300" b="1" dirty="0" err="1" smtClean="0"/>
              <a:t>greeting</a:t>
            </a:r>
            <a:r>
              <a:rPr lang="cs-CZ" sz="3300" b="1" dirty="0" smtClean="0"/>
              <a:t>, </a:t>
            </a:r>
            <a:r>
              <a:rPr lang="cs-CZ" sz="3300" b="1" dirty="0" err="1" smtClean="0"/>
              <a:t>eating</a:t>
            </a:r>
            <a:r>
              <a:rPr lang="cs-CZ" sz="3300" b="1" dirty="0" smtClean="0"/>
              <a:t>, </a:t>
            </a:r>
            <a:r>
              <a:rPr lang="cs-CZ" sz="3300" b="1" dirty="0" err="1" smtClean="0"/>
              <a:t>customs</a:t>
            </a:r>
            <a:r>
              <a:rPr lang="cs-CZ" sz="3300" b="1" dirty="0" smtClean="0"/>
              <a:t>, </a:t>
            </a:r>
            <a:r>
              <a:rPr lang="cs-CZ" sz="3300" b="1" dirty="0" err="1" smtClean="0"/>
              <a:t>products</a:t>
            </a:r>
            <a:r>
              <a:rPr lang="cs-CZ" sz="3300" b="1" dirty="0" smtClean="0"/>
              <a:t> – </a:t>
            </a:r>
            <a:r>
              <a:rPr lang="cs-CZ" sz="3300" b="1" dirty="0" err="1" smtClean="0"/>
              <a:t>literature</a:t>
            </a:r>
            <a:r>
              <a:rPr lang="cs-CZ" sz="3300" b="1" dirty="0" smtClean="0"/>
              <a:t>, </a:t>
            </a:r>
            <a:r>
              <a:rPr lang="cs-CZ" sz="3300" b="1" dirty="0" err="1" smtClean="0"/>
              <a:t>art</a:t>
            </a:r>
            <a:r>
              <a:rPr lang="cs-CZ" sz="3300" b="1" dirty="0" smtClean="0"/>
              <a:t> …)</a:t>
            </a:r>
          </a:p>
          <a:p>
            <a:r>
              <a:rPr lang="cs-CZ" sz="3300" b="1" dirty="0" err="1" smtClean="0"/>
              <a:t>Sociopolitical</a:t>
            </a:r>
            <a:r>
              <a:rPr lang="cs-CZ" sz="3300" b="1" dirty="0" smtClean="0"/>
              <a:t> </a:t>
            </a:r>
            <a:r>
              <a:rPr lang="cs-CZ" sz="3300" b="1" dirty="0" err="1" smtClean="0"/>
              <a:t>issues</a:t>
            </a:r>
            <a:r>
              <a:rPr lang="cs-CZ" sz="3300" b="1" dirty="0" smtClean="0"/>
              <a:t> (</a:t>
            </a:r>
            <a:r>
              <a:rPr lang="cs-CZ" sz="3300" b="1" dirty="0" err="1" smtClean="0"/>
              <a:t>how</a:t>
            </a:r>
            <a:r>
              <a:rPr lang="cs-CZ" sz="3300" b="1" dirty="0" smtClean="0"/>
              <a:t> </a:t>
            </a:r>
            <a:r>
              <a:rPr lang="cs-CZ" sz="3300" b="1" dirty="0" err="1" smtClean="0"/>
              <a:t>the</a:t>
            </a:r>
            <a:r>
              <a:rPr lang="cs-CZ" sz="3300" b="1" dirty="0" smtClean="0"/>
              <a:t> </a:t>
            </a:r>
            <a:r>
              <a:rPr lang="cs-CZ" sz="3300" b="1" dirty="0" err="1" smtClean="0"/>
              <a:t>social</a:t>
            </a:r>
            <a:r>
              <a:rPr lang="cs-CZ" sz="3300" b="1" dirty="0" smtClean="0"/>
              <a:t> </a:t>
            </a:r>
            <a:r>
              <a:rPr lang="cs-CZ" sz="3300" b="1" dirty="0" err="1" smtClean="0"/>
              <a:t>group</a:t>
            </a:r>
            <a:r>
              <a:rPr lang="cs-CZ" sz="3300" b="1" dirty="0" smtClean="0"/>
              <a:t> </a:t>
            </a:r>
            <a:r>
              <a:rPr lang="cs-CZ" sz="3300" b="1" dirty="0" err="1" smtClean="0"/>
              <a:t>is</a:t>
            </a:r>
            <a:r>
              <a:rPr lang="cs-CZ" sz="3300" b="1" dirty="0" smtClean="0"/>
              <a:t> </a:t>
            </a:r>
            <a:r>
              <a:rPr lang="cs-CZ" sz="3300" b="1" dirty="0" err="1" smtClean="0"/>
              <a:t>viewed</a:t>
            </a:r>
            <a:r>
              <a:rPr lang="cs-CZ" sz="3300" b="1" dirty="0" smtClean="0"/>
              <a:t> by </a:t>
            </a:r>
            <a:r>
              <a:rPr lang="cs-CZ" sz="3300" b="1" dirty="0" err="1" smtClean="0"/>
              <a:t>other</a:t>
            </a:r>
            <a:r>
              <a:rPr lang="cs-CZ" sz="3300" b="1" dirty="0" smtClean="0"/>
              <a:t> </a:t>
            </a:r>
            <a:r>
              <a:rPr lang="cs-CZ" sz="3300" b="1" dirty="0" err="1" smtClean="0"/>
              <a:t>social</a:t>
            </a:r>
            <a:r>
              <a:rPr lang="cs-CZ" sz="3300" b="1" dirty="0" smtClean="0"/>
              <a:t> </a:t>
            </a:r>
            <a:r>
              <a:rPr lang="cs-CZ" sz="3300" b="1" dirty="0" err="1" smtClean="0"/>
              <a:t>groups</a:t>
            </a:r>
            <a:r>
              <a:rPr lang="cs-CZ" sz="3300" b="1" dirty="0" smtClean="0"/>
              <a:t>, </a:t>
            </a:r>
            <a:r>
              <a:rPr lang="cs-CZ" sz="3300" b="1" dirty="0" err="1" smtClean="0"/>
              <a:t>access</a:t>
            </a:r>
            <a:r>
              <a:rPr lang="cs-CZ" sz="3300" b="1" dirty="0" smtClean="0"/>
              <a:t> to </a:t>
            </a:r>
            <a:r>
              <a:rPr lang="cs-CZ" sz="3300" b="1" dirty="0" err="1" smtClean="0"/>
              <a:t>language</a:t>
            </a:r>
            <a:r>
              <a:rPr lang="cs-CZ" sz="3300" b="1" dirty="0" smtClean="0"/>
              <a:t> …)</a:t>
            </a:r>
          </a:p>
          <a:p>
            <a:endParaRPr lang="cs-CZ" dirty="0"/>
          </a:p>
        </p:txBody>
      </p:sp>
      <p:sp>
        <p:nvSpPr>
          <p:cNvPr id="5" name="Zástupný symbol pro obrázek 4"/>
          <p:cNvSpPr>
            <a:spLocks noGrp="1"/>
          </p:cNvSpPr>
          <p:nvPr>
            <p:ph type="pic" idx="1"/>
          </p:nvPr>
        </p:nvSpPr>
        <p:spPr/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7504" y="3573016"/>
            <a:ext cx="5112568" cy="576064"/>
          </a:xfrm>
        </p:spPr>
        <p:txBody>
          <a:bodyPr>
            <a:noAutofit/>
          </a:bodyPr>
          <a:lstStyle/>
          <a:p>
            <a:r>
              <a:rPr lang="cs-CZ" sz="4000" dirty="0" err="1" smtClean="0"/>
              <a:t>Learning</a:t>
            </a:r>
            <a:r>
              <a:rPr lang="cs-CZ" sz="4000" dirty="0" smtClean="0"/>
              <a:t> </a:t>
            </a:r>
            <a:r>
              <a:rPr lang="cs-CZ" sz="4000" dirty="0" err="1" smtClean="0"/>
              <a:t>and</a:t>
            </a:r>
            <a:r>
              <a:rPr lang="cs-CZ" sz="4000" dirty="0" smtClean="0"/>
              <a:t> </a:t>
            </a:r>
            <a:r>
              <a:rPr lang="cs-CZ" sz="4000" dirty="0" err="1" smtClean="0"/>
              <a:t>Learners</a:t>
            </a:r>
            <a:endParaRPr lang="cs-CZ" sz="400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251520" y="4581128"/>
            <a:ext cx="4536504" cy="2088232"/>
          </a:xfrm>
        </p:spPr>
        <p:txBody>
          <a:bodyPr>
            <a:normAutofit/>
          </a:bodyPr>
          <a:lstStyle/>
          <a:p>
            <a:r>
              <a:rPr lang="cs-CZ" sz="2800" b="1" dirty="0" err="1" smtClean="0"/>
              <a:t>How</a:t>
            </a:r>
            <a:r>
              <a:rPr lang="cs-CZ" sz="2800" b="1" dirty="0" smtClean="0"/>
              <a:t> </a:t>
            </a:r>
            <a:r>
              <a:rPr lang="cs-CZ" sz="2800" b="1" dirty="0" err="1" smtClean="0"/>
              <a:t>people</a:t>
            </a:r>
            <a:r>
              <a:rPr lang="cs-CZ" sz="2800" b="1" dirty="0" smtClean="0"/>
              <a:t> </a:t>
            </a:r>
            <a:r>
              <a:rPr lang="cs-CZ" sz="2800" b="1" dirty="0" err="1" smtClean="0"/>
              <a:t>learn</a:t>
            </a:r>
            <a:endParaRPr lang="cs-CZ" sz="2800" b="1" dirty="0" smtClean="0"/>
          </a:p>
          <a:p>
            <a:r>
              <a:rPr lang="cs-CZ" sz="2800" b="1" dirty="0" err="1" smtClean="0"/>
              <a:t>Inductive</a:t>
            </a:r>
            <a:r>
              <a:rPr lang="cs-CZ" sz="2800" b="1" dirty="0" smtClean="0"/>
              <a:t> vs. </a:t>
            </a:r>
            <a:r>
              <a:rPr lang="cs-CZ" sz="2800" b="1" dirty="0" err="1" smtClean="0"/>
              <a:t>Deductive</a:t>
            </a:r>
            <a:r>
              <a:rPr lang="cs-CZ" sz="2800" b="1" dirty="0" smtClean="0"/>
              <a:t> </a:t>
            </a:r>
            <a:r>
              <a:rPr lang="cs-CZ" sz="2800" b="1" dirty="0" err="1" smtClean="0"/>
              <a:t>way</a:t>
            </a:r>
            <a:endParaRPr lang="cs-CZ" sz="2800" b="1" dirty="0" smtClean="0"/>
          </a:p>
          <a:p>
            <a:r>
              <a:rPr lang="cs-CZ" sz="2800" b="1" dirty="0" err="1" smtClean="0"/>
              <a:t>Different</a:t>
            </a:r>
            <a:r>
              <a:rPr lang="cs-CZ" sz="2800" b="1" dirty="0" smtClean="0"/>
              <a:t> </a:t>
            </a:r>
            <a:r>
              <a:rPr lang="cs-CZ" sz="2800" b="1" dirty="0" err="1" smtClean="0"/>
              <a:t>intelligences</a:t>
            </a:r>
            <a:endParaRPr lang="cs-CZ" sz="2800" b="1" dirty="0" smtClean="0"/>
          </a:p>
          <a:p>
            <a:endParaRPr lang="cs-CZ" dirty="0"/>
          </a:p>
        </p:txBody>
      </p:sp>
      <p:sp>
        <p:nvSpPr>
          <p:cNvPr id="7" name="Zástupný symbol pro obrázek 6"/>
          <p:cNvSpPr>
            <a:spLocks noGrp="1"/>
          </p:cNvSpPr>
          <p:nvPr>
            <p:ph type="pic" idx="1"/>
          </p:nvPr>
        </p:nvSpPr>
        <p:spPr/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10800000" flipV="1">
            <a:off x="6084168" y="620688"/>
            <a:ext cx="2664296" cy="864096"/>
          </a:xfrm>
        </p:spPr>
        <p:txBody>
          <a:bodyPr>
            <a:noAutofit/>
          </a:bodyPr>
          <a:lstStyle/>
          <a:p>
            <a:r>
              <a:rPr lang="cs-CZ" sz="4000" dirty="0" err="1" smtClean="0"/>
              <a:t>Teaching</a:t>
            </a:r>
            <a:endParaRPr lang="cs-CZ" sz="400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251520" y="4077072"/>
            <a:ext cx="6955160" cy="1152128"/>
          </a:xfrm>
        </p:spPr>
        <p:txBody>
          <a:bodyPr>
            <a:normAutofit fontScale="25000" lnSpcReduction="20000"/>
          </a:bodyPr>
          <a:lstStyle/>
          <a:p>
            <a:r>
              <a:rPr lang="cs-CZ" sz="14400" dirty="0" err="1" smtClean="0">
                <a:latin typeface="+mj-lt"/>
              </a:rPr>
              <a:t>Teacher</a:t>
            </a:r>
            <a:r>
              <a:rPr lang="cs-CZ" sz="14400" dirty="0" smtClean="0">
                <a:latin typeface="+mj-lt"/>
              </a:rPr>
              <a:t>-</a:t>
            </a:r>
            <a:r>
              <a:rPr lang="cs-CZ" sz="14400" dirty="0" err="1" smtClean="0">
                <a:latin typeface="+mj-lt"/>
              </a:rPr>
              <a:t>centred</a:t>
            </a:r>
            <a:endParaRPr lang="cs-CZ" sz="14400" dirty="0" smtClean="0">
              <a:latin typeface="+mj-lt"/>
            </a:endParaRPr>
          </a:p>
          <a:p>
            <a:r>
              <a:rPr lang="cs-CZ" sz="14400" dirty="0" smtClean="0">
                <a:latin typeface="+mj-lt"/>
              </a:rPr>
              <a:t>Student-</a:t>
            </a:r>
            <a:r>
              <a:rPr lang="cs-CZ" sz="14400" dirty="0" err="1" smtClean="0">
                <a:latin typeface="+mj-lt"/>
              </a:rPr>
              <a:t>centred</a:t>
            </a:r>
            <a:endParaRPr lang="cs-CZ" sz="14400" dirty="0" smtClean="0">
              <a:latin typeface="+mj-lt"/>
            </a:endParaRPr>
          </a:p>
          <a:p>
            <a:endParaRPr lang="cs-CZ" dirty="0"/>
          </a:p>
        </p:txBody>
      </p:sp>
      <p:sp>
        <p:nvSpPr>
          <p:cNvPr id="6" name="Zástupný symbol pro obrázek 5"/>
          <p:cNvSpPr>
            <a:spLocks noGrp="1"/>
          </p:cNvSpPr>
          <p:nvPr>
            <p:ph type="pic" idx="1"/>
          </p:nvPr>
        </p:nvSpPr>
        <p:spPr/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What</a:t>
            </a:r>
            <a:r>
              <a:rPr lang="cs-CZ" dirty="0" smtClean="0"/>
              <a:t> </a:t>
            </a:r>
            <a:r>
              <a:rPr lang="cs-CZ" dirty="0" err="1" smtClean="0"/>
              <a:t>would</a:t>
            </a:r>
            <a:r>
              <a:rPr lang="cs-CZ" dirty="0" smtClean="0"/>
              <a:t> </a:t>
            </a:r>
            <a:r>
              <a:rPr lang="cs-CZ" dirty="0" err="1" smtClean="0"/>
              <a:t>your</a:t>
            </a:r>
            <a:r>
              <a:rPr lang="cs-CZ" dirty="0" smtClean="0"/>
              <a:t> </a:t>
            </a:r>
            <a:r>
              <a:rPr lang="cs-CZ" dirty="0" err="1" smtClean="0"/>
              <a:t>starting</a:t>
            </a:r>
            <a:r>
              <a:rPr lang="cs-CZ" dirty="0" smtClean="0"/>
              <a:t> </a:t>
            </a:r>
            <a:r>
              <a:rPr lang="cs-CZ" dirty="0" err="1" smtClean="0"/>
              <a:t>motivating</a:t>
            </a:r>
            <a:r>
              <a:rPr lang="cs-CZ" dirty="0" smtClean="0"/>
              <a:t> </a:t>
            </a:r>
            <a:r>
              <a:rPr lang="cs-CZ" dirty="0" err="1" smtClean="0"/>
              <a:t>lesson</a:t>
            </a:r>
            <a:r>
              <a:rPr lang="cs-CZ" dirty="0" smtClean="0"/>
              <a:t> look </a:t>
            </a:r>
            <a:r>
              <a:rPr lang="cs-CZ" dirty="0" err="1" smtClean="0"/>
              <a:t>like</a:t>
            </a:r>
            <a:r>
              <a:rPr lang="cs-CZ" dirty="0" smtClean="0"/>
              <a:t>?</a:t>
            </a:r>
          </a:p>
          <a:p>
            <a:endParaRPr lang="cs-CZ" dirty="0" smtClean="0"/>
          </a:p>
          <a:p>
            <a:r>
              <a:rPr lang="cs-CZ" dirty="0" err="1" smtClean="0"/>
              <a:t>Which</a:t>
            </a:r>
            <a:r>
              <a:rPr lang="cs-CZ" dirty="0" smtClean="0"/>
              <a:t> </a:t>
            </a:r>
            <a:r>
              <a:rPr lang="cs-CZ" dirty="0" err="1" smtClean="0"/>
              <a:t>would</a:t>
            </a:r>
            <a:r>
              <a:rPr lang="cs-CZ" dirty="0" smtClean="0"/>
              <a:t> </a:t>
            </a:r>
            <a:r>
              <a:rPr lang="cs-CZ" dirty="0" err="1" smtClean="0"/>
              <a:t>be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most </a:t>
            </a:r>
            <a:r>
              <a:rPr lang="cs-CZ" dirty="0" err="1" smtClean="0"/>
              <a:t>interesting</a:t>
            </a:r>
            <a:r>
              <a:rPr lang="cs-CZ" dirty="0" smtClean="0"/>
              <a:t> </a:t>
            </a:r>
            <a:r>
              <a:rPr lang="cs-CZ" dirty="0" err="1" smtClean="0"/>
              <a:t>activity</a:t>
            </a:r>
            <a:r>
              <a:rPr lang="cs-CZ" smtClean="0"/>
              <a:t> </a:t>
            </a:r>
            <a:r>
              <a:rPr lang="cs-CZ" smtClean="0"/>
              <a:t>in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lesson</a:t>
            </a:r>
            <a:r>
              <a:rPr lang="cs-CZ" dirty="0" smtClean="0"/>
              <a:t> ?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 smtClean="0"/>
          </a:p>
          <a:p>
            <a:r>
              <a:rPr lang="cs-CZ" dirty="0" err="1" smtClean="0"/>
              <a:t>Designing</a:t>
            </a:r>
            <a:r>
              <a:rPr lang="cs-CZ" dirty="0" smtClean="0"/>
              <a:t> a </a:t>
            </a:r>
            <a:r>
              <a:rPr lang="cs-CZ" dirty="0" err="1" smtClean="0"/>
              <a:t>language</a:t>
            </a:r>
            <a:r>
              <a:rPr lang="cs-CZ" dirty="0" smtClean="0"/>
              <a:t> </a:t>
            </a:r>
            <a:r>
              <a:rPr lang="cs-CZ" dirty="0" err="1" smtClean="0"/>
              <a:t>course</a:t>
            </a:r>
            <a:r>
              <a:rPr lang="cs-CZ" dirty="0" smtClean="0"/>
              <a:t> </a:t>
            </a:r>
            <a:r>
              <a:rPr lang="cs-CZ" dirty="0" err="1" smtClean="0"/>
              <a:t>involves</a:t>
            </a:r>
            <a:r>
              <a:rPr lang="cs-CZ" dirty="0" smtClean="0"/>
              <a:t> …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 smtClean="0"/>
              <a:t>Designing</a:t>
            </a:r>
            <a:r>
              <a:rPr lang="cs-CZ" dirty="0" smtClean="0"/>
              <a:t> a </a:t>
            </a:r>
            <a:r>
              <a:rPr lang="cs-CZ" dirty="0" err="1" smtClean="0"/>
              <a:t>language</a:t>
            </a:r>
            <a:r>
              <a:rPr lang="cs-CZ" dirty="0" smtClean="0"/>
              <a:t> </a:t>
            </a:r>
            <a:r>
              <a:rPr lang="cs-CZ" dirty="0" err="1" smtClean="0"/>
              <a:t>course</a:t>
            </a:r>
            <a:r>
              <a:rPr lang="cs-CZ" dirty="0" smtClean="0"/>
              <a:t> </a:t>
            </a:r>
            <a:r>
              <a:rPr lang="cs-CZ" dirty="0" err="1" smtClean="0"/>
              <a:t>involves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err="1" smtClean="0"/>
              <a:t>Beliefs</a:t>
            </a:r>
            <a:endParaRPr lang="cs-CZ" dirty="0" smtClean="0"/>
          </a:p>
          <a:p>
            <a:r>
              <a:rPr lang="cs-CZ" dirty="0" err="1" smtClean="0"/>
              <a:t>Context</a:t>
            </a:r>
            <a:endParaRPr lang="cs-CZ" dirty="0" smtClean="0"/>
          </a:p>
          <a:p>
            <a:r>
              <a:rPr lang="cs-CZ" dirty="0" err="1" smtClean="0"/>
              <a:t>Assessment</a:t>
            </a:r>
            <a:r>
              <a:rPr lang="cs-CZ" dirty="0" smtClean="0"/>
              <a:t> </a:t>
            </a:r>
            <a:r>
              <a:rPr lang="cs-CZ" dirty="0" err="1" smtClean="0"/>
              <a:t>plan</a:t>
            </a:r>
            <a:endParaRPr lang="cs-CZ" dirty="0" smtClean="0"/>
          </a:p>
          <a:p>
            <a:r>
              <a:rPr lang="cs-CZ" dirty="0" err="1" smtClean="0"/>
              <a:t>Materials</a:t>
            </a:r>
            <a:endParaRPr lang="cs-CZ" dirty="0" smtClean="0"/>
          </a:p>
          <a:p>
            <a:r>
              <a:rPr lang="cs-CZ" dirty="0" err="1" smtClean="0"/>
              <a:t>Goals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objectives</a:t>
            </a:r>
            <a:endParaRPr lang="cs-CZ" dirty="0" smtClean="0"/>
          </a:p>
          <a:p>
            <a:r>
              <a:rPr lang="cs-CZ" dirty="0" err="1" smtClean="0"/>
              <a:t>Assessing</a:t>
            </a:r>
            <a:r>
              <a:rPr lang="cs-CZ" dirty="0" smtClean="0"/>
              <a:t> </a:t>
            </a:r>
            <a:r>
              <a:rPr lang="cs-CZ" dirty="0" err="1" smtClean="0"/>
              <a:t>needs</a:t>
            </a:r>
            <a:endParaRPr lang="cs-CZ" dirty="0" smtClean="0"/>
          </a:p>
          <a:p>
            <a:r>
              <a:rPr lang="cs-CZ" dirty="0" err="1" smtClean="0"/>
              <a:t>Content</a:t>
            </a:r>
            <a:endParaRPr lang="cs-CZ" dirty="0" smtClean="0"/>
          </a:p>
          <a:p>
            <a:r>
              <a:rPr lang="cs-CZ" dirty="0" err="1" smtClean="0"/>
              <a:t>Organization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„</a:t>
            </a:r>
            <a:r>
              <a:rPr lang="cs-CZ" dirty="0" err="1" smtClean="0"/>
              <a:t>Teaching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an</a:t>
            </a:r>
            <a:r>
              <a:rPr lang="cs-CZ" dirty="0" smtClean="0"/>
              <a:t> </a:t>
            </a:r>
            <a:r>
              <a:rPr lang="cs-CZ" dirty="0" err="1" smtClean="0"/>
              <a:t>organic</a:t>
            </a:r>
            <a:r>
              <a:rPr lang="cs-CZ" dirty="0" smtClean="0"/>
              <a:t>, </a:t>
            </a:r>
            <a:r>
              <a:rPr lang="cs-CZ" dirty="0" err="1" smtClean="0"/>
              <a:t>unpredictable</a:t>
            </a:r>
            <a:r>
              <a:rPr lang="cs-CZ" dirty="0" smtClean="0"/>
              <a:t>, </a:t>
            </a:r>
            <a:r>
              <a:rPr lang="cs-CZ" dirty="0" err="1" smtClean="0"/>
              <a:t>challenging</a:t>
            </a:r>
            <a:r>
              <a:rPr lang="cs-CZ" dirty="0" smtClean="0"/>
              <a:t>, </a:t>
            </a:r>
            <a:r>
              <a:rPr lang="cs-CZ" dirty="0" err="1" smtClean="0"/>
              <a:t>satisfying</a:t>
            </a:r>
            <a:r>
              <a:rPr lang="cs-CZ" dirty="0" smtClean="0"/>
              <a:t>,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frustrating</a:t>
            </a:r>
            <a:r>
              <a:rPr lang="cs-CZ" dirty="0" smtClean="0"/>
              <a:t> </a:t>
            </a:r>
            <a:r>
              <a:rPr lang="cs-CZ" dirty="0" err="1" smtClean="0"/>
              <a:t>process</a:t>
            </a:r>
            <a:r>
              <a:rPr lang="cs-CZ" dirty="0" smtClean="0"/>
              <a:t>.“</a:t>
            </a:r>
          </a:p>
          <a:p>
            <a:endParaRPr lang="cs-CZ" dirty="0" smtClean="0"/>
          </a:p>
          <a:p>
            <a:pPr>
              <a:buNone/>
            </a:pPr>
            <a:r>
              <a:rPr lang="cs-CZ" sz="2800" i="1" dirty="0" smtClean="0"/>
              <a:t>                                </a:t>
            </a:r>
            <a:r>
              <a:rPr lang="cs-CZ" sz="2800" i="1" dirty="0" err="1" smtClean="0"/>
              <a:t>Kathleen</a:t>
            </a:r>
            <a:r>
              <a:rPr lang="cs-CZ" sz="2800" i="1" dirty="0" smtClean="0"/>
              <a:t> </a:t>
            </a:r>
            <a:r>
              <a:rPr lang="cs-CZ" sz="2800" i="1" dirty="0" err="1" smtClean="0"/>
              <a:t>Graves</a:t>
            </a:r>
            <a:r>
              <a:rPr lang="cs-CZ" sz="2800" i="1" dirty="0" smtClean="0"/>
              <a:t>: </a:t>
            </a:r>
            <a:r>
              <a:rPr lang="cs-CZ" sz="2800" i="1" dirty="0" err="1" smtClean="0"/>
              <a:t>Designing</a:t>
            </a:r>
            <a:r>
              <a:rPr lang="cs-CZ" sz="2800" i="1" dirty="0" smtClean="0"/>
              <a:t> </a:t>
            </a:r>
            <a:r>
              <a:rPr lang="cs-CZ" sz="2800" i="1" dirty="0" err="1" smtClean="0"/>
              <a:t>language</a:t>
            </a:r>
            <a:r>
              <a:rPr lang="cs-CZ" sz="2800" i="1" dirty="0" smtClean="0"/>
              <a:t> </a:t>
            </a:r>
            <a:r>
              <a:rPr lang="cs-CZ" sz="2800" i="1" dirty="0" err="1" smtClean="0"/>
              <a:t>courses</a:t>
            </a:r>
            <a:r>
              <a:rPr lang="cs-CZ" sz="2800" i="1" dirty="0" smtClean="0"/>
              <a:t> (2000:7)</a:t>
            </a:r>
            <a:endParaRPr lang="cs-CZ" sz="2800" i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„</a:t>
            </a:r>
            <a:r>
              <a:rPr lang="cs-CZ" dirty="0" err="1" smtClean="0"/>
              <a:t>Designing</a:t>
            </a:r>
            <a:r>
              <a:rPr lang="cs-CZ" dirty="0" smtClean="0"/>
              <a:t> a </a:t>
            </a:r>
            <a:r>
              <a:rPr lang="cs-CZ" dirty="0" err="1" smtClean="0"/>
              <a:t>language</a:t>
            </a:r>
            <a:r>
              <a:rPr lang="cs-CZ" dirty="0" smtClean="0"/>
              <a:t> </a:t>
            </a:r>
            <a:r>
              <a:rPr lang="cs-CZ" dirty="0" err="1" smtClean="0"/>
              <a:t>course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a </a:t>
            </a:r>
            <a:r>
              <a:rPr lang="cs-CZ" dirty="0" err="1" smtClean="0"/>
              <a:t>work</a:t>
            </a:r>
            <a:r>
              <a:rPr lang="cs-CZ" dirty="0" smtClean="0"/>
              <a:t> in </a:t>
            </a:r>
            <a:r>
              <a:rPr lang="cs-CZ" dirty="0" err="1" smtClean="0"/>
              <a:t>progress</a:t>
            </a:r>
            <a:r>
              <a:rPr lang="cs-CZ" dirty="0" smtClean="0"/>
              <a:t> …“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                                                        </a:t>
            </a:r>
            <a:r>
              <a:rPr lang="cs-CZ" sz="2800" i="1" dirty="0" smtClean="0"/>
              <a:t>(2000:9)</a:t>
            </a:r>
            <a:endParaRPr lang="cs-CZ" sz="2800" i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Choose</a:t>
            </a:r>
            <a:r>
              <a:rPr lang="cs-CZ" dirty="0" smtClean="0"/>
              <a:t> a </a:t>
            </a:r>
            <a:r>
              <a:rPr lang="cs-CZ" dirty="0" err="1" smtClean="0"/>
              <a:t>course</a:t>
            </a:r>
            <a:r>
              <a:rPr lang="cs-CZ" dirty="0" smtClean="0"/>
              <a:t>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 smtClean="0"/>
          </a:p>
          <a:p>
            <a:r>
              <a:rPr lang="cs-CZ" dirty="0" err="1" smtClean="0"/>
              <a:t>You</a:t>
            </a:r>
            <a:r>
              <a:rPr lang="cs-CZ" dirty="0" smtClean="0"/>
              <a:t> </a:t>
            </a:r>
            <a:r>
              <a:rPr lang="cs-CZ" dirty="0" err="1" smtClean="0"/>
              <a:t>have</a:t>
            </a:r>
            <a:r>
              <a:rPr lang="cs-CZ" dirty="0" smtClean="0"/>
              <a:t> </a:t>
            </a:r>
            <a:r>
              <a:rPr lang="cs-CZ" dirty="0" err="1" smtClean="0"/>
              <a:t>taught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want</a:t>
            </a:r>
            <a:r>
              <a:rPr lang="cs-CZ" dirty="0" smtClean="0"/>
              <a:t> to </a:t>
            </a:r>
            <a:r>
              <a:rPr lang="cs-CZ" dirty="0" err="1" smtClean="0"/>
              <a:t>redesign</a:t>
            </a:r>
            <a:endParaRPr lang="cs-CZ" dirty="0" smtClean="0"/>
          </a:p>
          <a:p>
            <a:r>
              <a:rPr lang="cs-CZ" dirty="0" err="1" smtClean="0"/>
              <a:t>You</a:t>
            </a:r>
            <a:r>
              <a:rPr lang="cs-CZ" dirty="0" smtClean="0"/>
              <a:t> are </a:t>
            </a:r>
            <a:r>
              <a:rPr lang="cs-CZ" dirty="0" err="1" smtClean="0"/>
              <a:t>planning</a:t>
            </a:r>
            <a:r>
              <a:rPr lang="cs-CZ" dirty="0" smtClean="0"/>
              <a:t> to </a:t>
            </a:r>
            <a:r>
              <a:rPr lang="cs-CZ" dirty="0" err="1" smtClean="0"/>
              <a:t>teach</a:t>
            </a:r>
            <a:endParaRPr lang="cs-CZ" dirty="0" smtClean="0"/>
          </a:p>
          <a:p>
            <a:r>
              <a:rPr lang="cs-CZ" dirty="0" smtClean="0"/>
              <a:t>In </a:t>
            </a:r>
            <a:r>
              <a:rPr lang="cs-CZ" dirty="0" err="1" smtClean="0"/>
              <a:t>which</a:t>
            </a:r>
            <a:r>
              <a:rPr lang="cs-CZ" dirty="0" smtClean="0"/>
              <a:t> </a:t>
            </a:r>
            <a:r>
              <a:rPr lang="cs-CZ" dirty="0" err="1" smtClean="0"/>
              <a:t>you</a:t>
            </a:r>
            <a:r>
              <a:rPr lang="cs-CZ" dirty="0" smtClean="0"/>
              <a:t> are </a:t>
            </a:r>
            <a:r>
              <a:rPr lang="cs-CZ" dirty="0" err="1" smtClean="0"/>
              <a:t>or</a:t>
            </a:r>
            <a:r>
              <a:rPr lang="cs-CZ" dirty="0" smtClean="0"/>
              <a:t> </a:t>
            </a:r>
            <a:r>
              <a:rPr lang="cs-CZ" dirty="0" err="1" smtClean="0"/>
              <a:t>have</a:t>
            </a:r>
            <a:r>
              <a:rPr lang="cs-CZ" dirty="0" smtClean="0"/>
              <a:t> </a:t>
            </a:r>
            <a:r>
              <a:rPr lang="cs-CZ" dirty="0" err="1" smtClean="0"/>
              <a:t>been</a:t>
            </a:r>
            <a:r>
              <a:rPr lang="cs-CZ" dirty="0" smtClean="0"/>
              <a:t> a </a:t>
            </a:r>
            <a:r>
              <a:rPr lang="cs-CZ" dirty="0" err="1" smtClean="0"/>
              <a:t>learner</a:t>
            </a: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Think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a </a:t>
            </a:r>
            <a:r>
              <a:rPr lang="cs-CZ" dirty="0" err="1" smtClean="0"/>
              <a:t>language</a:t>
            </a:r>
            <a:r>
              <a:rPr lang="cs-CZ" dirty="0" smtClean="0"/>
              <a:t> </a:t>
            </a:r>
            <a:r>
              <a:rPr lang="cs-CZ" dirty="0" err="1" smtClean="0"/>
              <a:t>lesson</a:t>
            </a:r>
            <a:r>
              <a:rPr lang="cs-CZ" dirty="0" smtClean="0"/>
              <a:t> (</a:t>
            </a:r>
            <a:r>
              <a:rPr lang="cs-CZ" dirty="0" err="1" smtClean="0"/>
              <a:t>observed</a:t>
            </a:r>
            <a:r>
              <a:rPr lang="cs-CZ" dirty="0" smtClean="0"/>
              <a:t>, </a:t>
            </a:r>
            <a:r>
              <a:rPr lang="cs-CZ" dirty="0" err="1" smtClean="0"/>
              <a:t>taught</a:t>
            </a:r>
            <a:r>
              <a:rPr lang="cs-CZ" dirty="0" smtClean="0"/>
              <a:t>, </a:t>
            </a:r>
            <a:r>
              <a:rPr lang="cs-CZ" dirty="0" err="1" smtClean="0"/>
              <a:t>you</a:t>
            </a:r>
            <a:r>
              <a:rPr lang="cs-CZ" dirty="0" smtClean="0"/>
              <a:t> </a:t>
            </a:r>
            <a:r>
              <a:rPr lang="cs-CZ" dirty="0" err="1" smtClean="0"/>
              <a:t>took</a:t>
            </a:r>
            <a:r>
              <a:rPr lang="cs-CZ" dirty="0" smtClean="0"/>
              <a:t> part in) </a:t>
            </a:r>
            <a:r>
              <a:rPr lang="cs-CZ" dirty="0" err="1" smtClean="0"/>
              <a:t>that</a:t>
            </a:r>
            <a:r>
              <a:rPr lang="cs-CZ" dirty="0" smtClean="0"/>
              <a:t> </a:t>
            </a:r>
            <a:r>
              <a:rPr lang="cs-CZ" dirty="0" err="1" smtClean="0"/>
              <a:t>you</a:t>
            </a:r>
            <a:r>
              <a:rPr lang="cs-CZ" dirty="0" smtClean="0"/>
              <a:t> </a:t>
            </a:r>
            <a:r>
              <a:rPr lang="cs-CZ" dirty="0" err="1" smtClean="0"/>
              <a:t>thought</a:t>
            </a:r>
            <a:r>
              <a:rPr lang="cs-CZ" dirty="0" smtClean="0"/>
              <a:t> </a:t>
            </a:r>
            <a:r>
              <a:rPr lang="cs-CZ" dirty="0" err="1" smtClean="0"/>
              <a:t>was</a:t>
            </a:r>
            <a:r>
              <a:rPr lang="cs-CZ" dirty="0" smtClean="0"/>
              <a:t> </a:t>
            </a:r>
            <a:r>
              <a:rPr lang="cs-CZ" dirty="0" err="1" smtClean="0"/>
              <a:t>an</a:t>
            </a:r>
            <a:r>
              <a:rPr lang="cs-CZ" dirty="0" smtClean="0"/>
              <a:t> </a:t>
            </a:r>
            <a:r>
              <a:rPr lang="cs-CZ" dirty="0" err="1" smtClean="0"/>
              <a:t>excellent</a:t>
            </a:r>
            <a:r>
              <a:rPr lang="cs-CZ" dirty="0" smtClean="0"/>
              <a:t> </a:t>
            </a:r>
            <a:r>
              <a:rPr lang="cs-CZ" dirty="0" err="1" smtClean="0"/>
              <a:t>one</a:t>
            </a:r>
            <a:r>
              <a:rPr lang="cs-CZ" dirty="0" smtClean="0"/>
              <a:t>.</a:t>
            </a:r>
          </a:p>
          <a:p>
            <a:endParaRPr lang="cs-CZ" dirty="0" smtClean="0"/>
          </a:p>
          <a:p>
            <a:r>
              <a:rPr lang="cs-CZ" dirty="0" err="1" smtClean="0"/>
              <a:t>Why</a:t>
            </a:r>
            <a:r>
              <a:rPr lang="cs-CZ" dirty="0" smtClean="0"/>
              <a:t> </a:t>
            </a:r>
            <a:r>
              <a:rPr lang="cs-CZ" dirty="0" err="1" smtClean="0"/>
              <a:t>was</a:t>
            </a:r>
            <a:r>
              <a:rPr lang="cs-CZ" dirty="0" smtClean="0"/>
              <a:t> </a:t>
            </a:r>
            <a:r>
              <a:rPr lang="cs-CZ" dirty="0" err="1" smtClean="0"/>
              <a:t>it</a:t>
            </a:r>
            <a:r>
              <a:rPr lang="cs-CZ" dirty="0" smtClean="0"/>
              <a:t> </a:t>
            </a:r>
            <a:r>
              <a:rPr lang="cs-CZ" dirty="0" err="1" smtClean="0"/>
              <a:t>excellent</a:t>
            </a:r>
            <a:r>
              <a:rPr lang="cs-CZ" dirty="0" smtClean="0"/>
              <a:t>?</a:t>
            </a: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Beliefs</a:t>
            </a:r>
            <a:r>
              <a:rPr lang="cs-CZ" dirty="0" smtClean="0"/>
              <a:t> </a:t>
            </a:r>
            <a:r>
              <a:rPr lang="cs-CZ" dirty="0" err="1" smtClean="0"/>
              <a:t>about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err="1" smtClean="0"/>
              <a:t>Language</a:t>
            </a:r>
            <a:endParaRPr lang="cs-CZ" dirty="0" smtClean="0"/>
          </a:p>
          <a:p>
            <a:r>
              <a:rPr lang="cs-CZ" dirty="0" err="1" smtClean="0"/>
              <a:t>Social</a:t>
            </a:r>
            <a:r>
              <a:rPr lang="cs-CZ" dirty="0" smtClean="0"/>
              <a:t> </a:t>
            </a:r>
            <a:r>
              <a:rPr lang="cs-CZ" dirty="0" err="1" smtClean="0"/>
              <a:t>context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language</a:t>
            </a:r>
            <a:endParaRPr lang="cs-CZ" dirty="0" smtClean="0"/>
          </a:p>
          <a:p>
            <a:r>
              <a:rPr lang="cs-CZ" dirty="0" err="1" smtClean="0"/>
              <a:t>View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learning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learners</a:t>
            </a:r>
            <a:endParaRPr lang="cs-CZ" dirty="0" smtClean="0"/>
          </a:p>
          <a:p>
            <a:r>
              <a:rPr lang="cs-CZ" dirty="0" err="1" smtClean="0"/>
              <a:t>View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teaching</a:t>
            </a: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251520" y="4869160"/>
            <a:ext cx="2592288" cy="1303040"/>
          </a:xfrm>
        </p:spPr>
        <p:txBody>
          <a:bodyPr>
            <a:normAutofit fontScale="25000" lnSpcReduction="20000"/>
          </a:bodyPr>
          <a:lstStyle/>
          <a:p>
            <a:r>
              <a:rPr lang="cs-CZ" sz="12800" b="1" dirty="0" err="1" smtClean="0"/>
              <a:t>What</a:t>
            </a:r>
            <a:r>
              <a:rPr lang="cs-CZ" sz="12800" b="1" dirty="0" smtClean="0"/>
              <a:t> in </a:t>
            </a:r>
            <a:r>
              <a:rPr lang="cs-CZ" sz="12800" b="1" dirty="0" err="1" smtClean="0"/>
              <a:t>the</a:t>
            </a:r>
            <a:r>
              <a:rPr lang="cs-CZ" sz="12800" b="1" dirty="0" smtClean="0"/>
              <a:t> </a:t>
            </a:r>
            <a:r>
              <a:rPr lang="cs-CZ" sz="12800" b="1" dirty="0" err="1" smtClean="0"/>
              <a:t>language</a:t>
            </a:r>
            <a:r>
              <a:rPr lang="cs-CZ" sz="12800" b="1" dirty="0" smtClean="0"/>
              <a:t> </a:t>
            </a:r>
            <a:r>
              <a:rPr lang="cs-CZ" sz="12800" b="1" dirty="0" err="1" smtClean="0"/>
              <a:t>you</a:t>
            </a:r>
            <a:r>
              <a:rPr lang="cs-CZ" sz="12800" b="1" dirty="0" smtClean="0"/>
              <a:t> stress most</a:t>
            </a:r>
          </a:p>
          <a:p>
            <a:endParaRPr lang="cs-CZ" dirty="0"/>
          </a:p>
        </p:txBody>
      </p:sp>
      <p:sp>
        <p:nvSpPr>
          <p:cNvPr id="8" name="Obdélník 7"/>
          <p:cNvSpPr/>
          <p:nvPr/>
        </p:nvSpPr>
        <p:spPr>
          <a:xfrm rot="10800000" flipV="1">
            <a:off x="6516216" y="956410"/>
            <a:ext cx="237626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4000" b="1" dirty="0" err="1" smtClean="0"/>
              <a:t>Language</a:t>
            </a:r>
            <a:endParaRPr lang="cs-CZ" sz="40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</TotalTime>
  <Words>221</Words>
  <Application>Microsoft Office PowerPoint</Application>
  <PresentationFormat>Předvádění na obrazovce (4:3)</PresentationFormat>
  <Paragraphs>51</Paragraphs>
  <Slides>13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Motiv sady Office</vt:lpstr>
      <vt:lpstr>Course design</vt:lpstr>
      <vt:lpstr>Snímek 2</vt:lpstr>
      <vt:lpstr>Designing a language course involves</vt:lpstr>
      <vt:lpstr>Snímek 4</vt:lpstr>
      <vt:lpstr>Snímek 5</vt:lpstr>
      <vt:lpstr>Choose a course:</vt:lpstr>
      <vt:lpstr>Snímek 7</vt:lpstr>
      <vt:lpstr>Beliefs about</vt:lpstr>
      <vt:lpstr>Snímek 9</vt:lpstr>
      <vt:lpstr>Social context</vt:lpstr>
      <vt:lpstr>Learning and Learners</vt:lpstr>
      <vt:lpstr>Teaching</vt:lpstr>
      <vt:lpstr>Snímek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Course design</dc:title>
  <dc:creator>Helenka</dc:creator>
  <cp:lastModifiedBy>Helenka</cp:lastModifiedBy>
  <cp:revision>23</cp:revision>
  <dcterms:created xsi:type="dcterms:W3CDTF">2011-09-18T18:56:21Z</dcterms:created>
  <dcterms:modified xsi:type="dcterms:W3CDTF">2013-11-03T17:10:35Z</dcterms:modified>
</cp:coreProperties>
</file>