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71" r:id="rId7"/>
    <p:sldId id="260" r:id="rId8"/>
    <p:sldId id="261" r:id="rId9"/>
    <p:sldId id="262" r:id="rId10"/>
    <p:sldId id="263" r:id="rId11"/>
    <p:sldId id="274" r:id="rId12"/>
    <p:sldId id="275" r:id="rId13"/>
    <p:sldId id="276" r:id="rId14"/>
    <p:sldId id="273" r:id="rId15"/>
    <p:sldId id="272" r:id="rId16"/>
    <p:sldId id="277" r:id="rId17"/>
    <p:sldId id="26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EEE1"/>
    <a:srgbClr val="E6D8C0"/>
    <a:srgbClr val="B65620"/>
    <a:srgbClr val="9B6D19"/>
    <a:srgbClr val="8A4118"/>
    <a:srgbClr val="D7C29B"/>
    <a:srgbClr val="93CE9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 err="1" smtClean="0"/>
              <a:t>Course</a:t>
            </a:r>
            <a:r>
              <a:rPr lang="cs-CZ" sz="8800" dirty="0" smtClean="0"/>
              <a:t> design</a:t>
            </a:r>
            <a:endParaRPr lang="cs-CZ" sz="8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Beliefs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Language</a:t>
            </a:r>
            <a:endParaRPr lang="cs-CZ" dirty="0" smtClean="0"/>
          </a:p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context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 smtClean="0"/>
          </a:p>
          <a:p>
            <a:r>
              <a:rPr lang="cs-CZ" dirty="0" err="1" smtClean="0"/>
              <a:t>View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learners</a:t>
            </a:r>
            <a:endParaRPr lang="cs-CZ" dirty="0" smtClean="0"/>
          </a:p>
          <a:p>
            <a:r>
              <a:rPr lang="cs-CZ" dirty="0" err="1" smtClean="0"/>
              <a:t>View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teaching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1520" y="4869160"/>
            <a:ext cx="2592288" cy="1303040"/>
          </a:xfrm>
        </p:spPr>
        <p:txBody>
          <a:bodyPr>
            <a:normAutofit fontScale="25000" lnSpcReduction="20000"/>
          </a:bodyPr>
          <a:lstStyle/>
          <a:p>
            <a:r>
              <a:rPr lang="cs-CZ" sz="12800" b="1" dirty="0" err="1" smtClean="0"/>
              <a:t>What</a:t>
            </a:r>
            <a:r>
              <a:rPr lang="cs-CZ" sz="12800" b="1" dirty="0" smtClean="0"/>
              <a:t> in </a:t>
            </a:r>
            <a:r>
              <a:rPr lang="cs-CZ" sz="12800" b="1" dirty="0" err="1" smtClean="0"/>
              <a:t>the</a:t>
            </a:r>
            <a:r>
              <a:rPr lang="cs-CZ" sz="12800" b="1" dirty="0" smtClean="0"/>
              <a:t> </a:t>
            </a:r>
            <a:r>
              <a:rPr lang="cs-CZ" sz="12800" b="1" dirty="0" err="1" smtClean="0"/>
              <a:t>language</a:t>
            </a:r>
            <a:r>
              <a:rPr lang="cs-CZ" sz="12800" b="1" dirty="0" smtClean="0"/>
              <a:t> </a:t>
            </a:r>
            <a:r>
              <a:rPr lang="cs-CZ" sz="12800" b="1" dirty="0" err="1" smtClean="0"/>
              <a:t>you</a:t>
            </a:r>
            <a:r>
              <a:rPr lang="cs-CZ" sz="12800" b="1" dirty="0" smtClean="0"/>
              <a:t> stress most</a:t>
            </a:r>
          </a:p>
          <a:p>
            <a:endParaRPr lang="cs-CZ" dirty="0"/>
          </a:p>
        </p:txBody>
      </p:sp>
      <p:pic>
        <p:nvPicPr>
          <p:cNvPr id="33796" name="Picture 4" descr="http://positiveimperative.com/wp-content/uploads/2009/08/positive-word-l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620688"/>
            <a:ext cx="3390900" cy="5715000"/>
          </a:xfrm>
          <a:prstGeom prst="rect">
            <a:avLst/>
          </a:prstGeom>
          <a:noFill/>
        </p:spPr>
      </p:pic>
      <p:pic>
        <p:nvPicPr>
          <p:cNvPr id="33798" name="Picture 6" descr="http://aci-standards.com/images/woman_at_pc_writ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3476625" cy="4057650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 rot="10800000" flipV="1">
            <a:off x="6516216" y="956410"/>
            <a:ext cx="23762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 err="1" smtClean="0"/>
              <a:t>Language</a:t>
            </a:r>
            <a:endParaRPr lang="cs-CZ" sz="4000" b="1" dirty="0"/>
          </a:p>
        </p:txBody>
      </p:sp>
      <p:pic>
        <p:nvPicPr>
          <p:cNvPr id="33794" name="Picture 2" descr="http://www.zeit-fuer-dialog.de/uploads/pics/dialog_startseit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4" cstate="print"/>
          <a:srcRect l="12375" r="12375"/>
          <a:stretch>
            <a:fillRect/>
          </a:stretch>
        </p:blipFill>
        <p:spPr bwMode="auto">
          <a:xfrm>
            <a:off x="4355976" y="3212976"/>
            <a:ext cx="4622304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96136" y="548680"/>
            <a:ext cx="3240360" cy="1008112"/>
          </a:xfrm>
        </p:spPr>
        <p:txBody>
          <a:bodyPr>
            <a:noAutofit/>
          </a:bodyPr>
          <a:lstStyle/>
          <a:p>
            <a:r>
              <a:rPr lang="cs-CZ" sz="4000" dirty="0" err="1" smtClean="0"/>
              <a:t>Social</a:t>
            </a:r>
            <a:r>
              <a:rPr lang="cs-CZ" sz="4000" dirty="0" smtClean="0"/>
              <a:t> </a:t>
            </a:r>
            <a:r>
              <a:rPr lang="cs-CZ" sz="4000" dirty="0" err="1" smtClean="0"/>
              <a:t>context</a:t>
            </a:r>
            <a:endParaRPr lang="cs-CZ" sz="40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23528" y="4509120"/>
            <a:ext cx="8568952" cy="1944216"/>
          </a:xfrm>
        </p:spPr>
        <p:txBody>
          <a:bodyPr>
            <a:normAutofit fontScale="77500" lnSpcReduction="20000"/>
          </a:bodyPr>
          <a:lstStyle/>
          <a:p>
            <a:r>
              <a:rPr lang="cs-CZ" sz="3300" b="1" dirty="0" err="1" smtClean="0"/>
              <a:t>Language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is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used</a:t>
            </a:r>
            <a:r>
              <a:rPr lang="cs-CZ" sz="3300" b="1" dirty="0" smtClean="0"/>
              <a:t> in </a:t>
            </a:r>
            <a:r>
              <a:rPr lang="cs-CZ" sz="3300" b="1" dirty="0" err="1" smtClean="0"/>
              <a:t>certain</a:t>
            </a:r>
            <a:r>
              <a:rPr lang="cs-CZ" sz="3300" b="1" dirty="0" smtClean="0"/>
              <a:t> society</a:t>
            </a:r>
          </a:p>
          <a:p>
            <a:r>
              <a:rPr lang="cs-CZ" sz="3300" b="1" dirty="0" err="1" smtClean="0"/>
              <a:t>Sociocultural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issues</a:t>
            </a:r>
            <a:r>
              <a:rPr lang="cs-CZ" sz="3300" b="1" dirty="0" smtClean="0"/>
              <a:t> (</a:t>
            </a:r>
            <a:r>
              <a:rPr lang="cs-CZ" sz="3300" b="1" dirty="0" err="1" smtClean="0"/>
              <a:t>ways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of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greeting</a:t>
            </a:r>
            <a:r>
              <a:rPr lang="cs-CZ" sz="3300" b="1" dirty="0" smtClean="0"/>
              <a:t>, </a:t>
            </a:r>
            <a:r>
              <a:rPr lang="cs-CZ" sz="3300" b="1" dirty="0" err="1" smtClean="0"/>
              <a:t>eating</a:t>
            </a:r>
            <a:r>
              <a:rPr lang="cs-CZ" sz="3300" b="1" dirty="0" smtClean="0"/>
              <a:t>, </a:t>
            </a:r>
            <a:r>
              <a:rPr lang="cs-CZ" sz="3300" b="1" dirty="0" err="1" smtClean="0"/>
              <a:t>customs</a:t>
            </a:r>
            <a:r>
              <a:rPr lang="cs-CZ" sz="3300" b="1" dirty="0" smtClean="0"/>
              <a:t>, </a:t>
            </a:r>
            <a:r>
              <a:rPr lang="cs-CZ" sz="3300" b="1" dirty="0" err="1" smtClean="0"/>
              <a:t>products</a:t>
            </a:r>
            <a:r>
              <a:rPr lang="cs-CZ" sz="3300" b="1" dirty="0" smtClean="0"/>
              <a:t> – </a:t>
            </a:r>
            <a:r>
              <a:rPr lang="cs-CZ" sz="3300" b="1" dirty="0" err="1" smtClean="0"/>
              <a:t>literature</a:t>
            </a:r>
            <a:r>
              <a:rPr lang="cs-CZ" sz="3300" b="1" dirty="0" smtClean="0"/>
              <a:t>, </a:t>
            </a:r>
            <a:r>
              <a:rPr lang="cs-CZ" sz="3300" b="1" dirty="0" err="1" smtClean="0"/>
              <a:t>art</a:t>
            </a:r>
            <a:r>
              <a:rPr lang="cs-CZ" sz="3300" b="1" dirty="0" smtClean="0"/>
              <a:t> …)</a:t>
            </a:r>
          </a:p>
          <a:p>
            <a:r>
              <a:rPr lang="cs-CZ" sz="3300" b="1" dirty="0" err="1" smtClean="0"/>
              <a:t>Sociopolitical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issues</a:t>
            </a:r>
            <a:r>
              <a:rPr lang="cs-CZ" sz="3300" b="1" dirty="0" smtClean="0"/>
              <a:t> (</a:t>
            </a:r>
            <a:r>
              <a:rPr lang="cs-CZ" sz="3300" b="1" dirty="0" err="1" smtClean="0"/>
              <a:t>how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the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social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group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is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viewed</a:t>
            </a:r>
            <a:r>
              <a:rPr lang="cs-CZ" sz="3300" b="1" dirty="0" smtClean="0"/>
              <a:t> by </a:t>
            </a:r>
            <a:r>
              <a:rPr lang="cs-CZ" sz="3300" b="1" dirty="0" err="1" smtClean="0"/>
              <a:t>other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social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groups</a:t>
            </a:r>
            <a:r>
              <a:rPr lang="cs-CZ" sz="3300" b="1" dirty="0" smtClean="0"/>
              <a:t>, </a:t>
            </a:r>
            <a:r>
              <a:rPr lang="cs-CZ" sz="3300" b="1" dirty="0" err="1" smtClean="0"/>
              <a:t>access</a:t>
            </a:r>
            <a:r>
              <a:rPr lang="cs-CZ" sz="3300" b="1" dirty="0" smtClean="0"/>
              <a:t> to </a:t>
            </a:r>
            <a:r>
              <a:rPr lang="cs-CZ" sz="3300" b="1" dirty="0" err="1" smtClean="0"/>
              <a:t>language</a:t>
            </a:r>
            <a:r>
              <a:rPr lang="cs-CZ" sz="3300" b="1" dirty="0" smtClean="0"/>
              <a:t> …)</a:t>
            </a:r>
          </a:p>
          <a:p>
            <a:endParaRPr lang="cs-CZ" dirty="0"/>
          </a:p>
        </p:txBody>
      </p:sp>
      <p:pic>
        <p:nvPicPr>
          <p:cNvPr id="1026" name="Picture 2" descr="http://alt.coxnewsweb.com/shared-blogs/palmbeach/blackculture/upload/2008/08/what_happens_when_minorities_b/multicultural_kiddos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5599" r="5599"/>
          <a:stretch>
            <a:fillRect/>
          </a:stretch>
        </p:blipFill>
        <p:spPr bwMode="auto">
          <a:xfrm>
            <a:off x="323528" y="188640"/>
            <a:ext cx="54864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3573016"/>
            <a:ext cx="5112568" cy="576064"/>
          </a:xfrm>
        </p:spPr>
        <p:txBody>
          <a:bodyPr>
            <a:noAutofit/>
          </a:bodyPr>
          <a:lstStyle/>
          <a:p>
            <a:r>
              <a:rPr lang="cs-CZ" sz="4000" dirty="0" err="1" smtClean="0"/>
              <a:t>Learning</a:t>
            </a:r>
            <a:r>
              <a:rPr lang="cs-CZ" sz="4000" dirty="0" smtClean="0"/>
              <a:t> </a:t>
            </a:r>
            <a:r>
              <a:rPr lang="cs-CZ" sz="4000" dirty="0" err="1" smtClean="0"/>
              <a:t>and</a:t>
            </a:r>
            <a:r>
              <a:rPr lang="cs-CZ" sz="4000" dirty="0" smtClean="0"/>
              <a:t> </a:t>
            </a:r>
            <a:r>
              <a:rPr lang="cs-CZ" sz="4000" dirty="0" err="1" smtClean="0"/>
              <a:t>Learners</a:t>
            </a:r>
            <a:endParaRPr lang="cs-CZ" sz="40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1520" y="4581128"/>
            <a:ext cx="4536504" cy="2088232"/>
          </a:xfrm>
        </p:spPr>
        <p:txBody>
          <a:bodyPr>
            <a:normAutofit/>
          </a:bodyPr>
          <a:lstStyle/>
          <a:p>
            <a:r>
              <a:rPr lang="cs-CZ" sz="2800" b="1" dirty="0" err="1" smtClean="0"/>
              <a:t>How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people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learn</a:t>
            </a:r>
            <a:endParaRPr lang="cs-CZ" sz="2800" b="1" dirty="0" smtClean="0"/>
          </a:p>
          <a:p>
            <a:r>
              <a:rPr lang="cs-CZ" sz="2800" b="1" dirty="0" err="1" smtClean="0"/>
              <a:t>Inductive</a:t>
            </a:r>
            <a:r>
              <a:rPr lang="cs-CZ" sz="2800" b="1" dirty="0" smtClean="0"/>
              <a:t> vs. </a:t>
            </a:r>
            <a:r>
              <a:rPr lang="cs-CZ" sz="2800" b="1" dirty="0" err="1" smtClean="0"/>
              <a:t>Deductive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way</a:t>
            </a:r>
            <a:endParaRPr lang="cs-CZ" sz="2800" b="1" dirty="0" smtClean="0"/>
          </a:p>
          <a:p>
            <a:r>
              <a:rPr lang="cs-CZ" sz="2800" b="1" dirty="0" err="1" smtClean="0"/>
              <a:t>Different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intelligences</a:t>
            </a:r>
            <a:endParaRPr lang="cs-CZ" sz="2800" b="1" dirty="0" smtClean="0"/>
          </a:p>
          <a:p>
            <a:endParaRPr lang="cs-CZ" dirty="0"/>
          </a:p>
        </p:txBody>
      </p:sp>
      <p:pic>
        <p:nvPicPr>
          <p:cNvPr id="30722" name="Picture 2" descr="http://www.lowestpricetrafficschool.com/images/photo.kids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 bwMode="auto">
          <a:xfrm>
            <a:off x="4716016" y="332656"/>
            <a:ext cx="4190256" cy="3168352"/>
          </a:xfrm>
          <a:prstGeom prst="rect">
            <a:avLst/>
          </a:prstGeom>
          <a:noFill/>
        </p:spPr>
      </p:pic>
      <p:pic>
        <p:nvPicPr>
          <p:cNvPr id="30724" name="Picture 4" descr="http://solsweb.com/images/photos/learn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789040"/>
            <a:ext cx="4048125" cy="2686051"/>
          </a:xfrm>
          <a:prstGeom prst="rect">
            <a:avLst/>
          </a:prstGeom>
          <a:noFill/>
        </p:spPr>
      </p:pic>
      <p:pic>
        <p:nvPicPr>
          <p:cNvPr id="30726" name="Picture 6" descr="http://child-1st.typepad.com/.a/6a00e5529de4af88340120a6af8071970b-800w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32656"/>
            <a:ext cx="4176464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0800000" flipV="1">
            <a:off x="6084168" y="620688"/>
            <a:ext cx="2664296" cy="864096"/>
          </a:xfrm>
        </p:spPr>
        <p:txBody>
          <a:bodyPr>
            <a:noAutofit/>
          </a:bodyPr>
          <a:lstStyle/>
          <a:p>
            <a:r>
              <a:rPr lang="cs-CZ" sz="4000" dirty="0" err="1" smtClean="0"/>
              <a:t>Teaching</a:t>
            </a:r>
            <a:endParaRPr lang="cs-CZ" sz="40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1520" y="4077072"/>
            <a:ext cx="6955160" cy="1152128"/>
          </a:xfrm>
        </p:spPr>
        <p:txBody>
          <a:bodyPr>
            <a:normAutofit fontScale="25000" lnSpcReduction="20000"/>
          </a:bodyPr>
          <a:lstStyle/>
          <a:p>
            <a:r>
              <a:rPr lang="cs-CZ" sz="14400" dirty="0" err="1" smtClean="0">
                <a:latin typeface="+mj-lt"/>
              </a:rPr>
              <a:t>Teacher</a:t>
            </a:r>
            <a:r>
              <a:rPr lang="cs-CZ" sz="14400" dirty="0" smtClean="0">
                <a:latin typeface="+mj-lt"/>
              </a:rPr>
              <a:t>-</a:t>
            </a:r>
            <a:r>
              <a:rPr lang="cs-CZ" sz="14400" dirty="0" err="1" smtClean="0">
                <a:latin typeface="+mj-lt"/>
              </a:rPr>
              <a:t>centred</a:t>
            </a:r>
            <a:endParaRPr lang="cs-CZ" sz="14400" dirty="0" smtClean="0">
              <a:latin typeface="+mj-lt"/>
            </a:endParaRPr>
          </a:p>
          <a:p>
            <a:r>
              <a:rPr lang="cs-CZ" sz="14400" dirty="0" smtClean="0">
                <a:latin typeface="+mj-lt"/>
              </a:rPr>
              <a:t>Student-</a:t>
            </a:r>
            <a:r>
              <a:rPr lang="cs-CZ" sz="14400" dirty="0" err="1" smtClean="0">
                <a:latin typeface="+mj-lt"/>
              </a:rPr>
              <a:t>centred</a:t>
            </a:r>
            <a:endParaRPr lang="cs-CZ" sz="14400" dirty="0" smtClean="0">
              <a:latin typeface="+mj-lt"/>
            </a:endParaRPr>
          </a:p>
          <a:p>
            <a:endParaRPr lang="cs-CZ" dirty="0"/>
          </a:p>
        </p:txBody>
      </p:sp>
      <p:pic>
        <p:nvPicPr>
          <p:cNvPr id="1026" name="Picture 2" descr="teacher_blackboard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924944"/>
            <a:ext cx="4262264" cy="3096344"/>
          </a:xfrm>
          <a:prstGeom prst="rect">
            <a:avLst/>
          </a:prstGeom>
          <a:noFill/>
        </p:spPr>
      </p:pic>
      <p:pic>
        <p:nvPicPr>
          <p:cNvPr id="1028" name="Picture 4" descr="http://www.oletark.ee/business-ideas-for-the-future/pic/pupils_german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4762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starting</a:t>
            </a:r>
            <a:r>
              <a:rPr lang="cs-CZ" dirty="0" smtClean="0"/>
              <a:t> </a:t>
            </a:r>
            <a:r>
              <a:rPr lang="cs-CZ" dirty="0" err="1" smtClean="0"/>
              <a:t>motivating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r>
              <a:rPr lang="cs-CZ" dirty="0" smtClean="0"/>
              <a:t> look </a:t>
            </a:r>
            <a:r>
              <a:rPr lang="cs-CZ" dirty="0" err="1" smtClean="0"/>
              <a:t>like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interesting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r>
              <a:rPr lang="cs-CZ" dirty="0" smtClean="0"/>
              <a:t> 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HW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err="1" smtClean="0"/>
              <a:t>Describe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endParaRPr lang="cs-CZ" dirty="0" smtClean="0"/>
          </a:p>
          <a:p>
            <a:r>
              <a:rPr lang="cs-CZ" dirty="0" err="1" smtClean="0"/>
              <a:t>Think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starting</a:t>
            </a:r>
            <a:r>
              <a:rPr lang="cs-CZ" dirty="0" smtClean="0"/>
              <a:t> </a:t>
            </a:r>
            <a:r>
              <a:rPr lang="cs-CZ" dirty="0" err="1" smtClean="0"/>
              <a:t>motivating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chosen</a:t>
            </a:r>
            <a:endParaRPr lang="cs-CZ" dirty="0" smtClean="0"/>
          </a:p>
          <a:p>
            <a:r>
              <a:rPr lang="cs-CZ" dirty="0" err="1" smtClean="0"/>
              <a:t>Demonstrate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interesting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beliefs</a:t>
            </a:r>
            <a:endParaRPr lang="cs-CZ" dirty="0" smtClean="0"/>
          </a:p>
          <a:p>
            <a:r>
              <a:rPr lang="cs-CZ" dirty="0" smtClean="0"/>
              <a:t>Put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moodlinka</a:t>
            </a:r>
            <a:r>
              <a:rPr lang="cs-CZ" dirty="0" smtClean="0"/>
              <a:t> </a:t>
            </a:r>
            <a:r>
              <a:rPr lang="cs-CZ" dirty="0" err="1" smtClean="0"/>
              <a:t>forum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discussions</a:t>
            </a:r>
            <a:endParaRPr lang="cs-CZ" dirty="0" smtClean="0"/>
          </a:p>
          <a:p>
            <a:r>
              <a:rPr lang="cs-CZ" dirty="0" err="1" smtClean="0"/>
              <a:t>Make</a:t>
            </a:r>
            <a:r>
              <a:rPr lang="cs-CZ" dirty="0" smtClean="0"/>
              <a:t> </a:t>
            </a:r>
            <a:r>
              <a:rPr lang="cs-CZ" dirty="0" err="1" smtClean="0"/>
              <a:t>comments</a:t>
            </a:r>
            <a:r>
              <a:rPr lang="cs-CZ" dirty="0" smtClean="0"/>
              <a:t> in </a:t>
            </a:r>
            <a:r>
              <a:rPr lang="cs-CZ" dirty="0" err="1" smtClean="0"/>
              <a:t>moodlinka</a:t>
            </a:r>
            <a:r>
              <a:rPr lang="cs-CZ" dirty="0" smtClean="0"/>
              <a:t> </a:t>
            </a:r>
            <a:r>
              <a:rPr lang="cs-CZ" dirty="0" err="1" smtClean="0"/>
              <a:t>having</a:t>
            </a:r>
            <a:r>
              <a:rPr lang="cs-CZ" dirty="0" smtClean="0"/>
              <a:t> </a:t>
            </a: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contributions</a:t>
            </a:r>
            <a:endParaRPr lang="cs-CZ" dirty="0" smtClean="0"/>
          </a:p>
          <a:p>
            <a:r>
              <a:rPr lang="cs-CZ" dirty="0" err="1" smtClean="0"/>
              <a:t>Prepare</a:t>
            </a:r>
            <a:r>
              <a:rPr lang="cs-CZ" dirty="0" smtClean="0"/>
              <a:t> a </a:t>
            </a:r>
            <a:r>
              <a:rPr lang="cs-CZ" dirty="0" err="1" smtClean="0"/>
              <a:t>starting</a:t>
            </a:r>
            <a:r>
              <a:rPr lang="cs-CZ" dirty="0" smtClean="0"/>
              <a:t> </a:t>
            </a:r>
            <a:r>
              <a:rPr lang="cs-CZ" dirty="0" err="1" smtClean="0"/>
              <a:t>motivating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chosen</a:t>
            </a:r>
            <a:endParaRPr lang="cs-CZ" dirty="0" smtClean="0"/>
          </a:p>
          <a:p>
            <a:r>
              <a:rPr lang="cs-CZ" dirty="0" err="1" smtClean="0"/>
              <a:t>Bring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seminar</a:t>
            </a:r>
            <a:endParaRPr lang="cs-CZ" dirty="0" smtClean="0"/>
          </a:p>
          <a:p>
            <a:r>
              <a:rPr lang="cs-CZ" dirty="0" err="1" smtClean="0"/>
              <a:t>Describe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endParaRPr lang="cs-CZ" dirty="0" smtClean="0"/>
          </a:p>
          <a:p>
            <a:r>
              <a:rPr lang="cs-CZ" dirty="0" err="1" smtClean="0"/>
              <a:t>Demonstrate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interesting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Designing</a:t>
            </a:r>
            <a:r>
              <a:rPr lang="cs-CZ" dirty="0" smtClean="0"/>
              <a:t> a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involves</a:t>
            </a:r>
            <a:r>
              <a:rPr lang="cs-CZ" dirty="0" smtClean="0"/>
              <a:t> …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4.mm.bing.net/images/thumbnail.aspx?q=1176900799867&amp;id=0394b367208ecc0979faf7fcdfead62d&amp;url=http%3a%2f%2fedcompassblog.smarttech.com%2fwp-content%2fuploads%2f2011%2f05%2fTeacher-We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340768"/>
            <a:ext cx="5328592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Designing</a:t>
            </a:r>
            <a:r>
              <a:rPr lang="cs-CZ" dirty="0" smtClean="0"/>
              <a:t> a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involves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Beliefs</a:t>
            </a:r>
            <a:endParaRPr lang="cs-CZ" dirty="0" smtClean="0"/>
          </a:p>
          <a:p>
            <a:r>
              <a:rPr lang="cs-CZ" dirty="0" err="1" smtClean="0"/>
              <a:t>Context</a:t>
            </a:r>
            <a:endParaRPr lang="cs-CZ" dirty="0" smtClean="0"/>
          </a:p>
          <a:p>
            <a:r>
              <a:rPr lang="cs-CZ" dirty="0" err="1" smtClean="0"/>
              <a:t>Assessment</a:t>
            </a:r>
            <a:r>
              <a:rPr lang="cs-CZ" dirty="0" smtClean="0"/>
              <a:t> </a:t>
            </a:r>
            <a:r>
              <a:rPr lang="cs-CZ" dirty="0" err="1" smtClean="0"/>
              <a:t>plan</a:t>
            </a:r>
            <a:endParaRPr lang="cs-CZ" dirty="0" smtClean="0"/>
          </a:p>
          <a:p>
            <a:r>
              <a:rPr lang="cs-CZ" dirty="0" err="1" smtClean="0"/>
              <a:t>Materials</a:t>
            </a:r>
            <a:endParaRPr lang="cs-CZ" dirty="0" smtClean="0"/>
          </a:p>
          <a:p>
            <a:r>
              <a:rPr lang="cs-CZ" dirty="0" err="1" smtClean="0"/>
              <a:t>Goals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objectives</a:t>
            </a:r>
            <a:endParaRPr lang="cs-CZ" dirty="0" smtClean="0"/>
          </a:p>
          <a:p>
            <a:r>
              <a:rPr lang="cs-CZ" dirty="0" err="1" smtClean="0"/>
              <a:t>Assessing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endParaRPr lang="cs-CZ" dirty="0" smtClean="0"/>
          </a:p>
          <a:p>
            <a:r>
              <a:rPr lang="cs-CZ" dirty="0" err="1" smtClean="0"/>
              <a:t>Content</a:t>
            </a:r>
            <a:endParaRPr lang="cs-CZ" dirty="0" smtClean="0"/>
          </a:p>
          <a:p>
            <a:r>
              <a:rPr lang="cs-CZ" dirty="0" err="1" smtClean="0"/>
              <a:t>Organization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Teaching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organic</a:t>
            </a:r>
            <a:r>
              <a:rPr lang="cs-CZ" dirty="0" smtClean="0"/>
              <a:t>, </a:t>
            </a:r>
            <a:r>
              <a:rPr lang="cs-CZ" dirty="0" err="1" smtClean="0"/>
              <a:t>unpredictable</a:t>
            </a:r>
            <a:r>
              <a:rPr lang="cs-CZ" dirty="0" smtClean="0"/>
              <a:t>, </a:t>
            </a:r>
            <a:r>
              <a:rPr lang="cs-CZ" dirty="0" err="1" smtClean="0"/>
              <a:t>challenging</a:t>
            </a:r>
            <a:r>
              <a:rPr lang="cs-CZ" dirty="0" smtClean="0"/>
              <a:t>, </a:t>
            </a:r>
            <a:r>
              <a:rPr lang="cs-CZ" dirty="0" err="1" smtClean="0"/>
              <a:t>satisfying</a:t>
            </a:r>
            <a:r>
              <a:rPr lang="cs-CZ" dirty="0" smtClean="0"/>
              <a:t>,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frustrating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.“</a:t>
            </a:r>
          </a:p>
          <a:p>
            <a:endParaRPr lang="cs-CZ" dirty="0" smtClean="0"/>
          </a:p>
          <a:p>
            <a:pPr>
              <a:buNone/>
            </a:pPr>
            <a:r>
              <a:rPr lang="cs-CZ" sz="2800" i="1" dirty="0" smtClean="0"/>
              <a:t>                                </a:t>
            </a:r>
            <a:r>
              <a:rPr lang="cs-CZ" sz="2800" i="1" dirty="0" err="1" smtClean="0"/>
              <a:t>Kathleen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Graves</a:t>
            </a:r>
            <a:r>
              <a:rPr lang="cs-CZ" sz="2800" i="1" dirty="0" smtClean="0"/>
              <a:t>: </a:t>
            </a:r>
            <a:r>
              <a:rPr lang="cs-CZ" sz="2800" i="1" dirty="0" err="1" smtClean="0"/>
              <a:t>Designing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language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courses</a:t>
            </a:r>
            <a:r>
              <a:rPr lang="cs-CZ" sz="2800" i="1" dirty="0" smtClean="0"/>
              <a:t> (2000:7)</a:t>
            </a:r>
            <a:endParaRPr lang="cs-CZ" sz="28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farm5.static.flickr.com/4065/4635772943_6d1fef31d8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24744"/>
            <a:ext cx="6048672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Designing</a:t>
            </a:r>
            <a:r>
              <a:rPr lang="cs-CZ" dirty="0" smtClean="0"/>
              <a:t> a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work</a:t>
            </a:r>
            <a:r>
              <a:rPr lang="cs-CZ" dirty="0" smtClean="0"/>
              <a:t> in </a:t>
            </a:r>
            <a:r>
              <a:rPr lang="cs-CZ" dirty="0" err="1" smtClean="0"/>
              <a:t>progress</a:t>
            </a:r>
            <a:r>
              <a:rPr lang="cs-CZ" dirty="0" smtClean="0"/>
              <a:t> …“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                        </a:t>
            </a:r>
            <a:r>
              <a:rPr lang="cs-CZ" sz="2800" i="1" dirty="0" smtClean="0"/>
              <a:t>(2000:9)</a:t>
            </a:r>
            <a:endParaRPr lang="cs-CZ" sz="28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Choose</a:t>
            </a:r>
            <a:r>
              <a:rPr lang="cs-CZ" dirty="0" smtClean="0"/>
              <a:t> a </a:t>
            </a:r>
            <a:r>
              <a:rPr lang="cs-CZ" dirty="0" err="1" smtClean="0"/>
              <a:t>course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taught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want</a:t>
            </a:r>
            <a:r>
              <a:rPr lang="cs-CZ" dirty="0" smtClean="0"/>
              <a:t> to </a:t>
            </a:r>
            <a:r>
              <a:rPr lang="cs-CZ" dirty="0" err="1" smtClean="0"/>
              <a:t>redesign</a:t>
            </a:r>
            <a:endParaRPr lang="cs-CZ" dirty="0" smtClean="0"/>
          </a:p>
          <a:p>
            <a:r>
              <a:rPr lang="cs-CZ" dirty="0" err="1" smtClean="0"/>
              <a:t>You</a:t>
            </a:r>
            <a:r>
              <a:rPr lang="cs-CZ" dirty="0" smtClean="0"/>
              <a:t> are </a:t>
            </a:r>
            <a:r>
              <a:rPr lang="cs-CZ" dirty="0" err="1" smtClean="0"/>
              <a:t>planning</a:t>
            </a:r>
            <a:r>
              <a:rPr lang="cs-CZ" dirty="0" smtClean="0"/>
              <a:t> to </a:t>
            </a:r>
            <a:r>
              <a:rPr lang="cs-CZ" dirty="0" err="1" smtClean="0"/>
              <a:t>teach</a:t>
            </a:r>
            <a:endParaRPr lang="cs-CZ" dirty="0" smtClean="0"/>
          </a:p>
          <a:p>
            <a:r>
              <a:rPr lang="cs-CZ" dirty="0" smtClean="0"/>
              <a:t>In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are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been</a:t>
            </a:r>
            <a:r>
              <a:rPr lang="cs-CZ" dirty="0" smtClean="0"/>
              <a:t> a </a:t>
            </a:r>
            <a:r>
              <a:rPr lang="cs-CZ" dirty="0" err="1" smtClean="0"/>
              <a:t>learner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Think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r>
              <a:rPr lang="cs-CZ" dirty="0" smtClean="0"/>
              <a:t> (</a:t>
            </a:r>
            <a:r>
              <a:rPr lang="cs-CZ" dirty="0" err="1" smtClean="0"/>
              <a:t>observed</a:t>
            </a:r>
            <a:r>
              <a:rPr lang="cs-CZ" dirty="0" smtClean="0"/>
              <a:t>, </a:t>
            </a:r>
            <a:r>
              <a:rPr lang="cs-CZ" dirty="0" err="1" smtClean="0"/>
              <a:t>taught</a:t>
            </a:r>
            <a:r>
              <a:rPr lang="cs-CZ" dirty="0" smtClean="0"/>
              <a:t>,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took</a:t>
            </a:r>
            <a:r>
              <a:rPr lang="cs-CZ" dirty="0" smtClean="0"/>
              <a:t> part in)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thought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excellent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excellent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294</Words>
  <Application>Microsoft Office PowerPoint</Application>
  <PresentationFormat>Předvádění na obrazovce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Course design</vt:lpstr>
      <vt:lpstr>Snímek 2</vt:lpstr>
      <vt:lpstr>Snímek 3</vt:lpstr>
      <vt:lpstr>Designing a language course involves</vt:lpstr>
      <vt:lpstr>Snímek 5</vt:lpstr>
      <vt:lpstr>Snímek 6</vt:lpstr>
      <vt:lpstr>Snímek 7</vt:lpstr>
      <vt:lpstr>Choose a course:</vt:lpstr>
      <vt:lpstr>Snímek 9</vt:lpstr>
      <vt:lpstr>Beliefs about</vt:lpstr>
      <vt:lpstr>Snímek 11</vt:lpstr>
      <vt:lpstr>Social context</vt:lpstr>
      <vt:lpstr>Learning and Learners</vt:lpstr>
      <vt:lpstr>Teaching</vt:lpstr>
      <vt:lpstr>Snímek 15</vt:lpstr>
      <vt:lpstr>HW</vt:lpstr>
      <vt:lpstr>HW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design</dc:title>
  <dc:creator>Helenka</dc:creator>
  <cp:lastModifiedBy>Helenka</cp:lastModifiedBy>
  <cp:revision>22</cp:revision>
  <dcterms:created xsi:type="dcterms:W3CDTF">2011-09-18T18:56:21Z</dcterms:created>
  <dcterms:modified xsi:type="dcterms:W3CDTF">2012-10-09T07:30:44Z</dcterms:modified>
</cp:coreProperties>
</file>