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1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kiskripta.eu/index.php/Aminokyseliny" TargetMode="External"/><Relationship Id="rId2" Type="http://schemas.openxmlformats.org/officeDocument/2006/relationships/hyperlink" Target="http://www.wikiskripta.eu/index.php/Aminokyselina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cs.wikipedia.org/wiki/Polypeptid" TargetMode="External"/><Relationship Id="rId4" Type="http://schemas.openxmlformats.org/officeDocument/2006/relationships/hyperlink" Target="http://cs.wikipedia.org/wiki/Oligopeptid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Bílkoviny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Marie Krchňáková</a:t>
            </a:r>
          </a:p>
          <a:p>
            <a:r>
              <a:rPr lang="cs-CZ" dirty="0" smtClean="0"/>
              <a:t>Alena </a:t>
            </a:r>
            <a:r>
              <a:rPr lang="cs-CZ" dirty="0" smtClean="0"/>
              <a:t>Hedbávná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7621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minimální potřeba plnohodnotného proteinu </a:t>
            </a:r>
            <a:r>
              <a:rPr lang="cs-CZ" b="1" dirty="0"/>
              <a:t>0,5-0,6</a:t>
            </a:r>
            <a:r>
              <a:rPr lang="cs-CZ" dirty="0"/>
              <a:t> </a:t>
            </a:r>
            <a:r>
              <a:rPr lang="cs-CZ" dirty="0" smtClean="0"/>
              <a:t>g·kg-1</a:t>
            </a:r>
            <a:endParaRPr lang="cs-CZ" dirty="0"/>
          </a:p>
          <a:p>
            <a:r>
              <a:rPr lang="cs-CZ" dirty="0"/>
              <a:t>doporučovaná dávka </a:t>
            </a:r>
            <a:r>
              <a:rPr lang="cs-CZ" b="1" dirty="0"/>
              <a:t>1,0-1,2 </a:t>
            </a:r>
            <a:r>
              <a:rPr lang="cs-CZ" dirty="0"/>
              <a:t>g·kg-1 (nevyužity optimálně)</a:t>
            </a:r>
          </a:p>
          <a:p>
            <a:r>
              <a:rPr lang="cs-CZ" b="1" dirty="0"/>
              <a:t>~ 2,4 </a:t>
            </a:r>
            <a:r>
              <a:rPr lang="cs-CZ" dirty="0"/>
              <a:t>g·kg-1 období růstu, kojící ženy, rekonvalescenti aj.</a:t>
            </a:r>
          </a:p>
          <a:p>
            <a:r>
              <a:rPr lang="cs-CZ" dirty="0" smtClean="0"/>
              <a:t>V </a:t>
            </a:r>
            <a:r>
              <a:rPr lang="cs-CZ" dirty="0" smtClean="0"/>
              <a:t>živočišných potravinách se nachází více bílkovin než v </a:t>
            </a:r>
            <a:r>
              <a:rPr lang="cs-CZ" dirty="0" smtClean="0"/>
              <a:t>rostlinných</a:t>
            </a:r>
            <a:endParaRPr lang="cs-CZ" dirty="0"/>
          </a:p>
          <a:p>
            <a:r>
              <a:rPr lang="cs-CZ" dirty="0" smtClean="0"/>
              <a:t>V luštěninách a olejninách je také více bílkovin než v ovoci a zelenině</a:t>
            </a:r>
            <a:endParaRPr lang="cs-CZ" dirty="0"/>
          </a:p>
          <a:p>
            <a:r>
              <a:rPr lang="cs-CZ" dirty="0" smtClean="0"/>
              <a:t>Nejvíce bílkovin se nachází – vejce, luštěniny, maso, chléb, mléko, brambory, sója, tvaroh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3745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BÍLKOVINY = </a:t>
            </a:r>
            <a:r>
              <a:rPr lang="cs-CZ" dirty="0" smtClean="0"/>
              <a:t>PROTEINY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72744" y="1300767"/>
            <a:ext cx="9031868" cy="5151548"/>
          </a:xfrm>
        </p:spPr>
        <p:txBody>
          <a:bodyPr>
            <a:normAutofit/>
          </a:bodyPr>
          <a:lstStyle/>
          <a:p>
            <a:r>
              <a:rPr lang="cs-CZ" b="1" dirty="0"/>
              <a:t>Bílkoviny</a:t>
            </a:r>
            <a:r>
              <a:rPr lang="cs-CZ" dirty="0"/>
              <a:t> (proteiny) </a:t>
            </a:r>
            <a:r>
              <a:rPr lang="cs-CZ" dirty="0" smtClean="0"/>
              <a:t>jsou </a:t>
            </a:r>
            <a:r>
              <a:rPr lang="cs-CZ" dirty="0"/>
              <a:t>organické makromolekulární látky. </a:t>
            </a:r>
            <a:r>
              <a:rPr lang="cs-CZ" dirty="0" smtClean="0"/>
              <a:t>Skládají </a:t>
            </a:r>
            <a:r>
              <a:rPr lang="cs-CZ" dirty="0"/>
              <a:t>se z </a:t>
            </a:r>
            <a:r>
              <a:rPr lang="cs-CZ" dirty="0">
                <a:hlinkClick r:id="rId2" tooltip="Aminokyselina"/>
              </a:rPr>
              <a:t>aminokyselin</a:t>
            </a:r>
            <a:r>
              <a:rPr lang="cs-CZ" dirty="0"/>
              <a:t> v počtu větším než 100. Typický protein jich obsahuje 200–300</a:t>
            </a:r>
            <a:r>
              <a:rPr lang="cs-CZ" dirty="0" smtClean="0"/>
              <a:t>.</a:t>
            </a:r>
          </a:p>
          <a:p>
            <a:r>
              <a:rPr lang="cs-CZ" dirty="0">
                <a:hlinkClick r:id="rId3" tooltip="Aminokyseliny"/>
              </a:rPr>
              <a:t>Aminokyseliny</a:t>
            </a:r>
            <a:r>
              <a:rPr lang="cs-CZ" dirty="0"/>
              <a:t> v peptidu jsou vzájemně vázány </a:t>
            </a:r>
            <a:r>
              <a:rPr lang="cs-CZ" b="1" dirty="0"/>
              <a:t>peptidovou vazbou</a:t>
            </a:r>
            <a:r>
              <a:rPr lang="cs-CZ" dirty="0" smtClean="0"/>
              <a:t>.</a:t>
            </a:r>
          </a:p>
          <a:p>
            <a:r>
              <a:rPr lang="cs-CZ" dirty="0"/>
              <a:t> </a:t>
            </a:r>
            <a:r>
              <a:rPr lang="cs-CZ" dirty="0" smtClean="0"/>
              <a:t>aminokyseliny jsou</a:t>
            </a:r>
            <a:r>
              <a:rPr lang="cs-CZ" dirty="0"/>
              <a:t> vzájemně vázány aminoskupinami –NH</a:t>
            </a:r>
            <a:r>
              <a:rPr lang="cs-CZ" baseline="-25000" dirty="0"/>
              <a:t>2</a:t>
            </a:r>
            <a:r>
              <a:rPr lang="cs-CZ" dirty="0"/>
              <a:t> a karboxylovými skupinami –</a:t>
            </a:r>
            <a:r>
              <a:rPr lang="cs-CZ" dirty="0" smtClean="0"/>
              <a:t>COOH, </a:t>
            </a:r>
            <a:r>
              <a:rPr lang="cs-CZ" dirty="0"/>
              <a:t>amidovou vazbou –NH–CO– (amidy), která se v případě proteinů nazývá </a:t>
            </a:r>
            <a:r>
              <a:rPr lang="cs-CZ" b="1" dirty="0"/>
              <a:t>peptidová </a:t>
            </a:r>
            <a:r>
              <a:rPr lang="cs-CZ" b="1" dirty="0" smtClean="0"/>
              <a:t>vazba</a:t>
            </a:r>
            <a:r>
              <a:rPr lang="cs-CZ" dirty="0" smtClean="0"/>
              <a:t>, p</a:t>
            </a:r>
            <a:r>
              <a:rPr lang="cs-CZ" dirty="0" smtClean="0"/>
              <a:t>odle</a:t>
            </a:r>
            <a:r>
              <a:rPr lang="cs-CZ" b="1" dirty="0" smtClean="0"/>
              <a:t> </a:t>
            </a:r>
            <a:r>
              <a:rPr lang="cs-CZ" dirty="0"/>
              <a:t>počtu aminokyselin, které jsou v molekule takto navázány, </a:t>
            </a:r>
            <a:r>
              <a:rPr lang="cs-CZ" dirty="0" smtClean="0"/>
              <a:t>rozlišujeme:</a:t>
            </a:r>
            <a:endParaRPr lang="cs-CZ" dirty="0"/>
          </a:p>
          <a:p>
            <a:pPr lvl="1"/>
            <a:r>
              <a:rPr lang="cs-CZ" dirty="0" err="1">
                <a:hlinkClick r:id="rId4" tooltip="Oligopeptid"/>
              </a:rPr>
              <a:t>oligopeptidy</a:t>
            </a:r>
            <a:r>
              <a:rPr lang="cs-CZ" dirty="0"/>
              <a:t> </a:t>
            </a:r>
            <a:endParaRPr lang="cs-CZ" dirty="0" smtClean="0"/>
          </a:p>
          <a:p>
            <a:pPr lvl="1"/>
            <a:r>
              <a:rPr lang="cs-CZ" dirty="0" smtClean="0">
                <a:hlinkClick r:id="rId5" tooltip="Polypeptid"/>
              </a:rPr>
              <a:t>polypeptidy</a:t>
            </a:r>
            <a:r>
              <a:rPr lang="cs-CZ" dirty="0"/>
              <a:t> </a:t>
            </a:r>
            <a:endParaRPr lang="cs-CZ" dirty="0" smtClean="0"/>
          </a:p>
          <a:p>
            <a:pPr lvl="1"/>
            <a:r>
              <a:rPr lang="cs-CZ" u="sng" dirty="0" smtClean="0">
                <a:solidFill>
                  <a:srgbClr val="FF3300"/>
                </a:solidFill>
              </a:rPr>
              <a:t>vlastní </a:t>
            </a:r>
            <a:r>
              <a:rPr lang="cs-CZ" u="sng" dirty="0">
                <a:solidFill>
                  <a:srgbClr val="FF3300"/>
                </a:solidFill>
              </a:rPr>
              <a:t>bílkoviny </a:t>
            </a:r>
            <a:endParaRPr lang="cs-CZ" dirty="0"/>
          </a:p>
          <a:p>
            <a:r>
              <a:rPr lang="cs-CZ" dirty="0" smtClean="0"/>
              <a:t> </a:t>
            </a:r>
            <a:r>
              <a:rPr lang="cs-CZ" b="1" dirty="0" smtClean="0"/>
              <a:t>Polykondenzací</a:t>
            </a:r>
            <a:r>
              <a:rPr lang="cs-CZ" dirty="0"/>
              <a:t> vzniká libovolně dlouhý řetězec aminokyselin. </a:t>
            </a:r>
            <a:endParaRPr lang="cs-CZ" dirty="0" smtClean="0"/>
          </a:p>
          <a:p>
            <a:r>
              <a:rPr lang="cs-CZ" dirty="0" smtClean="0"/>
              <a:t>Konec </a:t>
            </a:r>
            <a:r>
              <a:rPr lang="cs-CZ" dirty="0"/>
              <a:t>řetězce, který má volnou (</a:t>
            </a:r>
            <a:r>
              <a:rPr lang="cs-CZ" dirty="0" err="1"/>
              <a:t>nezreagovanou</a:t>
            </a:r>
            <a:r>
              <a:rPr lang="cs-CZ" dirty="0"/>
              <a:t>) aminoskupinu, se nazývá </a:t>
            </a:r>
            <a:r>
              <a:rPr lang="cs-CZ" b="1" dirty="0"/>
              <a:t>N-konec</a:t>
            </a:r>
            <a:r>
              <a:rPr lang="cs-CZ" dirty="0"/>
              <a:t>. Na opačné straně </a:t>
            </a:r>
            <a:r>
              <a:rPr lang="cs-CZ" dirty="0" smtClean="0"/>
              <a:t>je </a:t>
            </a:r>
            <a:r>
              <a:rPr lang="cs-CZ" dirty="0" smtClean="0"/>
              <a:t>volná karboxylová skupina. </a:t>
            </a:r>
            <a:r>
              <a:rPr lang="cs-CZ" dirty="0"/>
              <a:t>Tento konec se nazývá </a:t>
            </a:r>
            <a:r>
              <a:rPr lang="cs-CZ" b="1" dirty="0"/>
              <a:t>C-konec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3617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BÍLKOVIN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729947" y="1722030"/>
            <a:ext cx="4318819" cy="5135970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Struktura vychází </a:t>
            </a:r>
            <a:r>
              <a:rPr lang="cs-CZ" dirty="0"/>
              <a:t>z uspořádání aminokyselin v </a:t>
            </a:r>
            <a:r>
              <a:rPr lang="cs-CZ" dirty="0" smtClean="0"/>
              <a:t>řetězci a je důležitá pro jejich </a:t>
            </a:r>
            <a:r>
              <a:rPr lang="cs-CZ" dirty="0"/>
              <a:t>funkci.</a:t>
            </a:r>
          </a:p>
          <a:p>
            <a:r>
              <a:rPr lang="cs-CZ" b="1" dirty="0"/>
              <a:t>Primární </a:t>
            </a:r>
            <a:r>
              <a:rPr lang="cs-CZ" b="1" dirty="0" smtClean="0"/>
              <a:t>struktura</a:t>
            </a:r>
          </a:p>
          <a:p>
            <a:pPr lvl="1"/>
            <a:r>
              <a:rPr lang="cs-CZ" b="1" dirty="0" smtClean="0"/>
              <a:t> </a:t>
            </a:r>
            <a:r>
              <a:rPr lang="cs-CZ" dirty="0" smtClean="0"/>
              <a:t>je dána přesným pořadím </a:t>
            </a:r>
            <a:r>
              <a:rPr lang="cs-CZ" dirty="0"/>
              <a:t>aminokyselin v řetězci.</a:t>
            </a:r>
          </a:p>
          <a:p>
            <a:r>
              <a:rPr lang="cs-CZ" b="1" dirty="0"/>
              <a:t>Sekundární </a:t>
            </a:r>
            <a:r>
              <a:rPr lang="cs-CZ" b="1" dirty="0" smtClean="0"/>
              <a:t>struktura</a:t>
            </a:r>
            <a:endParaRPr lang="cs-CZ" b="1" dirty="0"/>
          </a:p>
          <a:p>
            <a:pPr lvl="1"/>
            <a:r>
              <a:rPr lang="cs-CZ" dirty="0" smtClean="0"/>
              <a:t>Aminokyseliny jsou prostorově uspořádány  a dochází ke stabilizaci </a:t>
            </a:r>
            <a:r>
              <a:rPr lang="cs-CZ" dirty="0"/>
              <a:t>vodíkovými můstky.</a:t>
            </a:r>
          </a:p>
          <a:p>
            <a:r>
              <a:rPr lang="cs-CZ" u="sng" dirty="0"/>
              <a:t>Existují dvě základní sekundární struktury:</a:t>
            </a:r>
          </a:p>
          <a:p>
            <a:pPr lvl="1"/>
            <a:r>
              <a:rPr lang="el-GR" dirty="0"/>
              <a:t>α-</a:t>
            </a:r>
            <a:r>
              <a:rPr lang="cs-CZ" dirty="0"/>
              <a:t>helix: Řetězec je stočen do pravotočivé šroubovice. </a:t>
            </a:r>
            <a:r>
              <a:rPr lang="cs-CZ" dirty="0" smtClean="0"/>
              <a:t>Strukturu </a:t>
            </a:r>
            <a:r>
              <a:rPr lang="el-GR" dirty="0"/>
              <a:t>α-</a:t>
            </a:r>
            <a:r>
              <a:rPr lang="cs-CZ" dirty="0"/>
              <a:t>helixu nalezneme především u vláknitých proteinů (keratinů) nebo proteinů svalových.</a:t>
            </a:r>
          </a:p>
          <a:p>
            <a:pPr lvl="1"/>
            <a:r>
              <a:rPr lang="el-GR" dirty="0"/>
              <a:t>β-</a:t>
            </a:r>
            <a:r>
              <a:rPr lang="cs-CZ" dirty="0"/>
              <a:t>skládaný list: Dva rovnoběžně a antiparalelně uspořádané řetězce připomínající složený list papíru</a:t>
            </a:r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8" name="Zástupný symbol pro obsah 7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2455" y="1231699"/>
            <a:ext cx="2286521" cy="2375441"/>
          </a:xfr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8753" y="4214729"/>
            <a:ext cx="3397994" cy="2484783"/>
          </a:xfrm>
          <a:prstGeom prst="rect">
            <a:avLst/>
          </a:prstGeom>
        </p:spPr>
      </p:pic>
      <p:sp>
        <p:nvSpPr>
          <p:cNvPr id="10" name="TextovéPole 9"/>
          <p:cNvSpPr txBox="1"/>
          <p:nvPr/>
        </p:nvSpPr>
        <p:spPr>
          <a:xfrm>
            <a:off x="8441635" y="874643"/>
            <a:ext cx="13649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a</a:t>
            </a:r>
            <a:r>
              <a:rPr lang="cs-CZ" dirty="0" smtClean="0"/>
              <a:t> - helix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8441635" y="3843130"/>
            <a:ext cx="20408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β-</a:t>
            </a:r>
            <a:r>
              <a:rPr lang="cs-CZ" dirty="0"/>
              <a:t>skládaný list</a:t>
            </a:r>
          </a:p>
        </p:txBody>
      </p:sp>
    </p:spTree>
    <p:extLst>
      <p:ext uri="{BB962C8B-B14F-4D97-AF65-F5344CB8AC3E}">
        <p14:creationId xmlns:p14="http://schemas.microsoft.com/office/powerpoint/2010/main" val="41003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/>
              <a:t>Terciární struktura</a:t>
            </a:r>
          </a:p>
          <a:p>
            <a:r>
              <a:rPr lang="cs-CZ" dirty="0" smtClean="0"/>
              <a:t>intramolekulární </a:t>
            </a:r>
            <a:r>
              <a:rPr lang="cs-CZ" dirty="0"/>
              <a:t>vazebné </a:t>
            </a:r>
            <a:r>
              <a:rPr lang="cs-CZ" dirty="0" smtClean="0"/>
              <a:t>interakce – např. </a:t>
            </a:r>
            <a:r>
              <a:rPr lang="cs-CZ" dirty="0"/>
              <a:t>disulfidické můstky, iontové vazby a van der </a:t>
            </a:r>
            <a:r>
              <a:rPr lang="cs-CZ" dirty="0" err="1"/>
              <a:t>Waalsovy</a:t>
            </a:r>
            <a:r>
              <a:rPr lang="cs-CZ" dirty="0"/>
              <a:t> </a:t>
            </a:r>
            <a:r>
              <a:rPr lang="cs-CZ" dirty="0" smtClean="0"/>
              <a:t>síly, molekule </a:t>
            </a:r>
            <a:r>
              <a:rPr lang="cs-CZ" dirty="0"/>
              <a:t>mohou také vznikat další </a:t>
            </a:r>
            <a:r>
              <a:rPr lang="cs-CZ" dirty="0" smtClean="0"/>
              <a:t>H-můstky</a:t>
            </a:r>
            <a:endParaRPr lang="cs-CZ" dirty="0"/>
          </a:p>
          <a:p>
            <a:r>
              <a:rPr lang="cs-CZ" b="1" dirty="0"/>
              <a:t>Kvarterní </a:t>
            </a:r>
            <a:r>
              <a:rPr lang="cs-CZ" b="1" dirty="0" smtClean="0"/>
              <a:t>struktura</a:t>
            </a:r>
            <a:endParaRPr lang="cs-CZ" b="1" dirty="0"/>
          </a:p>
          <a:p>
            <a:r>
              <a:rPr lang="cs-CZ" dirty="0" smtClean="0"/>
              <a:t> </a:t>
            </a:r>
            <a:r>
              <a:rPr lang="cs-CZ" dirty="0"/>
              <a:t>proteinů, které se skládají ze dvou a více polypeptidových </a:t>
            </a:r>
            <a:r>
              <a:rPr lang="cs-CZ" dirty="0" smtClean="0"/>
              <a:t>řetězců, jejich </a:t>
            </a:r>
            <a:r>
              <a:rPr lang="cs-CZ" dirty="0"/>
              <a:t>spojení zajišťují vzájemné </a:t>
            </a:r>
            <a:r>
              <a:rPr lang="cs-CZ" dirty="0" err="1"/>
              <a:t>extramolekulární</a:t>
            </a:r>
            <a:r>
              <a:rPr lang="cs-CZ" dirty="0"/>
              <a:t> vazebné </a:t>
            </a:r>
            <a:r>
              <a:rPr lang="cs-CZ" dirty="0" smtClean="0"/>
              <a:t>interakce</a:t>
            </a:r>
          </a:p>
          <a:p>
            <a:r>
              <a:rPr lang="cs-CZ" dirty="0"/>
              <a:t>k</a:t>
            </a:r>
            <a:r>
              <a:rPr lang="cs-CZ" dirty="0" smtClean="0"/>
              <a:t>varterní </a:t>
            </a:r>
            <a:r>
              <a:rPr lang="cs-CZ" dirty="0"/>
              <a:t>strukturu nalezneme například v hemoglobinu. Naopak myoglobin kvarterní strukturou nedisponuje</a:t>
            </a:r>
            <a:r>
              <a:rPr lang="cs-CZ" dirty="0" smtClean="0"/>
              <a:t>. Nachází se u nejsložitějších bílkovi</a:t>
            </a:r>
            <a:r>
              <a:rPr lang="cs-CZ" dirty="0"/>
              <a:t>n</a:t>
            </a:r>
            <a:endParaRPr lang="cs-CZ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29" t="39120" r="-1252" b="30947"/>
          <a:stretch/>
        </p:blipFill>
        <p:spPr>
          <a:xfrm>
            <a:off x="8397026" y="1098907"/>
            <a:ext cx="2482686" cy="2279560"/>
          </a:xfrm>
        </p:spPr>
      </p:pic>
      <p:pic>
        <p:nvPicPr>
          <p:cNvPr id="7" name="Obrázek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8920"/>
          <a:stretch/>
        </p:blipFill>
        <p:spPr>
          <a:xfrm>
            <a:off x="8148872" y="3779768"/>
            <a:ext cx="2730840" cy="2550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63768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DĚLĚNÍ DLE </a:t>
            </a:r>
            <a:r>
              <a:rPr lang="cs-CZ" dirty="0" smtClean="0"/>
              <a:t>PŮVODU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Podle původu</a:t>
            </a:r>
          </a:p>
          <a:p>
            <a:r>
              <a:rPr lang="cs-CZ" dirty="0" smtClean="0"/>
              <a:t>živočišné - maso</a:t>
            </a:r>
            <a:r>
              <a:rPr lang="cs-CZ" dirty="0"/>
              <a:t>, mléko, </a:t>
            </a:r>
            <a:r>
              <a:rPr lang="cs-CZ" dirty="0" smtClean="0"/>
              <a:t>vejce </a:t>
            </a:r>
            <a:r>
              <a:rPr lang="cs-CZ" dirty="0"/>
              <a:t>− 60 % proteinů potravy</a:t>
            </a:r>
          </a:p>
          <a:p>
            <a:r>
              <a:rPr lang="cs-CZ" dirty="0"/>
              <a:t>rostlinné </a:t>
            </a:r>
            <a:r>
              <a:rPr lang="cs-CZ" dirty="0" smtClean="0"/>
              <a:t> - obilniny</a:t>
            </a:r>
            <a:r>
              <a:rPr lang="cs-CZ" dirty="0"/>
              <a:t>, luštěniny, ovoce, </a:t>
            </a:r>
            <a:r>
              <a:rPr lang="cs-CZ" dirty="0" smtClean="0"/>
              <a:t>zelenina </a:t>
            </a:r>
            <a:r>
              <a:rPr lang="cs-CZ" dirty="0"/>
              <a:t>− 30 % proteinů potravy</a:t>
            </a:r>
          </a:p>
          <a:p>
            <a:r>
              <a:rPr lang="cs-CZ" dirty="0"/>
              <a:t>netradiční </a:t>
            </a:r>
            <a:r>
              <a:rPr lang="cs-CZ" dirty="0" smtClean="0"/>
              <a:t>- řasy</a:t>
            </a:r>
            <a:r>
              <a:rPr lang="cs-CZ" dirty="0"/>
              <a:t>, </a:t>
            </a:r>
            <a:r>
              <a:rPr lang="cs-CZ" dirty="0" smtClean="0"/>
              <a:t>mikroorganismy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8080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DĚLENÍ DLE FUNKCE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strukturní - stavební </a:t>
            </a:r>
            <a:r>
              <a:rPr lang="cs-CZ" dirty="0"/>
              <a:t>složky buněk, </a:t>
            </a:r>
            <a:r>
              <a:rPr lang="cs-CZ" dirty="0" smtClean="0"/>
              <a:t>kolagen</a:t>
            </a:r>
            <a:endParaRPr lang="cs-CZ" dirty="0"/>
          </a:p>
          <a:p>
            <a:r>
              <a:rPr lang="cs-CZ" dirty="0"/>
              <a:t>katalytické </a:t>
            </a:r>
            <a:r>
              <a:rPr lang="cs-CZ" dirty="0" smtClean="0"/>
              <a:t>- enzymy</a:t>
            </a:r>
            <a:r>
              <a:rPr lang="cs-CZ" dirty="0"/>
              <a:t>, </a:t>
            </a:r>
            <a:r>
              <a:rPr lang="cs-CZ" dirty="0" smtClean="0"/>
              <a:t>hormony</a:t>
            </a:r>
            <a:endParaRPr lang="cs-CZ" dirty="0"/>
          </a:p>
          <a:p>
            <a:r>
              <a:rPr lang="cs-CZ" dirty="0"/>
              <a:t>transportní </a:t>
            </a:r>
            <a:r>
              <a:rPr lang="cs-CZ" dirty="0" smtClean="0"/>
              <a:t>- přenos </a:t>
            </a:r>
            <a:r>
              <a:rPr lang="cs-CZ" dirty="0"/>
              <a:t>sloučenin, </a:t>
            </a:r>
            <a:r>
              <a:rPr lang="cs-CZ" dirty="0" smtClean="0"/>
              <a:t>myoglobin</a:t>
            </a:r>
            <a:endParaRPr lang="cs-CZ" dirty="0"/>
          </a:p>
          <a:p>
            <a:r>
              <a:rPr lang="cs-CZ" dirty="0"/>
              <a:t>pohybové </a:t>
            </a:r>
            <a:r>
              <a:rPr lang="cs-CZ" dirty="0" smtClean="0"/>
              <a:t>- svalové </a:t>
            </a:r>
            <a:r>
              <a:rPr lang="cs-CZ" dirty="0"/>
              <a:t>proteiny, aktin, </a:t>
            </a:r>
            <a:r>
              <a:rPr lang="cs-CZ" dirty="0" err="1" smtClean="0"/>
              <a:t>myosin</a:t>
            </a:r>
            <a:endParaRPr lang="cs-CZ" dirty="0"/>
          </a:p>
          <a:p>
            <a:r>
              <a:rPr lang="cs-CZ" dirty="0"/>
              <a:t>obranné </a:t>
            </a:r>
            <a:r>
              <a:rPr lang="cs-CZ" dirty="0" smtClean="0"/>
              <a:t>- protilátky</a:t>
            </a:r>
            <a:r>
              <a:rPr lang="cs-CZ" dirty="0"/>
              <a:t>, imunoglobuliny, </a:t>
            </a:r>
            <a:r>
              <a:rPr lang="cs-CZ" dirty="0" err="1" smtClean="0"/>
              <a:t>lektiny</a:t>
            </a:r>
            <a:endParaRPr lang="cs-CZ" dirty="0"/>
          </a:p>
          <a:p>
            <a:r>
              <a:rPr lang="cs-CZ" dirty="0"/>
              <a:t>zásobní </a:t>
            </a:r>
            <a:r>
              <a:rPr lang="cs-CZ" dirty="0" smtClean="0"/>
              <a:t>- feritin</a:t>
            </a:r>
          </a:p>
          <a:p>
            <a:r>
              <a:rPr lang="cs-CZ" dirty="0" smtClean="0"/>
              <a:t> senzorické - rhodopsin</a:t>
            </a:r>
            <a:endParaRPr lang="cs-CZ" dirty="0"/>
          </a:p>
          <a:p>
            <a:r>
              <a:rPr lang="cs-CZ" dirty="0"/>
              <a:t>regulační </a:t>
            </a:r>
            <a:r>
              <a:rPr lang="cs-CZ" dirty="0" smtClean="0"/>
              <a:t>- histony</a:t>
            </a:r>
            <a:r>
              <a:rPr lang="cs-CZ" dirty="0"/>
              <a:t>, </a:t>
            </a:r>
            <a:r>
              <a:rPr lang="cs-CZ" dirty="0" smtClean="0"/>
              <a:t>hormony</a:t>
            </a:r>
            <a:endParaRPr lang="cs-CZ" dirty="0"/>
          </a:p>
          <a:p>
            <a:r>
              <a:rPr lang="cs-CZ" dirty="0"/>
              <a:t>výživové </a:t>
            </a:r>
            <a:r>
              <a:rPr lang="cs-CZ" dirty="0" smtClean="0"/>
              <a:t>- zdroj </a:t>
            </a:r>
            <a:r>
              <a:rPr lang="cs-CZ" dirty="0"/>
              <a:t>esenciálních aminokyselin, zdroj dusíku, hmoty k výstavbě a obnově </a:t>
            </a:r>
            <a:r>
              <a:rPr lang="cs-CZ" dirty="0" smtClean="0"/>
              <a:t>tkání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12196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DĚLĚNÍ DLE STRUKTURY </a:t>
            </a:r>
            <a:r>
              <a:rPr lang="cs-CZ" sz="1600" dirty="0" smtClean="0"/>
              <a:t>(přítomnosti </a:t>
            </a:r>
            <a:r>
              <a:rPr lang="cs-CZ" sz="1600" dirty="0"/>
              <a:t>nebílkovinné složky)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80130" y="1264555"/>
            <a:ext cx="9124482" cy="5176586"/>
          </a:xfrm>
        </p:spPr>
        <p:txBody>
          <a:bodyPr>
            <a:normAutofit/>
          </a:bodyPr>
          <a:lstStyle/>
          <a:p>
            <a:r>
              <a:rPr lang="cs-CZ" b="1" u="sng" dirty="0" smtClean="0"/>
              <a:t>Jednoduché </a:t>
            </a:r>
            <a:r>
              <a:rPr lang="cs-CZ" b="1" u="sng" dirty="0"/>
              <a:t>proteiny </a:t>
            </a:r>
            <a:r>
              <a:rPr lang="cs-CZ" dirty="0"/>
              <a:t>(obsahují jen bílkovinný řetězec – globulární, fibrilární proteiny)</a:t>
            </a:r>
          </a:p>
          <a:p>
            <a:r>
              <a:rPr lang="cs-CZ" dirty="0"/>
              <a:t>globulární, </a:t>
            </a:r>
            <a:r>
              <a:rPr lang="cs-CZ" dirty="0" err="1"/>
              <a:t>sféroproteiny</a:t>
            </a:r>
            <a:r>
              <a:rPr lang="cs-CZ" dirty="0"/>
              <a:t> (albuminy, globuliny)</a:t>
            </a:r>
          </a:p>
          <a:p>
            <a:r>
              <a:rPr lang="cs-CZ" dirty="0"/>
              <a:t>fibrilární (vláknité), skleroproteiny, </a:t>
            </a:r>
            <a:r>
              <a:rPr lang="cs-CZ" dirty="0" err="1"/>
              <a:t>stromatické</a:t>
            </a:r>
            <a:r>
              <a:rPr lang="cs-CZ" dirty="0"/>
              <a:t> bílkoviny (kolageny, keratiny, elastiny)</a:t>
            </a:r>
          </a:p>
          <a:p>
            <a:r>
              <a:rPr lang="cs-CZ" b="1" u="sng" dirty="0"/>
              <a:t>Složené proteiny</a:t>
            </a:r>
            <a:r>
              <a:rPr lang="cs-CZ" dirty="0"/>
              <a:t> (obsahují bílkovinný řetězec a nebílkovinnou část – </a:t>
            </a:r>
            <a:r>
              <a:rPr lang="cs-CZ" dirty="0" err="1"/>
              <a:t>prostetickou</a:t>
            </a:r>
            <a:r>
              <a:rPr lang="cs-CZ" dirty="0"/>
              <a:t> skupinu – lipoproteiny, glykoproteiny)</a:t>
            </a:r>
          </a:p>
          <a:p>
            <a:r>
              <a:rPr lang="cs-CZ" dirty="0"/>
              <a:t>nukleoproteiny (nukleové kyseliny)</a:t>
            </a:r>
          </a:p>
          <a:p>
            <a:r>
              <a:rPr lang="cs-CZ" dirty="0"/>
              <a:t>lipoproteiny (neutrální lipidy, fosfolipidy, steroly)</a:t>
            </a:r>
          </a:p>
          <a:p>
            <a:r>
              <a:rPr lang="cs-CZ" dirty="0"/>
              <a:t>glykoproteiny (sacharidy)</a:t>
            </a:r>
          </a:p>
          <a:p>
            <a:r>
              <a:rPr lang="cs-CZ" dirty="0"/>
              <a:t>fosfoproteiny (kyselina fosforečná)</a:t>
            </a:r>
          </a:p>
          <a:p>
            <a:r>
              <a:rPr lang="cs-CZ" dirty="0"/>
              <a:t>chromoproteiny (deriváty porfyrinu, flavinu)</a:t>
            </a:r>
          </a:p>
          <a:p>
            <a:r>
              <a:rPr lang="cs-CZ" dirty="0" err="1"/>
              <a:t>metaloproteiny</a:t>
            </a:r>
            <a:r>
              <a:rPr lang="cs-CZ" dirty="0"/>
              <a:t> (koordinačně vázané kovy)</a:t>
            </a:r>
          </a:p>
        </p:txBody>
      </p:sp>
    </p:spTree>
    <p:extLst>
      <p:ext uri="{BB962C8B-B14F-4D97-AF65-F5344CB8AC3E}">
        <p14:creationId xmlns:p14="http://schemas.microsoft.com/office/powerpoint/2010/main" val="782320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DĚLENÍ DLE ROZPUSTNOSTI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u="sng" dirty="0" smtClean="0"/>
              <a:t>Rozpustné</a:t>
            </a:r>
            <a:endParaRPr lang="cs-CZ" b="1" u="sng" dirty="0"/>
          </a:p>
          <a:p>
            <a:r>
              <a:rPr lang="cs-CZ" u="sng" dirty="0">
                <a:solidFill>
                  <a:srgbClr val="FF0000"/>
                </a:solidFill>
              </a:rPr>
              <a:t>albuminy</a:t>
            </a:r>
            <a:r>
              <a:rPr lang="cs-CZ" dirty="0"/>
              <a:t> − </a:t>
            </a:r>
            <a:r>
              <a:rPr lang="cs-CZ" dirty="0" smtClean="0"/>
              <a:t>mléko, </a:t>
            </a:r>
            <a:r>
              <a:rPr lang="cs-CZ" dirty="0"/>
              <a:t>vaječný </a:t>
            </a:r>
            <a:r>
              <a:rPr lang="cs-CZ" dirty="0" smtClean="0"/>
              <a:t>bílek, </a:t>
            </a:r>
            <a:r>
              <a:rPr lang="cs-CZ" dirty="0"/>
              <a:t>pšenice </a:t>
            </a:r>
            <a:r>
              <a:rPr lang="cs-CZ" dirty="0" smtClean="0"/>
              <a:t>globuliny </a:t>
            </a:r>
            <a:r>
              <a:rPr lang="cs-CZ" dirty="0"/>
              <a:t>− maso (</a:t>
            </a:r>
            <a:r>
              <a:rPr lang="cs-CZ" dirty="0" err="1"/>
              <a:t>myosin</a:t>
            </a:r>
            <a:r>
              <a:rPr lang="cs-CZ" dirty="0"/>
              <a:t>, aktin), mléko (laktoglobulin), vejce (</a:t>
            </a:r>
            <a:r>
              <a:rPr lang="cs-CZ" dirty="0" err="1"/>
              <a:t>ovoglobulin</a:t>
            </a:r>
            <a:r>
              <a:rPr lang="cs-CZ" dirty="0"/>
              <a:t>)</a:t>
            </a:r>
          </a:p>
          <a:p>
            <a:r>
              <a:rPr lang="cs-CZ" u="sng" dirty="0">
                <a:solidFill>
                  <a:srgbClr val="FF0000"/>
                </a:solidFill>
              </a:rPr>
              <a:t>gliadiny neboli prolaminy </a:t>
            </a:r>
            <a:r>
              <a:rPr lang="cs-CZ" dirty="0"/>
              <a:t>− pšenice (gliadin), ječmen (</a:t>
            </a:r>
            <a:r>
              <a:rPr lang="cs-CZ" dirty="0" err="1"/>
              <a:t>hordein</a:t>
            </a:r>
            <a:r>
              <a:rPr lang="cs-CZ" dirty="0"/>
              <a:t>), kukuřice (zein)</a:t>
            </a:r>
          </a:p>
          <a:p>
            <a:r>
              <a:rPr lang="cs-CZ" u="sng" dirty="0" err="1">
                <a:solidFill>
                  <a:srgbClr val="FF0000"/>
                </a:solidFill>
              </a:rPr>
              <a:t>gluteliny</a:t>
            </a:r>
            <a:r>
              <a:rPr lang="cs-CZ" dirty="0"/>
              <a:t> − pšenice (</a:t>
            </a:r>
            <a:r>
              <a:rPr lang="cs-CZ" dirty="0" err="1"/>
              <a:t>glutenin</a:t>
            </a:r>
            <a:r>
              <a:rPr lang="cs-CZ" dirty="0"/>
              <a:t>), rýže (</a:t>
            </a:r>
            <a:r>
              <a:rPr lang="cs-CZ" dirty="0" err="1"/>
              <a:t>oryzenin</a:t>
            </a:r>
            <a:r>
              <a:rPr lang="cs-CZ" dirty="0"/>
              <a:t>)</a:t>
            </a:r>
          </a:p>
          <a:p>
            <a:r>
              <a:rPr lang="cs-CZ" u="sng" dirty="0">
                <a:solidFill>
                  <a:srgbClr val="FF0000"/>
                </a:solidFill>
              </a:rPr>
              <a:t>protaminy</a:t>
            </a:r>
            <a:r>
              <a:rPr lang="cs-CZ" dirty="0"/>
              <a:t> − mlíčí ryb (</a:t>
            </a:r>
            <a:r>
              <a:rPr lang="cs-CZ" dirty="0" err="1"/>
              <a:t>cyprimin</a:t>
            </a:r>
            <a:r>
              <a:rPr lang="cs-CZ" dirty="0"/>
              <a:t>, </a:t>
            </a:r>
            <a:r>
              <a:rPr lang="cs-CZ" dirty="0" err="1"/>
              <a:t>salmin</a:t>
            </a:r>
            <a:r>
              <a:rPr lang="cs-CZ" dirty="0"/>
              <a:t>, </a:t>
            </a:r>
            <a:r>
              <a:rPr lang="cs-CZ" dirty="0" err="1"/>
              <a:t>klupein</a:t>
            </a:r>
            <a:r>
              <a:rPr lang="cs-CZ" dirty="0"/>
              <a:t>, </a:t>
            </a:r>
            <a:r>
              <a:rPr lang="cs-CZ" dirty="0" err="1"/>
              <a:t>skombrin</a:t>
            </a:r>
            <a:r>
              <a:rPr lang="cs-CZ" dirty="0"/>
              <a:t>)</a:t>
            </a:r>
          </a:p>
          <a:p>
            <a:r>
              <a:rPr lang="cs-CZ" u="sng" dirty="0">
                <a:solidFill>
                  <a:srgbClr val="FF0000"/>
                </a:solidFill>
              </a:rPr>
              <a:t>histony</a:t>
            </a:r>
            <a:r>
              <a:rPr lang="cs-CZ" dirty="0"/>
              <a:t> − krev (globiny hemoglobinu a myoglobinu)</a:t>
            </a:r>
          </a:p>
          <a:p>
            <a:r>
              <a:rPr lang="cs-CZ" b="1" u="sng" dirty="0"/>
              <a:t>Nerozpustné</a:t>
            </a:r>
          </a:p>
          <a:p>
            <a:r>
              <a:rPr lang="cs-CZ" u="sng" dirty="0">
                <a:solidFill>
                  <a:srgbClr val="FF0000"/>
                </a:solidFill>
              </a:rPr>
              <a:t>kolagen, elastin, keratin</a:t>
            </a:r>
          </a:p>
        </p:txBody>
      </p:sp>
    </p:spTree>
    <p:extLst>
      <p:ext uri="{BB962C8B-B14F-4D97-AF65-F5344CB8AC3E}">
        <p14:creationId xmlns:p14="http://schemas.microsoft.com/office/powerpoint/2010/main" val="14508835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DĚLENÍ DLE VÝŽIVOVÉHO HLEDISKA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smtClean="0">
                <a:solidFill>
                  <a:srgbClr val="FF0000"/>
                </a:solidFill>
              </a:rPr>
              <a:t>plnohodnotné </a:t>
            </a:r>
            <a:r>
              <a:rPr lang="cs-CZ" dirty="0"/>
              <a:t>(esenciální aminokyseliny v optimálním množství)</a:t>
            </a:r>
          </a:p>
          <a:p>
            <a:pPr lvl="1"/>
            <a:r>
              <a:rPr lang="cs-CZ" dirty="0"/>
              <a:t>vaječné a mléčné</a:t>
            </a:r>
          </a:p>
          <a:p>
            <a:r>
              <a:rPr lang="cs-CZ" u="sng" dirty="0">
                <a:solidFill>
                  <a:srgbClr val="FF0000"/>
                </a:solidFill>
              </a:rPr>
              <a:t>téměř </a:t>
            </a:r>
            <a:r>
              <a:rPr lang="cs-CZ" u="sng" dirty="0" smtClean="0">
                <a:solidFill>
                  <a:srgbClr val="FF0000"/>
                </a:solidFill>
              </a:rPr>
              <a:t>plnohodnotné</a:t>
            </a:r>
            <a:r>
              <a:rPr lang="cs-CZ" dirty="0" smtClean="0"/>
              <a:t> </a:t>
            </a:r>
            <a:r>
              <a:rPr lang="cs-CZ" dirty="0"/>
              <a:t>(některé esenciální aminokyseliny nedostatkové)</a:t>
            </a:r>
          </a:p>
          <a:p>
            <a:pPr lvl="1"/>
            <a:r>
              <a:rPr lang="cs-CZ" dirty="0"/>
              <a:t>živočišné svalové</a:t>
            </a:r>
          </a:p>
          <a:p>
            <a:r>
              <a:rPr lang="cs-CZ" u="sng" dirty="0">
                <a:solidFill>
                  <a:srgbClr val="FF0000"/>
                </a:solidFill>
              </a:rPr>
              <a:t>neplnohodnotné</a:t>
            </a:r>
            <a:r>
              <a:rPr lang="cs-CZ" dirty="0"/>
              <a:t> (některé esenciální aminokyseliny nedostatkové)</a:t>
            </a:r>
          </a:p>
          <a:p>
            <a:pPr lvl="1"/>
            <a:r>
              <a:rPr lang="cs-CZ" dirty="0"/>
              <a:t>veškeré rostlinné, živočišných pojivových tkání</a:t>
            </a:r>
          </a:p>
        </p:txBody>
      </p:sp>
    </p:spTree>
    <p:extLst>
      <p:ext uri="{BB962C8B-B14F-4D97-AF65-F5344CB8AC3E}">
        <p14:creationId xmlns:p14="http://schemas.microsoft.com/office/powerpoint/2010/main" val="4274903876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3575</TotalTime>
  <Words>551</Words>
  <Application>Microsoft Office PowerPoint</Application>
  <PresentationFormat>Širokoúhlá obrazovka</PresentationFormat>
  <Paragraphs>76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Stébla</vt:lpstr>
      <vt:lpstr>Bílkoviny</vt:lpstr>
      <vt:lpstr>BÍLKOVINY = PROTEINY</vt:lpstr>
      <vt:lpstr>STRUKTURA BÍLKOVIN</vt:lpstr>
      <vt:lpstr>Prezentace aplikace PowerPoint</vt:lpstr>
      <vt:lpstr>DĚLĚNÍ DLE PŮVODU</vt:lpstr>
      <vt:lpstr>DĚLENÍ DLE FUNKCE</vt:lpstr>
      <vt:lpstr>DĚLĚNÍ DLE STRUKTURY (přítomnosti nebílkovinné složky) </vt:lpstr>
      <vt:lpstr>DĚLENÍ DLE ROZPUSTNOSTI</vt:lpstr>
      <vt:lpstr>DĚLENÍ DLE VÝŽIVOVÉHO HLEDISKA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Bílkoviny</dc:title>
  <dc:creator>Účet Microsoft</dc:creator>
  <cp:lastModifiedBy>Účet Microsoft</cp:lastModifiedBy>
  <cp:revision>20</cp:revision>
  <dcterms:created xsi:type="dcterms:W3CDTF">2013-11-14T14:44:23Z</dcterms:created>
  <dcterms:modified xsi:type="dcterms:W3CDTF">2013-11-18T09:14:30Z</dcterms:modified>
</cp:coreProperties>
</file>