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58" r:id="rId8"/>
    <p:sldId id="259" r:id="rId9"/>
    <p:sldId id="261" r:id="rId10"/>
    <p:sldId id="262" r:id="rId11"/>
    <p:sldId id="260" r:id="rId12"/>
    <p:sldId id="263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A552-2893-47B4-B492-10FEDABA811A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2805-D2E9-49AA-8C1B-EBE1DE6674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319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A552-2893-47B4-B492-10FEDABA811A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2805-D2E9-49AA-8C1B-EBE1DE6674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308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A552-2893-47B4-B492-10FEDABA811A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2805-D2E9-49AA-8C1B-EBE1DE6674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97099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A552-2893-47B4-B492-10FEDABA811A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2805-D2E9-49AA-8C1B-EBE1DE6674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8349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A552-2893-47B4-B492-10FEDABA811A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2805-D2E9-49AA-8C1B-EBE1DE6674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3874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A552-2893-47B4-B492-10FEDABA811A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2805-D2E9-49AA-8C1B-EBE1DE6674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363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A552-2893-47B4-B492-10FEDABA811A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2805-D2E9-49AA-8C1B-EBE1DE6674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35060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A552-2893-47B4-B492-10FEDABA811A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2805-D2E9-49AA-8C1B-EBE1DE6674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7702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A552-2893-47B4-B492-10FEDABA811A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2805-D2E9-49AA-8C1B-EBE1DE6674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3335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A552-2893-47B4-B492-10FEDABA811A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2805-D2E9-49AA-8C1B-EBE1DE6674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2747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A552-2893-47B4-B492-10FEDABA811A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2805-D2E9-49AA-8C1B-EBE1DE6674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6740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AA552-2893-47B4-B492-10FEDABA811A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32805-D2E9-49AA-8C1B-EBE1DE6674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887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/index.php?title=Kyselina_arachidov%C3%A1&amp;action=edit&amp;redlink=1" TargetMode="External"/><Relationship Id="rId3" Type="http://schemas.openxmlformats.org/officeDocument/2006/relationships/hyperlink" Target="http://cs.wikipedia.org/w/index.php?title=Kyselina_kaprinov%C3%A1&amp;action=edit&amp;redlink=1" TargetMode="External"/><Relationship Id="rId7" Type="http://schemas.openxmlformats.org/officeDocument/2006/relationships/hyperlink" Target="http://cs.wikipedia.org/wiki/Kyselina_stearov%C3%A1" TargetMode="External"/><Relationship Id="rId2" Type="http://schemas.openxmlformats.org/officeDocument/2006/relationships/hyperlink" Target="http://cs.wikipedia.org/wiki/Kyselina_kaprylov%C3%A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Kyselina_palmitov%C3%A1" TargetMode="External"/><Relationship Id="rId5" Type="http://schemas.openxmlformats.org/officeDocument/2006/relationships/hyperlink" Target="http://cs.wikipedia.org/wiki/Kyselina_myristov%C3%A1" TargetMode="External"/><Relationship Id="rId4" Type="http://schemas.openxmlformats.org/officeDocument/2006/relationships/hyperlink" Target="http://cs.wikipedia.org/wiki/Kyselina_laurov%C3%A1" TargetMode="External"/><Relationship Id="rId9" Type="http://schemas.openxmlformats.org/officeDocument/2006/relationships/hyperlink" Target="http://cs.wikipedia.org/wiki/Kyselina_lignocerov%C3%A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Kyselina_olejov%C3%A1" TargetMode="External"/><Relationship Id="rId2" Type="http://schemas.openxmlformats.org/officeDocument/2006/relationships/hyperlink" Target="http://cs.wikipedia.org/w/index.php?title=Kyselina_palmitolejov%C3%A1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Kyselina_nervonov%C3%A1" TargetMode="External"/><Relationship Id="rId5" Type="http://schemas.openxmlformats.org/officeDocument/2006/relationships/hyperlink" Target="http://cs.wikipedia.org/wiki/Kyselina_erukov%C3%A1" TargetMode="External"/><Relationship Id="rId4" Type="http://schemas.openxmlformats.org/officeDocument/2006/relationships/hyperlink" Target="http://cs.wikipedia.org/w/index.php?title=Kyselina_elaidov%C3%A1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/index.php?title=Kyselina_dokosahexaenov%C3%A1&amp;action=edit&amp;redlink=1" TargetMode="External"/><Relationship Id="rId3" Type="http://schemas.openxmlformats.org/officeDocument/2006/relationships/hyperlink" Target="http://cs.wikipedia.org/w/index.php?title=Kyselina_gama-linolenov%C3%A1&amp;action=edit&amp;redlink=1" TargetMode="External"/><Relationship Id="rId7" Type="http://schemas.openxmlformats.org/officeDocument/2006/relationships/hyperlink" Target="http://cs.wikipedia.org/w/index.php?title=Kyselina_eikosapentaenov%C3%A1&amp;action=edit&amp;redlink=1" TargetMode="External"/><Relationship Id="rId2" Type="http://schemas.openxmlformats.org/officeDocument/2006/relationships/hyperlink" Target="http://cs.wikipedia.org/wiki/Kyselina_linolov%C3%A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/index.php?title=Kyselina_klupadonov%C3%A1&amp;action=edit&amp;redlink=1" TargetMode="External"/><Relationship Id="rId5" Type="http://schemas.openxmlformats.org/officeDocument/2006/relationships/hyperlink" Target="http://cs.wikipedia.org/wiki/Kyselina_arachidonov%C3%A1" TargetMode="External"/><Relationship Id="rId4" Type="http://schemas.openxmlformats.org/officeDocument/2006/relationships/hyperlink" Target="http://cs.wikipedia.org/w/index.php?title=Kyselina_alfa-linolenov%C3%A1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81082" y="260648"/>
            <a:ext cx="8229600" cy="11430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endParaRPr lang="cs-CZ" sz="7400" dirty="0" smtClean="0"/>
          </a:p>
          <a:p>
            <a:pPr marL="0" indent="0">
              <a:buNone/>
            </a:pPr>
            <a:r>
              <a:rPr lang="cs-CZ" sz="7400" dirty="0"/>
              <a:t> </a:t>
            </a:r>
            <a:r>
              <a:rPr lang="cs-CZ" sz="74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cs-CZ" sz="7400" dirty="0"/>
          </a:p>
        </p:txBody>
      </p:sp>
      <p:sp>
        <p:nvSpPr>
          <p:cNvPr id="4" name="Obdélník 3"/>
          <p:cNvSpPr/>
          <p:nvPr/>
        </p:nvSpPr>
        <p:spPr>
          <a:xfrm>
            <a:off x="1596861" y="1052736"/>
            <a:ext cx="5902450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Tuky (lipidy)</a:t>
            </a:r>
          </a:p>
          <a:p>
            <a:pPr algn="ctr"/>
            <a:endParaRPr lang="cs-CZ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algn="ctr"/>
            <a:endParaRPr lang="cs-CZ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7504" y="4797152"/>
            <a:ext cx="592449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Vypracovaly:</a:t>
            </a:r>
          </a:p>
          <a:p>
            <a:r>
              <a:rPr lang="cs-CZ" sz="40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Daniela </a:t>
            </a:r>
            <a:r>
              <a:rPr lang="cs-CZ" sz="40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Škrášková</a:t>
            </a:r>
            <a:endParaRPr lang="cs-CZ" sz="4000" b="1" cap="none" spc="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cs-CZ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Ivana </a:t>
            </a:r>
            <a:r>
              <a:rPr lang="cs-CZ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Zogatová</a:t>
            </a:r>
            <a:endParaRPr lang="cs-CZ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4866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2646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500" dirty="0" smtClean="0">
                <a:solidFill>
                  <a:srgbClr val="0070C0"/>
                </a:solidFill>
              </a:rPr>
              <a:t>Glykolipidy</a:t>
            </a:r>
            <a:r>
              <a:rPr lang="cs-CZ" sz="2500" dirty="0" smtClean="0"/>
              <a:t> jsou </a:t>
            </a:r>
            <a:r>
              <a:rPr lang="cs-CZ" sz="2500" b="1" dirty="0" smtClean="0"/>
              <a:t>lipidy s cukernou složkou v molekule</a:t>
            </a:r>
            <a:r>
              <a:rPr lang="cs-CZ" sz="2500" dirty="0" smtClean="0"/>
              <a:t>. Jejich hlavní rolí je zřejmě účast v buněčném rozpoznávání.</a:t>
            </a:r>
          </a:p>
          <a:p>
            <a:pPr marL="0" indent="0" algn="just">
              <a:buNone/>
            </a:pPr>
            <a:r>
              <a:rPr lang="cs-CZ" sz="2500" dirty="0" smtClean="0"/>
              <a:t>Vznikají spojením sacharidového řetězce s fosfolipidem buněčné membrány. Glykolipidy se nacházejí na povrchu všech eukaryotických buněk. Jejich cukerné části vyčnívají z membrány do okolního prostředí, kde fungují jako receptory pro specifické chemikálie a jako látky pomáhající zakotvit buňku do okolní tkáně.</a:t>
            </a:r>
          </a:p>
          <a:p>
            <a:pPr marL="0" indent="0" algn="just">
              <a:buNone/>
            </a:pPr>
            <a:r>
              <a:rPr lang="cs-CZ" sz="2500" dirty="0" smtClean="0">
                <a:solidFill>
                  <a:srgbClr val="0070C0"/>
                </a:solidFill>
              </a:rPr>
              <a:t>Lipoproteiny</a:t>
            </a:r>
            <a:r>
              <a:rPr lang="cs-CZ" sz="2500" dirty="0" smtClean="0"/>
              <a:t> jsou </a:t>
            </a:r>
            <a:r>
              <a:rPr lang="cs-CZ" sz="2500" b="1" dirty="0" smtClean="0"/>
              <a:t>proteiny s navázanými lipidy </a:t>
            </a:r>
            <a:r>
              <a:rPr lang="cs-CZ" sz="2500" dirty="0" smtClean="0"/>
              <a:t>jejichž funkcí je transport ve vodě nerozpustných lipidů vodním prostředím krve.</a:t>
            </a:r>
          </a:p>
          <a:p>
            <a:pPr marL="0" indent="0" algn="just">
              <a:buNone/>
            </a:pPr>
            <a:r>
              <a:rPr lang="cs-CZ" sz="2500" dirty="0" smtClean="0"/>
              <a:t>Lipidy mají hydrofobní charakter. Proto jsou v hydrofilním prostředí lidského organismu (kromě volných mastných kyselin) transportovány krví buď ve vazbě na nosič (například albumin) nebo ve formě částic proměnlivého složení - lipoproteinů.</a:t>
            </a:r>
          </a:p>
          <a:p>
            <a:pPr marL="0" indent="0" algn="just">
              <a:buNone/>
            </a:pPr>
            <a:endParaRPr lang="cs-CZ" sz="2500" dirty="0" smtClean="0"/>
          </a:p>
          <a:p>
            <a:pPr marL="0" indent="0" algn="just">
              <a:buNone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xmlns="" val="95996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514350" indent="-514350">
              <a:buAutoNum type="arabicPeriod" startAt="3"/>
            </a:pPr>
            <a:r>
              <a:rPr lang="cs-CZ" sz="3000" dirty="0" smtClean="0"/>
              <a:t>Odvozené lipidy</a:t>
            </a:r>
          </a:p>
          <a:p>
            <a:pPr marL="0" indent="0">
              <a:buNone/>
            </a:pPr>
            <a:r>
              <a:rPr lang="cs-CZ" sz="2600" dirty="0" smtClean="0"/>
              <a:t>Bývají velmi často označovány termínem "lipoidy„. </a:t>
            </a:r>
            <a:r>
              <a:rPr lang="cs-CZ" sz="2600" dirty="0" smtClean="0">
                <a:solidFill>
                  <a:srgbClr val="0070C0"/>
                </a:solidFill>
              </a:rPr>
              <a:t>Steroidy, karotenoidy.</a:t>
            </a:r>
          </a:p>
          <a:p>
            <a:pPr marL="0" indent="0" algn="just">
              <a:buNone/>
            </a:pPr>
            <a:r>
              <a:rPr lang="cs-CZ" sz="2600" dirty="0">
                <a:solidFill>
                  <a:srgbClr val="0070C0"/>
                </a:solidFill>
              </a:rPr>
              <a:t>Steroidy</a:t>
            </a:r>
            <a:r>
              <a:rPr lang="cs-CZ" sz="2600" dirty="0"/>
              <a:t> jsou přírodní látky, které mají obvykle fyziologické účinky. Jejich základní strukturní jednotkou je </a:t>
            </a:r>
            <a:r>
              <a:rPr lang="cs-CZ" sz="2600" b="1" dirty="0" err="1"/>
              <a:t>gonan</a:t>
            </a:r>
            <a:r>
              <a:rPr lang="cs-CZ" sz="2600" dirty="0"/>
              <a:t> (dříve </a:t>
            </a:r>
            <a:r>
              <a:rPr lang="cs-CZ" sz="2600" dirty="0" err="1"/>
              <a:t>steran</a:t>
            </a:r>
            <a:r>
              <a:rPr lang="cs-CZ" sz="2600" dirty="0"/>
              <a:t>), což je z chemického </a:t>
            </a:r>
            <a:r>
              <a:rPr lang="cs-CZ" sz="2600" dirty="0" smtClean="0"/>
              <a:t>hlediska </a:t>
            </a:r>
            <a:r>
              <a:rPr lang="cs-CZ" sz="2600" b="1" dirty="0" err="1" smtClean="0"/>
              <a:t>cyklopentaperhydrofenanthren</a:t>
            </a:r>
            <a:r>
              <a:rPr lang="cs-CZ" sz="2600" dirty="0" smtClean="0"/>
              <a:t>.</a:t>
            </a:r>
          </a:p>
          <a:p>
            <a:pPr marL="0" indent="0" algn="just">
              <a:buNone/>
            </a:pPr>
            <a:r>
              <a:rPr lang="cs-CZ" sz="2600" dirty="0" smtClean="0">
                <a:solidFill>
                  <a:srgbClr val="0070C0"/>
                </a:solidFill>
              </a:rPr>
              <a:t>Karotenoidy</a:t>
            </a:r>
            <a:r>
              <a:rPr lang="cs-CZ" sz="2600" dirty="0" smtClean="0"/>
              <a:t> jsou barviva rostlin, hub, řas, mikroorganismů a živočichů; jde o </a:t>
            </a:r>
            <a:r>
              <a:rPr lang="cs-CZ" sz="2600" b="1" dirty="0" smtClean="0"/>
              <a:t>lipofilní organické látky</a:t>
            </a:r>
            <a:r>
              <a:rPr lang="cs-CZ" sz="2600" dirty="0" smtClean="0"/>
              <a:t> ze skupiny </a:t>
            </a:r>
            <a:r>
              <a:rPr lang="cs-CZ" sz="2600" b="1" dirty="0" err="1" smtClean="0"/>
              <a:t>tetraterpenoidů</a:t>
            </a:r>
            <a:r>
              <a:rPr lang="cs-CZ" sz="2600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30327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1143000"/>
          </a:xfrm>
        </p:spPr>
        <p:txBody>
          <a:bodyPr/>
          <a:lstStyle/>
          <a:p>
            <a:r>
              <a:rPr lang="cs-CZ" dirty="0" smtClean="0"/>
              <a:t>Cholesterol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600" dirty="0" smtClean="0">
                <a:solidFill>
                  <a:srgbClr val="0070C0"/>
                </a:solidFill>
              </a:rPr>
              <a:t>Cholesterol</a:t>
            </a:r>
            <a:r>
              <a:rPr lang="cs-CZ" sz="2600" dirty="0" smtClean="0"/>
              <a:t> je steroidní látka, kterou lidský organismus potřebuje pro tvorbu hormonů a vitamínu D. Cholesterol pomáhá tělu zpracovávat tuky, je také důležitý při tvorbě buněčných membrán. Příliš vysoká koncentrace v krvi však nese pro organismus zdravotní rizika, především onemocnění srdce.</a:t>
            </a:r>
          </a:p>
          <a:p>
            <a:pPr marL="0" indent="0">
              <a:buNone/>
            </a:pPr>
            <a:r>
              <a:rPr lang="cs-CZ" sz="2600" dirty="0" smtClean="0"/>
              <a:t>Původ:</a:t>
            </a:r>
          </a:p>
          <a:p>
            <a:pPr marL="514350" indent="-514350">
              <a:buAutoNum type="alphaLcParenR"/>
            </a:pPr>
            <a:r>
              <a:rPr lang="cs-CZ" sz="2600" dirty="0" smtClean="0"/>
              <a:t>exogenní – z potravy</a:t>
            </a:r>
          </a:p>
          <a:p>
            <a:pPr marL="514350" indent="-514350">
              <a:buAutoNum type="alphaLcParenR"/>
            </a:pPr>
            <a:r>
              <a:rPr lang="cs-CZ" sz="2600" dirty="0" smtClean="0"/>
              <a:t>endogenní – tělo si jej vyrábí samo</a:t>
            </a:r>
          </a:p>
          <a:p>
            <a:pPr marL="0" indent="0">
              <a:buNone/>
            </a:pPr>
            <a:r>
              <a:rPr lang="cs-CZ" sz="2600" dirty="0" smtClean="0"/>
              <a:t>Formy:</a:t>
            </a:r>
          </a:p>
          <a:p>
            <a:pPr marL="514350" indent="-514350">
              <a:buAutoNum type="alphaLcParenR"/>
            </a:pPr>
            <a:r>
              <a:rPr lang="cs-CZ" sz="2600" dirty="0" smtClean="0"/>
              <a:t>Volný – hydrofilní</a:t>
            </a:r>
          </a:p>
          <a:p>
            <a:pPr marL="514350" indent="-514350">
              <a:buAutoNum type="alphaLcParenR"/>
            </a:pPr>
            <a:r>
              <a:rPr lang="cs-CZ" sz="2600" dirty="0" smtClean="0"/>
              <a:t>Esterifikovaný - </a:t>
            </a:r>
            <a:r>
              <a:rPr lang="pl-PL" sz="2600" dirty="0" smtClean="0"/>
              <a:t>(vazba MK na OH skupině) – hydrofóbní</a:t>
            </a:r>
          </a:p>
          <a:p>
            <a:pPr marL="0" indent="0">
              <a:buNone/>
            </a:pPr>
            <a:r>
              <a:rPr lang="pl-PL" sz="2600" dirty="0" smtClean="0"/>
              <a:t> 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3499196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Hlavní biologické funkce cholesterolu:</a:t>
            </a:r>
          </a:p>
          <a:p>
            <a:r>
              <a:rPr lang="cs-CZ" sz="2600" dirty="0"/>
              <a:t>h</a:t>
            </a:r>
            <a:r>
              <a:rPr lang="cs-CZ" sz="2600" dirty="0" smtClean="0"/>
              <a:t>lavní strukturální součást buněčných membrán</a:t>
            </a:r>
          </a:p>
          <a:p>
            <a:r>
              <a:rPr lang="cs-CZ" sz="2600" dirty="0"/>
              <a:t>v</a:t>
            </a:r>
            <a:r>
              <a:rPr lang="cs-CZ" sz="2600" dirty="0" smtClean="0"/>
              <a:t>ýchozí látka pro výrobu steroidních hormonů</a:t>
            </a:r>
          </a:p>
          <a:p>
            <a:r>
              <a:rPr lang="cs-CZ" sz="2600" dirty="0"/>
              <a:t>v</a:t>
            </a:r>
            <a:r>
              <a:rPr lang="cs-CZ" sz="2600" dirty="0" smtClean="0"/>
              <a:t>ýchozí látka pro syntézu žlučových kyselin</a:t>
            </a:r>
          </a:p>
          <a:p>
            <a:r>
              <a:rPr lang="cs-CZ" sz="2600" dirty="0"/>
              <a:t>n</a:t>
            </a:r>
            <a:r>
              <a:rPr lang="cs-CZ" sz="2600" dirty="0" smtClean="0"/>
              <a:t>ezbytný pro syntézu všech lipoproteinů ve střevě a játrech</a:t>
            </a:r>
          </a:p>
          <a:p>
            <a:r>
              <a:rPr lang="cs-CZ" sz="2600" dirty="0" smtClean="0"/>
              <a:t>Negativní vlastnosti cholesterolu:</a:t>
            </a:r>
          </a:p>
          <a:p>
            <a:pPr lvl="1"/>
            <a:r>
              <a:rPr lang="cs-CZ" sz="2600" dirty="0"/>
              <a:t>t</a:t>
            </a:r>
            <a:r>
              <a:rPr lang="cs-CZ" sz="2600" dirty="0" smtClean="0"/>
              <a:t>vorba žlučových kamenů ve žlučníku</a:t>
            </a:r>
          </a:p>
          <a:p>
            <a:pPr lvl="1"/>
            <a:r>
              <a:rPr lang="cs-CZ" sz="2600" dirty="0" smtClean="0"/>
              <a:t>ateroskleróza (</a:t>
            </a:r>
            <a:r>
              <a:rPr lang="cs-CZ" sz="2400" dirty="0"/>
              <a:t>kornatění tepen, vzniká v důsledku ukládání tukových látek do stěny </a:t>
            </a:r>
            <a:r>
              <a:rPr lang="cs-CZ" sz="2400" dirty="0" smtClean="0"/>
              <a:t>tepny)</a:t>
            </a:r>
            <a:endParaRPr lang="cs-CZ" sz="26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4953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562" y="-99392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Charakteristika: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/>
              <a:t>název lipidy vznikl z řeckého </a:t>
            </a:r>
            <a:r>
              <a:rPr lang="cs-CZ" sz="3000" dirty="0" err="1"/>
              <a:t>lipos</a:t>
            </a:r>
            <a:r>
              <a:rPr lang="cs-CZ" sz="3000" dirty="0"/>
              <a:t> = tuk</a:t>
            </a:r>
          </a:p>
          <a:p>
            <a:r>
              <a:rPr lang="cs-CZ" sz="3000" dirty="0"/>
              <a:t>tuky = sloučeniny trojsytného alkoholu </a:t>
            </a:r>
            <a:r>
              <a:rPr lang="cs-CZ" sz="3000" b="1" dirty="0"/>
              <a:t>glycerolu s mastnými </a:t>
            </a:r>
            <a:r>
              <a:rPr lang="cs-CZ" sz="3000" b="1" dirty="0" smtClean="0"/>
              <a:t>kyselinami</a:t>
            </a:r>
          </a:p>
          <a:p>
            <a:endParaRPr lang="cs-CZ" sz="3000" dirty="0" smtClean="0"/>
          </a:p>
          <a:p>
            <a:endParaRPr lang="cs-CZ" sz="3000" dirty="0"/>
          </a:p>
          <a:p>
            <a:endParaRPr lang="cs-CZ" sz="3000" dirty="0" smtClean="0"/>
          </a:p>
          <a:p>
            <a:endParaRPr lang="cs-CZ" sz="3000" dirty="0"/>
          </a:p>
          <a:p>
            <a:endParaRPr lang="cs-CZ" sz="3000" dirty="0" smtClean="0"/>
          </a:p>
          <a:p>
            <a:endParaRPr lang="cs-CZ" sz="3000" dirty="0" smtClean="0"/>
          </a:p>
          <a:p>
            <a:r>
              <a:rPr lang="cs-CZ" sz="3000" dirty="0" smtClean="0"/>
              <a:t>jsou </a:t>
            </a:r>
            <a:r>
              <a:rPr lang="cs-CZ" sz="3000" dirty="0"/>
              <a:t>to látky biologického původu rozpustné v organických nepolárních rozpouštědlech (benzen, chloroform, ether) - ve vodě jsou nerozpustné, popř. jen zčásti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389" y="2492896"/>
            <a:ext cx="7694874" cy="265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69974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Nasycené mastné kyseliny- </a:t>
            </a:r>
            <a:br>
              <a:rPr lang="cs-CZ" dirty="0" smtClean="0"/>
            </a:br>
            <a:r>
              <a:rPr lang="cs-CZ" sz="2400" dirty="0" smtClean="0"/>
              <a:t>neobsahují žádnou dvojnou vazbu, v cholesterolu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hlinkClick r:id="rId2" tooltip="Kyselina kaprylová"/>
              </a:rPr>
              <a:t>kyselina </a:t>
            </a:r>
            <a:r>
              <a:rPr lang="cs-CZ" dirty="0" err="1" smtClean="0">
                <a:hlinkClick r:id="rId2" tooltip="Kyselina kaprylová"/>
              </a:rPr>
              <a:t>kaprylová</a:t>
            </a:r>
            <a:r>
              <a:rPr lang="cs-CZ" dirty="0" smtClean="0"/>
              <a:t> (CH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6</a:t>
            </a:r>
            <a:r>
              <a:rPr lang="cs-CZ" dirty="0" smtClean="0"/>
              <a:t>COOH)</a:t>
            </a:r>
          </a:p>
          <a:p>
            <a:r>
              <a:rPr lang="cs-CZ" dirty="0" smtClean="0">
                <a:hlinkClick r:id="rId3" tooltip="Kyselina kaprinová (stránka neexistuje)"/>
              </a:rPr>
              <a:t>kyselina kaprinová</a:t>
            </a:r>
            <a:r>
              <a:rPr lang="cs-CZ" dirty="0" smtClean="0"/>
              <a:t> (CH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8</a:t>
            </a:r>
            <a:r>
              <a:rPr lang="cs-CZ" dirty="0" smtClean="0"/>
              <a:t>COOH)</a:t>
            </a:r>
          </a:p>
          <a:p>
            <a:r>
              <a:rPr lang="cs-CZ" dirty="0" smtClean="0">
                <a:hlinkClick r:id="rId4" tooltip="Kyselina laurová"/>
              </a:rPr>
              <a:t>kyselina laurová</a:t>
            </a:r>
            <a:r>
              <a:rPr lang="cs-CZ" dirty="0" smtClean="0"/>
              <a:t> (CH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10</a:t>
            </a:r>
            <a:r>
              <a:rPr lang="cs-CZ" dirty="0" smtClean="0"/>
              <a:t>COOH)</a:t>
            </a:r>
          </a:p>
          <a:p>
            <a:r>
              <a:rPr lang="cs-CZ" dirty="0" smtClean="0">
                <a:hlinkClick r:id="rId5" tooltip="Kyselina myristová"/>
              </a:rPr>
              <a:t>kyselina </a:t>
            </a:r>
            <a:r>
              <a:rPr lang="cs-CZ" dirty="0" err="1" smtClean="0">
                <a:hlinkClick r:id="rId5" tooltip="Kyselina myristová"/>
              </a:rPr>
              <a:t>myristová</a:t>
            </a:r>
            <a:r>
              <a:rPr lang="cs-CZ" dirty="0" smtClean="0"/>
              <a:t> (CH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12</a:t>
            </a:r>
            <a:r>
              <a:rPr lang="cs-CZ" dirty="0" smtClean="0"/>
              <a:t>COOH)</a:t>
            </a:r>
          </a:p>
          <a:p>
            <a:r>
              <a:rPr lang="cs-CZ" dirty="0" smtClean="0">
                <a:hlinkClick r:id="rId6" tooltip="Kyselina palmitová"/>
              </a:rPr>
              <a:t>kyselina palmitová</a:t>
            </a:r>
            <a:r>
              <a:rPr lang="cs-CZ" dirty="0" smtClean="0"/>
              <a:t> (CH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14</a:t>
            </a:r>
            <a:r>
              <a:rPr lang="cs-CZ" dirty="0" smtClean="0"/>
              <a:t>COOH)</a:t>
            </a:r>
          </a:p>
          <a:p>
            <a:r>
              <a:rPr lang="cs-CZ" dirty="0" smtClean="0">
                <a:hlinkClick r:id="rId7" tooltip="Kyselina stearová"/>
              </a:rPr>
              <a:t>kyselina stearová</a:t>
            </a:r>
            <a:r>
              <a:rPr lang="cs-CZ" dirty="0" smtClean="0"/>
              <a:t> (CH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16</a:t>
            </a:r>
            <a:r>
              <a:rPr lang="cs-CZ" dirty="0" smtClean="0"/>
              <a:t>COOH)</a:t>
            </a:r>
          </a:p>
          <a:p>
            <a:r>
              <a:rPr lang="cs-CZ" dirty="0" smtClean="0">
                <a:hlinkClick r:id="rId8" tooltip="Kyselina arachidová (stránka neexistuje)"/>
              </a:rPr>
              <a:t>kyselina </a:t>
            </a:r>
            <a:r>
              <a:rPr lang="cs-CZ" dirty="0" err="1" smtClean="0">
                <a:hlinkClick r:id="rId8" tooltip="Kyselina arachidová (stránka neexistuje)"/>
              </a:rPr>
              <a:t>arachidová</a:t>
            </a:r>
            <a:r>
              <a:rPr lang="cs-CZ" dirty="0" smtClean="0"/>
              <a:t> (CH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18</a:t>
            </a:r>
            <a:r>
              <a:rPr lang="cs-CZ" dirty="0" smtClean="0"/>
              <a:t>COOH)</a:t>
            </a:r>
          </a:p>
          <a:p>
            <a:r>
              <a:rPr lang="cs-CZ" dirty="0" smtClean="0">
                <a:hlinkClick r:id="rId9" tooltip="Kyselina lignocerová"/>
              </a:rPr>
              <a:t>kyselina </a:t>
            </a:r>
            <a:r>
              <a:rPr lang="cs-CZ" dirty="0" err="1" smtClean="0">
                <a:hlinkClick r:id="rId9" tooltip="Kyselina lignocerová"/>
              </a:rPr>
              <a:t>lignocerová</a:t>
            </a:r>
            <a:r>
              <a:rPr lang="cs-CZ" dirty="0" smtClean="0"/>
              <a:t> (CH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22</a:t>
            </a:r>
            <a:r>
              <a:rPr lang="cs-CZ" dirty="0" smtClean="0"/>
              <a:t>COOH)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Mononenasycené</a:t>
            </a:r>
            <a:r>
              <a:rPr lang="cs-CZ" dirty="0" smtClean="0"/>
              <a:t> mastné kyseliny – </a:t>
            </a:r>
            <a:br>
              <a:rPr lang="cs-CZ" dirty="0" smtClean="0"/>
            </a:br>
            <a:r>
              <a:rPr lang="cs-CZ" sz="3100" dirty="0" smtClean="0"/>
              <a:t>obsahují jednu dvojnou vazbu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hlinkClick r:id="rId2" tooltip="Kyselina palmitolejová (stránka neexistuje)"/>
              </a:rPr>
              <a:t>kyselina </a:t>
            </a:r>
            <a:r>
              <a:rPr lang="cs-CZ" dirty="0" err="1" smtClean="0">
                <a:hlinkClick r:id="rId2" tooltip="Kyselina palmitolejová (stránka neexistuje)"/>
              </a:rPr>
              <a:t>palmitolejová</a:t>
            </a:r>
            <a:r>
              <a:rPr lang="cs-CZ" dirty="0" smtClean="0"/>
              <a:t> (CH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5</a:t>
            </a:r>
            <a:r>
              <a:rPr lang="cs-CZ" dirty="0" smtClean="0"/>
              <a:t>CH=CH(CH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7</a:t>
            </a:r>
            <a:r>
              <a:rPr lang="cs-CZ" dirty="0" smtClean="0"/>
              <a:t>COOH)</a:t>
            </a:r>
          </a:p>
          <a:p>
            <a:r>
              <a:rPr lang="cs-CZ" dirty="0" smtClean="0">
                <a:hlinkClick r:id="rId3" tooltip="Kyselina olejová"/>
              </a:rPr>
              <a:t>kyselina olejová</a:t>
            </a:r>
            <a:r>
              <a:rPr lang="cs-CZ" dirty="0" smtClean="0"/>
              <a:t> - </a:t>
            </a:r>
            <a:r>
              <a:rPr lang="cs-CZ" dirty="0" smtClean="0"/>
              <a:t>(CH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7</a:t>
            </a:r>
            <a:r>
              <a:rPr lang="cs-CZ" dirty="0" smtClean="0"/>
              <a:t>CH=CH(CH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7</a:t>
            </a:r>
            <a:r>
              <a:rPr lang="cs-CZ" dirty="0" smtClean="0"/>
              <a:t>COOH</a:t>
            </a:r>
            <a:r>
              <a:rPr lang="cs-CZ" dirty="0" smtClean="0"/>
              <a:t>)</a:t>
            </a:r>
          </a:p>
          <a:p>
            <a:r>
              <a:rPr lang="cs-CZ" dirty="0" smtClean="0">
                <a:hlinkClick r:id="rId4" tooltip="Kyselina elaidová (stránka neexistuje)"/>
              </a:rPr>
              <a:t>kyselina </a:t>
            </a:r>
            <a:r>
              <a:rPr lang="cs-CZ" dirty="0" err="1" smtClean="0">
                <a:hlinkClick r:id="rId4" tooltip="Kyselina elaidová (stránka neexistuje)"/>
              </a:rPr>
              <a:t>elaidová</a:t>
            </a:r>
            <a:r>
              <a:rPr lang="cs-CZ" dirty="0" smtClean="0"/>
              <a:t> - </a:t>
            </a:r>
            <a:r>
              <a:rPr lang="cs-CZ" dirty="0" smtClean="0"/>
              <a:t>(</a:t>
            </a:r>
            <a:r>
              <a:rPr lang="cs-CZ" dirty="0" smtClean="0"/>
              <a:t>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7</a:t>
            </a:r>
            <a:r>
              <a:rPr lang="cs-CZ" dirty="0" smtClean="0"/>
              <a:t>CH=CH(CH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7</a:t>
            </a:r>
            <a:r>
              <a:rPr lang="cs-CZ" dirty="0" smtClean="0"/>
              <a:t>COOH)</a:t>
            </a:r>
          </a:p>
          <a:p>
            <a:r>
              <a:rPr lang="cs-CZ" dirty="0" smtClean="0">
                <a:hlinkClick r:id="rId5" tooltip="Kyselina eruková"/>
              </a:rPr>
              <a:t>kyselina eruková</a:t>
            </a:r>
            <a:r>
              <a:rPr lang="cs-CZ" dirty="0" smtClean="0"/>
              <a:t> (CH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7</a:t>
            </a:r>
            <a:r>
              <a:rPr lang="cs-CZ" dirty="0" smtClean="0"/>
              <a:t>CH=CH(CH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11</a:t>
            </a:r>
            <a:r>
              <a:rPr lang="cs-CZ" dirty="0" smtClean="0"/>
              <a:t>COOH)</a:t>
            </a:r>
          </a:p>
          <a:p>
            <a:r>
              <a:rPr lang="cs-CZ" dirty="0" smtClean="0">
                <a:hlinkClick r:id="rId6" tooltip="Kyselina nervonová"/>
              </a:rPr>
              <a:t>kyselina </a:t>
            </a:r>
            <a:r>
              <a:rPr lang="cs-CZ" dirty="0" err="1" smtClean="0">
                <a:hlinkClick r:id="rId6" tooltip="Kyselina nervonová"/>
              </a:rPr>
              <a:t>nervonová</a:t>
            </a:r>
            <a:r>
              <a:rPr lang="cs-CZ" dirty="0" smtClean="0"/>
              <a:t> (CH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7</a:t>
            </a:r>
            <a:r>
              <a:rPr lang="cs-CZ" dirty="0" smtClean="0"/>
              <a:t>CH=CH(CH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13</a:t>
            </a:r>
            <a:r>
              <a:rPr lang="cs-CZ" dirty="0" smtClean="0"/>
              <a:t>COOH)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Polynenasycené mastné kyseliny – </a:t>
            </a:r>
            <a:br>
              <a:rPr lang="cs-CZ" dirty="0" smtClean="0"/>
            </a:br>
            <a:r>
              <a:rPr lang="cs-CZ" sz="2800" dirty="0" smtClean="0"/>
              <a:t>více než jedna dvojná vazba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tooltip="Kyselina linolová"/>
              </a:rPr>
              <a:t>kyselina </a:t>
            </a:r>
            <a:r>
              <a:rPr lang="cs-CZ" dirty="0" err="1" smtClean="0">
                <a:hlinkClick r:id="rId2" tooltip="Kyselina linolová"/>
              </a:rPr>
              <a:t>linolová</a:t>
            </a:r>
            <a:r>
              <a:rPr lang="cs-CZ" dirty="0" smtClean="0"/>
              <a:t> </a:t>
            </a:r>
          </a:p>
          <a:p>
            <a:r>
              <a:rPr lang="cs-CZ" dirty="0" smtClean="0"/>
              <a:t> </a:t>
            </a:r>
            <a:r>
              <a:rPr lang="cs-CZ" dirty="0" smtClean="0">
                <a:hlinkClick r:id="rId3" tooltip="Kyselina gama-linolenová (stránka neexistuje)"/>
              </a:rPr>
              <a:t>kyselina </a:t>
            </a:r>
            <a:r>
              <a:rPr lang="el-GR" dirty="0" smtClean="0">
                <a:hlinkClick r:id="rId3" tooltip="Kyselina gama-linolenová (stránka neexistuje)"/>
              </a:rPr>
              <a:t>γ-</a:t>
            </a:r>
            <a:r>
              <a:rPr lang="cs-CZ" dirty="0" err="1" smtClean="0">
                <a:hlinkClick r:id="rId3" tooltip="Kyselina gama-linolenová (stránka neexistuje)"/>
              </a:rPr>
              <a:t>linolenová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smtClean="0">
                <a:hlinkClick r:id="rId4" tooltip="Kyselina alfa-linolenová (stránka neexistuje)"/>
              </a:rPr>
              <a:t>kyselina </a:t>
            </a:r>
            <a:r>
              <a:rPr lang="el-GR" dirty="0" smtClean="0">
                <a:hlinkClick r:id="rId4" tooltip="Kyselina alfa-linolenová (stránka neexistuje)"/>
              </a:rPr>
              <a:t>α-</a:t>
            </a:r>
            <a:r>
              <a:rPr lang="cs-CZ" dirty="0" err="1" smtClean="0">
                <a:hlinkClick r:id="rId4" tooltip="Kyselina alfa-linolenová (stránka neexistuje)"/>
              </a:rPr>
              <a:t>linolenová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smtClean="0">
                <a:hlinkClick r:id="rId5" tooltip="Kyselina arachidonová"/>
              </a:rPr>
              <a:t>kyselina arachidonová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>
                <a:hlinkClick r:id="rId6" tooltip="Kyselina klupadonová (stránka neexistuje)"/>
              </a:rPr>
              <a:t>kyselina </a:t>
            </a:r>
            <a:r>
              <a:rPr lang="cs-CZ" dirty="0" err="1" smtClean="0">
                <a:hlinkClick r:id="rId6" tooltip="Kyselina klupadonová (stránka neexistuje)"/>
              </a:rPr>
              <a:t>klupadonová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smtClean="0">
                <a:hlinkClick r:id="rId7" tooltip="Kyselina eikosapentaenová (stránka neexistuje)"/>
              </a:rPr>
              <a:t>kyselina </a:t>
            </a:r>
            <a:r>
              <a:rPr lang="cs-CZ" dirty="0" err="1" smtClean="0">
                <a:hlinkClick r:id="rId7" tooltip="Kyselina eikosapentaenová (stránka neexistuje)"/>
              </a:rPr>
              <a:t>eikosapentaenová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>
                <a:hlinkClick r:id="rId8" tooltip="Kyselina dokosahexaenová (stránka neexistuje)"/>
              </a:rPr>
              <a:t>kyselina </a:t>
            </a:r>
            <a:r>
              <a:rPr lang="cs-CZ" dirty="0" err="1" smtClean="0">
                <a:hlinkClick r:id="rId8" tooltip="Kyselina dokosahexaenová (stránka neexistuje)"/>
              </a:rPr>
              <a:t>dokosahexaenová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další mastné kyseliny: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Kyselina mravenčí (</a:t>
            </a:r>
            <a:r>
              <a:rPr lang="cs-CZ" dirty="0" err="1" smtClean="0"/>
              <a:t>methanová</a:t>
            </a:r>
            <a:r>
              <a:rPr lang="cs-CZ" dirty="0" smtClean="0"/>
              <a:t>) HCOOH</a:t>
            </a:r>
          </a:p>
          <a:p>
            <a:r>
              <a:rPr lang="cs-CZ" dirty="0" smtClean="0"/>
              <a:t>Kyselina octová (</a:t>
            </a:r>
            <a:r>
              <a:rPr lang="cs-CZ" dirty="0" smtClean="0"/>
              <a:t>ethanová) CH</a:t>
            </a:r>
            <a:r>
              <a:rPr lang="cs-CZ" baseline="-25000" dirty="0" smtClean="0"/>
              <a:t>3</a:t>
            </a:r>
            <a:r>
              <a:rPr lang="cs-CZ" dirty="0" smtClean="0"/>
              <a:t>COOH</a:t>
            </a:r>
            <a:endParaRPr lang="cs-CZ" dirty="0" smtClean="0"/>
          </a:p>
          <a:p>
            <a:r>
              <a:rPr lang="cs-CZ" dirty="0" smtClean="0"/>
              <a:t>Kyselina máselná </a:t>
            </a:r>
            <a:r>
              <a:rPr lang="cs-CZ" dirty="0" smtClean="0"/>
              <a:t>(butanová) CH</a:t>
            </a:r>
            <a:r>
              <a:rPr lang="cs-CZ" baseline="-25000" dirty="0" smtClean="0"/>
              <a:t>3</a:t>
            </a:r>
            <a:r>
              <a:rPr lang="cs-CZ" dirty="0" smtClean="0"/>
              <a:t>(CH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2</a:t>
            </a:r>
            <a:r>
              <a:rPr lang="cs-CZ" dirty="0" smtClean="0"/>
              <a:t>COOH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8636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Význam lipidů: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zdroj a rezerva energie</a:t>
            </a:r>
          </a:p>
          <a:p>
            <a:pPr marL="0" indent="0">
              <a:buNone/>
            </a:pPr>
            <a:r>
              <a:rPr lang="cs-CZ" sz="2000" dirty="0" smtClean="0"/>
              <a:t>odbouráním </a:t>
            </a:r>
            <a:r>
              <a:rPr lang="cs-CZ" sz="2000" dirty="0"/>
              <a:t>jednoho gramu tuku získá organismus cca 36 </a:t>
            </a:r>
            <a:r>
              <a:rPr lang="cs-CZ" sz="2000" dirty="0" err="1"/>
              <a:t>kJ</a:t>
            </a:r>
            <a:r>
              <a:rPr lang="cs-CZ" sz="2000" dirty="0"/>
              <a:t>; slouží jako vydatný zdroj energie, která je uložena v adipocytech (tukové buňky, zcela vyplněny tukem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strukturní funkce</a:t>
            </a:r>
          </a:p>
          <a:p>
            <a:pPr marL="0" indent="0">
              <a:buNone/>
            </a:pPr>
            <a:r>
              <a:rPr lang="cs-CZ" sz="2000" dirty="0" smtClean="0"/>
              <a:t>lipidy jsou součástí biologických membrán</a:t>
            </a:r>
          </a:p>
          <a:p>
            <a:r>
              <a:rPr lang="cs-CZ" dirty="0" smtClean="0"/>
              <a:t>ochranné funkce</a:t>
            </a:r>
          </a:p>
          <a:p>
            <a:pPr marL="0" indent="0">
              <a:buNone/>
            </a:pPr>
            <a:r>
              <a:rPr lang="cs-CZ" sz="2000" dirty="0" smtClean="0"/>
              <a:t>udržují tělesnou teplotu, ochraňují orgány před mechanickým poškozením</a:t>
            </a:r>
          </a:p>
          <a:p>
            <a:r>
              <a:rPr lang="cs-CZ" dirty="0"/>
              <a:t>umožňují vitamínům A, D, E, K (lipofilní, rozpustné v tucích) vstup do těla</a:t>
            </a:r>
          </a:p>
          <a:p>
            <a:r>
              <a:rPr lang="cs-CZ" dirty="0" smtClean="0"/>
              <a:t>vyvolává pocit sytosti po požití</a:t>
            </a:r>
          </a:p>
          <a:p>
            <a:r>
              <a:rPr lang="cs-CZ" dirty="0" smtClean="0"/>
              <a:t>z cholesterolu se tvoří steroidní hormony</a:t>
            </a:r>
          </a:p>
        </p:txBody>
      </p:sp>
    </p:spTree>
    <p:extLst>
      <p:ext uri="{BB962C8B-B14F-4D97-AF65-F5344CB8AC3E}">
        <p14:creationId xmlns:p14="http://schemas.microsoft.com/office/powerpoint/2010/main" xmlns="" val="1360761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/>
              <a:t>Dělení lipidů: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cs-CZ" dirty="0" smtClean="0"/>
              <a:t>Jednoduché lipidy (</a:t>
            </a:r>
            <a:r>
              <a:rPr lang="cs-CZ" dirty="0" err="1" smtClean="0"/>
              <a:t>homolipidy</a:t>
            </a:r>
            <a:r>
              <a:rPr lang="cs-CZ" dirty="0" smtClean="0"/>
              <a:t>)</a:t>
            </a:r>
          </a:p>
          <a:p>
            <a:pPr marL="0" indent="0" algn="just">
              <a:buNone/>
            </a:pPr>
            <a:r>
              <a:rPr lang="fi-FI" sz="2800" dirty="0"/>
              <a:t>Sloučeniny mastných kyselin a alkoholů</a:t>
            </a:r>
            <a:r>
              <a:rPr lang="fi-FI" sz="2800" dirty="0" smtClean="0"/>
              <a:t>.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70C0"/>
                </a:solidFill>
              </a:rPr>
              <a:t>Tuky a oleje = </a:t>
            </a:r>
            <a:r>
              <a:rPr lang="cs-CZ" sz="2800" dirty="0" err="1" smtClean="0">
                <a:solidFill>
                  <a:srgbClr val="0070C0"/>
                </a:solidFill>
              </a:rPr>
              <a:t>acylglyceroly</a:t>
            </a:r>
            <a:r>
              <a:rPr lang="cs-CZ" sz="2800" dirty="0" smtClean="0">
                <a:solidFill>
                  <a:srgbClr val="0070C0"/>
                </a:solidFill>
              </a:rPr>
              <a:t>, vosky.</a:t>
            </a:r>
          </a:p>
          <a:p>
            <a:pPr marL="0" indent="0" algn="just">
              <a:buNone/>
            </a:pPr>
            <a:r>
              <a:rPr lang="cs-CZ" sz="2800" b="1" dirty="0" err="1">
                <a:solidFill>
                  <a:srgbClr val="0070C0"/>
                </a:solidFill>
              </a:rPr>
              <a:t>Acylglyceroly</a:t>
            </a:r>
            <a:r>
              <a:rPr lang="cs-CZ" sz="2800" dirty="0"/>
              <a:t> obsahující převážně nasycené zbytky karboxylových kyselin, bývají za běžných podmínek </a:t>
            </a:r>
            <a:r>
              <a:rPr lang="cs-CZ" sz="2800" b="1" dirty="0"/>
              <a:t>tuhé</a:t>
            </a:r>
            <a:r>
              <a:rPr lang="cs-CZ" sz="2800" dirty="0"/>
              <a:t> a nazývají se </a:t>
            </a:r>
            <a:r>
              <a:rPr lang="cs-CZ" sz="2800" b="1" dirty="0"/>
              <a:t>tuky</a:t>
            </a:r>
            <a:r>
              <a:rPr lang="cs-CZ" sz="2800" dirty="0"/>
              <a:t>. Větší procento výskytu nenasycených zbytků těchto kyselin je předpokladem pro </a:t>
            </a:r>
            <a:r>
              <a:rPr lang="cs-CZ" sz="2800" b="1" dirty="0"/>
              <a:t>kapalné skupenství</a:t>
            </a:r>
            <a:r>
              <a:rPr lang="cs-CZ" sz="2800" dirty="0"/>
              <a:t> těchto </a:t>
            </a:r>
            <a:r>
              <a:rPr lang="cs-CZ" sz="2800" dirty="0" err="1"/>
              <a:t>acylglycerolů</a:t>
            </a:r>
            <a:r>
              <a:rPr lang="cs-CZ" sz="2800" dirty="0"/>
              <a:t>, které se poté nazývají </a:t>
            </a:r>
            <a:r>
              <a:rPr lang="cs-CZ" sz="2800" b="1" dirty="0"/>
              <a:t>oleje</a:t>
            </a:r>
            <a:r>
              <a:rPr lang="cs-CZ" sz="2800" dirty="0"/>
              <a:t>. Tyto lipidy mají funkci </a:t>
            </a:r>
            <a:r>
              <a:rPr lang="cs-CZ" sz="2800" b="1" dirty="0"/>
              <a:t>zásobní</a:t>
            </a:r>
            <a:r>
              <a:rPr lang="cs-CZ" sz="2800" dirty="0"/>
              <a:t>, jsou bohatým </a:t>
            </a:r>
            <a:r>
              <a:rPr lang="cs-CZ" sz="2800" b="1" dirty="0"/>
              <a:t>zdrojem energie</a:t>
            </a:r>
            <a:r>
              <a:rPr lang="cs-CZ" sz="2800" dirty="0"/>
              <a:t> </a:t>
            </a:r>
            <a:r>
              <a:rPr lang="cs-CZ" sz="2800" dirty="0" smtClean="0"/>
              <a:t>a </a:t>
            </a:r>
            <a:r>
              <a:rPr lang="cs-CZ" sz="2800" b="1" dirty="0" smtClean="0"/>
              <a:t>chrání </a:t>
            </a:r>
            <a:r>
              <a:rPr lang="cs-CZ" sz="2800" b="1" dirty="0"/>
              <a:t>organismus</a:t>
            </a:r>
            <a:r>
              <a:rPr lang="cs-CZ" sz="2800" dirty="0"/>
              <a:t> před chladem. Alkalickou hydrolýzou (reakcí s vodným roztokem hydroxidů) </a:t>
            </a:r>
            <a:r>
              <a:rPr lang="cs-CZ" sz="2800" dirty="0" err="1"/>
              <a:t>acylglycerolů</a:t>
            </a:r>
            <a:r>
              <a:rPr lang="cs-CZ" sz="2800" dirty="0"/>
              <a:t> vznikají </a:t>
            </a:r>
            <a:r>
              <a:rPr lang="cs-CZ" sz="2800" b="1" dirty="0"/>
              <a:t>mýdla</a:t>
            </a:r>
            <a:r>
              <a:rPr lang="cs-CZ" sz="2800" dirty="0" smtClean="0"/>
              <a:t>.</a:t>
            </a:r>
          </a:p>
          <a:p>
            <a:pPr marL="0" indent="0" algn="just">
              <a:buNone/>
            </a:pPr>
            <a:r>
              <a:rPr lang="cs-CZ" sz="2800" b="1" dirty="0">
                <a:solidFill>
                  <a:srgbClr val="0070C0"/>
                </a:solidFill>
              </a:rPr>
              <a:t>Vosky</a:t>
            </a:r>
            <a:r>
              <a:rPr lang="cs-CZ" sz="2800" dirty="0"/>
              <a:t> tvoří </a:t>
            </a:r>
            <a:r>
              <a:rPr lang="cs-CZ" sz="2800" b="1" dirty="0"/>
              <a:t>povrchovou ochrannou vrstvu</a:t>
            </a:r>
            <a:r>
              <a:rPr lang="cs-CZ" sz="2800" dirty="0"/>
              <a:t> například na ovoci či srsti zvířat.</a:t>
            </a:r>
            <a:endParaRPr lang="cs-CZ" sz="2600" dirty="0" smtClean="0"/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11116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0"/>
            <a:ext cx="8712968" cy="68580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9200" dirty="0" smtClean="0"/>
              <a:t>2. Složené lipidy (</a:t>
            </a:r>
            <a:r>
              <a:rPr lang="cs-CZ" sz="9200" dirty="0" err="1" smtClean="0"/>
              <a:t>heterolipidy</a:t>
            </a:r>
            <a:r>
              <a:rPr lang="cs-CZ" sz="9200" dirty="0" smtClean="0"/>
              <a:t>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7100" dirty="0" smtClean="0"/>
              <a:t>Jsou to sloučeniny, které kromě mastné kyseliny a alkoholu obsahují ještě další kovalentně vázané látky (k. fosforečná, sacharid, ...). </a:t>
            </a:r>
            <a:r>
              <a:rPr lang="cs-CZ" sz="7100" dirty="0" smtClean="0">
                <a:solidFill>
                  <a:srgbClr val="0070C0"/>
                </a:solidFill>
              </a:rPr>
              <a:t>Fosfolipidy, glykolipidy, lipoproteiny.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7100" b="1" dirty="0">
                <a:solidFill>
                  <a:srgbClr val="0070C0"/>
                </a:solidFill>
              </a:rPr>
              <a:t>Fosfolipidy</a:t>
            </a:r>
            <a:r>
              <a:rPr lang="cs-CZ" sz="7100" dirty="0"/>
              <a:t> obsahují vázaný </a:t>
            </a:r>
            <a:r>
              <a:rPr lang="cs-CZ" sz="7100" b="1" dirty="0"/>
              <a:t>zbytek kyseliny fosforečné</a:t>
            </a:r>
            <a:r>
              <a:rPr lang="cs-CZ" sz="7100" dirty="0"/>
              <a:t>, </a:t>
            </a:r>
            <a:r>
              <a:rPr lang="cs-CZ" sz="7100" b="1" dirty="0"/>
              <a:t>glykolipidy cukernou složku</a:t>
            </a:r>
            <a:r>
              <a:rPr lang="cs-CZ" sz="7100" dirty="0"/>
              <a:t> (glukosu nebo </a:t>
            </a:r>
            <a:r>
              <a:rPr lang="cs-CZ" sz="7100" dirty="0" err="1"/>
              <a:t>galaktosu</a:t>
            </a:r>
            <a:r>
              <a:rPr lang="cs-CZ" sz="7100" dirty="0"/>
              <a:t>). Představitelem fosfolipidů jsou například </a:t>
            </a:r>
            <a:r>
              <a:rPr lang="cs-CZ" sz="7100" b="1" dirty="0" err="1"/>
              <a:t>lecithiny</a:t>
            </a:r>
            <a:r>
              <a:rPr lang="cs-CZ" sz="7100" dirty="0" smtClean="0"/>
              <a:t>. </a:t>
            </a:r>
            <a:r>
              <a:rPr lang="cs-CZ" sz="7100" b="1" dirty="0" smtClean="0"/>
              <a:t>Fosfolipidy</a:t>
            </a:r>
            <a:r>
              <a:rPr lang="cs-CZ" sz="7100" dirty="0"/>
              <a:t> mají </a:t>
            </a:r>
            <a:r>
              <a:rPr lang="cs-CZ" sz="7100" b="1" dirty="0"/>
              <a:t>hydrofilní část</a:t>
            </a:r>
            <a:r>
              <a:rPr lang="cs-CZ" sz="7100" dirty="0"/>
              <a:t> (hlavičku) a </a:t>
            </a:r>
            <a:r>
              <a:rPr lang="cs-CZ" sz="7100" b="1" dirty="0"/>
              <a:t>hydrofobní část</a:t>
            </a:r>
            <a:r>
              <a:rPr lang="cs-CZ" sz="7100" dirty="0"/>
              <a:t> tvořenou zbytky mastných kyselin. Na základě toho se ve vodném prostředí orientují tak, aby hlavička směřovala do vody a mastné kyseliny buď dovnitř (tvorba micel), ven do prostředí (povrchová vrstva), anebo do formy uzavřených dvojných vrstev, které jsou základem všech </a:t>
            </a:r>
            <a:r>
              <a:rPr lang="cs-CZ" sz="7100" b="1" dirty="0"/>
              <a:t>membrán</a:t>
            </a:r>
            <a:r>
              <a:rPr lang="cs-CZ" sz="7100" dirty="0"/>
              <a:t>. Látky mající zároveň hydrofilní a hydrofobní charakter nazýváme </a:t>
            </a:r>
            <a:r>
              <a:rPr lang="cs-CZ" sz="7100" b="1" dirty="0" err="1"/>
              <a:t>amfifilní</a:t>
            </a:r>
            <a:r>
              <a:rPr lang="cs-CZ" sz="7100" dirty="0"/>
              <a:t>.</a:t>
            </a:r>
            <a:endParaRPr lang="cs-CZ" sz="7100" dirty="0" smtClean="0">
              <a:solidFill>
                <a:srgbClr val="0070C0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7100" dirty="0"/>
              <a:t>Všechny životní děje v buňce jsou vázané na membrány </a:t>
            </a:r>
            <a:r>
              <a:rPr lang="cs-CZ" sz="7100" dirty="0" smtClean="0"/>
              <a:t>– jejich hlavními </a:t>
            </a:r>
            <a:r>
              <a:rPr lang="cs-CZ" sz="7100" dirty="0"/>
              <a:t>funkcemi </a:t>
            </a:r>
            <a:r>
              <a:rPr lang="cs-CZ" sz="7100" dirty="0" smtClean="0"/>
              <a:t>jsou </a:t>
            </a:r>
            <a:r>
              <a:rPr lang="cs-CZ" sz="7100" b="1" dirty="0" smtClean="0"/>
              <a:t>transport</a:t>
            </a:r>
            <a:r>
              <a:rPr lang="cs-CZ" sz="7100" dirty="0"/>
              <a:t> (z a </a:t>
            </a:r>
            <a:r>
              <a:rPr lang="cs-CZ" sz="7100" dirty="0" smtClean="0"/>
              <a:t>do buňky</a:t>
            </a:r>
            <a:r>
              <a:rPr lang="cs-CZ" sz="7100" dirty="0"/>
              <a:t>), </a:t>
            </a:r>
            <a:r>
              <a:rPr lang="cs-CZ" sz="7100" b="1" dirty="0"/>
              <a:t>komunikace</a:t>
            </a:r>
            <a:r>
              <a:rPr lang="cs-CZ" sz="7100" dirty="0"/>
              <a:t> (obsahuje různé </a:t>
            </a:r>
            <a:r>
              <a:rPr lang="cs-CZ" sz="7100" dirty="0" smtClean="0"/>
              <a:t>receptory) a</a:t>
            </a:r>
            <a:r>
              <a:rPr lang="cs-CZ" sz="7100" dirty="0"/>
              <a:t> </a:t>
            </a:r>
            <a:r>
              <a:rPr lang="cs-CZ" sz="7100" b="1" dirty="0"/>
              <a:t>oddělení</a:t>
            </a:r>
            <a:r>
              <a:rPr lang="cs-CZ" sz="7100" dirty="0"/>
              <a:t> jednak buňky od prostředí (bariéra), jednak jednotlivých organel a tím i metabolických dějů.</a:t>
            </a:r>
          </a:p>
        </p:txBody>
      </p:sp>
    </p:spTree>
    <p:extLst>
      <p:ext uri="{BB962C8B-B14F-4D97-AF65-F5344CB8AC3E}">
        <p14:creationId xmlns:p14="http://schemas.microsoft.com/office/powerpoint/2010/main" xmlns="" val="1676162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590</Words>
  <Application>Microsoft Office PowerPoint</Application>
  <PresentationFormat>Předvádění na obrazovce (4:3)</PresentationFormat>
  <Paragraphs>115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Snímek 1</vt:lpstr>
      <vt:lpstr>Charakteristika:</vt:lpstr>
      <vt:lpstr>Nasycené mastné kyseliny-  neobsahují žádnou dvojnou vazbu, v cholesterolu</vt:lpstr>
      <vt:lpstr>Mononenasycené mastné kyseliny –  obsahují jednu dvojnou vazbu</vt:lpstr>
      <vt:lpstr>Polynenasycené mastné kyseliny –  více než jedna dvojná vazba</vt:lpstr>
      <vt:lpstr>Některé další mastné kyseliny:</vt:lpstr>
      <vt:lpstr>Význam lipidů:</vt:lpstr>
      <vt:lpstr>Dělení lipidů:</vt:lpstr>
      <vt:lpstr>Snímek 9</vt:lpstr>
      <vt:lpstr>Snímek 10</vt:lpstr>
      <vt:lpstr>Snímek 11</vt:lpstr>
      <vt:lpstr>Cholesterol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Daniela Škrášková</dc:creator>
  <cp:lastModifiedBy>HP</cp:lastModifiedBy>
  <cp:revision>19</cp:revision>
  <dcterms:created xsi:type="dcterms:W3CDTF">2013-11-10T19:17:44Z</dcterms:created>
  <dcterms:modified xsi:type="dcterms:W3CDTF">2013-11-11T11:29:00Z</dcterms:modified>
</cp:coreProperties>
</file>