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19"/>
  </p:notesMasterIdLst>
  <p:handoutMasterIdLst>
    <p:handoutMasterId r:id="rId20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0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6" autoAdjust="0"/>
    <p:restoredTop sz="94669" autoAdjust="0"/>
  </p:normalViewPr>
  <p:slideViewPr>
    <p:cSldViewPr snapToGrid="0">
      <p:cViewPr>
        <p:scale>
          <a:sx n="80" d="100"/>
          <a:sy n="80" d="100"/>
        </p:scale>
        <p:origin x="-126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4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8F603C-075A-4303-94E0-29CD1FBDA6B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241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337B8F3-D793-4896-B899-312A8F217C7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5419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59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5555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>
                <a:latin typeface="Arial" charset="0"/>
              </a:endParaRPr>
            </a:p>
          </p:txBody>
        </p:sp>
        <p:pic>
          <p:nvPicPr>
            <p:cNvPr id="65558" name="Picture 22" descr="titl CZ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987450F-E1E1-427F-A4BA-4AEBF82E09F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82C1A1-5651-40AE-8F41-3A4D5DDCAF7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48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7E2623-F2ED-43A3-BB5E-09D79A4979F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826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F3BB04-BB7C-4C6D-A470-6505E10A987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008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B1C54C-C066-4BAA-8CB1-A89D58C6011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160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39D789-356D-44F7-BD84-F3D2E29D8D1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978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985394-6A1D-41BD-91B3-F98A07E8BBC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708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2CBC55-017E-4ED6-8C4E-86389EAB5AC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185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9AD9C5-0100-4FAF-B9B6-F62B7E77C93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471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DFA80A-832D-46F5-8E73-234BF05EC92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0818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0CDC59-644A-4D41-98EA-A88420B23DF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56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F82A43-CACF-4CFF-BFA2-07E00104CA2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5130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0B707F-9995-4545-86DC-E90E3581093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229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503BB3-8437-4759-9312-4EE7824DD81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5935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5E18A4-FCE1-42D9-89C9-C37355C5611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4157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1431AC-3F7C-4A75-AA16-DABD5D598D4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7957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1CC235-876A-4976-97A3-DF4083077A9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9466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1BFF15-3EB0-439F-9BF1-BB50C420727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1620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9F3AC3-5A45-4377-ABF0-7F31322A33A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4559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1D20AF-A289-449D-8F13-1B0FBE0A733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1253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B0F1C4-0042-4C83-94E9-302E687D58F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0545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50940B-6006-43D0-8608-882B2CDEFE3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962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5D750B-E371-45E1-84FE-AC53B690D07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4031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4A4DCD-CA42-4FD5-831E-8C14F2281CA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3129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09CB6A-39F3-4DED-A1BD-C0F2E4D0E86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5256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BE5EF4-58E1-47FB-BDA0-2D681655A5D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4928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43A9A1-213F-4CF8-B48D-4B3EF0E6EB8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39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8EB9C3-A9D1-4461-BD5E-F5DFAD968EA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078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EC5882-1593-4B07-90A1-CD45EDB1F1D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91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7CD482-16FA-418C-9A63-3949C90B4E3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01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9D08EB-C2E0-4110-AE87-E1F0EA84906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734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1348F1-27D6-45BB-8687-2D40EFCC125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674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7BDF55-6947-4099-8592-1D6F997B1BA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47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34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pic>
          <p:nvPicPr>
            <p:cNvPr id="645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A9CA371B-FA76-403D-AB2B-D099F5BD9DB5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4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pic>
          <p:nvPicPr>
            <p:cNvPr id="108549" name="Picture 5" descr="zahlavi CZ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825C4ADA-0CB4-44BF-801F-9CEC147F78F7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59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pic>
          <p:nvPicPr>
            <p:cNvPr id="110597" name="Picture 5" descr="zahlavi CZ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8A0CC1BD-3B66-4241-99DC-5969BFEB993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frologie.eu/cgi-bin/main/read.cgi?page=vyzivove_tabulk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 smtClean="0"/>
              <a:t>Fyziologie živočichů – cvičení, katedra biologie, </a:t>
            </a:r>
            <a:r>
              <a:rPr lang="cs-CZ" dirty="0" err="1" smtClean="0"/>
              <a:t>PedF</a:t>
            </a:r>
            <a:r>
              <a:rPr lang="cs-CZ" dirty="0" smtClean="0"/>
              <a:t> MU</a:t>
            </a:r>
            <a:endParaRPr 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0DB4B5B-1FCA-4D96-ABAE-54A54B557835}" type="slidenum">
              <a:rPr lang="cs-CZ"/>
              <a:pPr/>
              <a:t>1</a:t>
            </a:fld>
            <a:endParaRPr lang="cs-CZ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LIPIDY	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dirty="0"/>
              <a:t>Michaela </a:t>
            </a:r>
            <a:r>
              <a:rPr lang="cs-CZ" sz="1200" dirty="0" err="1" smtClean="0"/>
              <a:t>Jurčáková</a:t>
            </a:r>
            <a:r>
              <a:rPr lang="cs-CZ" sz="1200" dirty="0" smtClean="0"/>
              <a:t> &amp; Radek Durna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Složené lipidy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VMK + alkohol + (H</a:t>
            </a:r>
            <a:r>
              <a:rPr lang="cs-CZ" baseline="-25000" dirty="0" smtClean="0"/>
              <a:t>3</a:t>
            </a:r>
            <a:r>
              <a:rPr lang="cs-CZ" dirty="0" smtClean="0"/>
              <a:t>PO</a:t>
            </a:r>
            <a:r>
              <a:rPr lang="cs-CZ" baseline="-25000" dirty="0" smtClean="0"/>
              <a:t>4</a:t>
            </a:r>
            <a:r>
              <a:rPr lang="cs-CZ" dirty="0" smtClean="0"/>
              <a:t> nebo cukerná složka např. GLU)</a:t>
            </a:r>
          </a:p>
          <a:p>
            <a:endParaRPr lang="cs-CZ" dirty="0" smtClean="0"/>
          </a:p>
          <a:p>
            <a:pPr marL="0" indent="0" algn="just">
              <a:buNone/>
            </a:pPr>
            <a:r>
              <a:rPr lang="cs-CZ" b="1" dirty="0" smtClean="0"/>
              <a:t>H</a:t>
            </a:r>
            <a:r>
              <a:rPr lang="cs-CZ" b="1" baseline="-25000" dirty="0" smtClean="0"/>
              <a:t>3</a:t>
            </a:r>
            <a:r>
              <a:rPr lang="cs-CZ" b="1" dirty="0" smtClean="0"/>
              <a:t>PO</a:t>
            </a:r>
            <a:r>
              <a:rPr lang="cs-CZ" b="1" baseline="-25000" dirty="0" smtClean="0"/>
              <a:t>4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b="1" dirty="0" smtClean="0">
                <a:solidFill>
                  <a:schemeClr val="tx2"/>
                </a:solidFill>
              </a:rPr>
              <a:t>fosfolipidy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smtClean="0"/>
              <a:t>- ve všech typech buněk, biomembrány a neuronové obaly, myelinové pochvy</a:t>
            </a:r>
          </a:p>
          <a:p>
            <a:pPr marL="0" indent="0" algn="just">
              <a:buNone/>
            </a:pPr>
            <a:r>
              <a:rPr lang="cs-CZ" dirty="0" smtClean="0"/>
              <a:t>výskyt: žloutek, plody sóje, játra, ledviny</a:t>
            </a:r>
          </a:p>
          <a:p>
            <a:pPr algn="just"/>
            <a:endParaRPr lang="cs-CZ" dirty="0" smtClean="0"/>
          </a:p>
          <a:p>
            <a:pPr marL="0" indent="0" algn="just">
              <a:buNone/>
            </a:pPr>
            <a:r>
              <a:rPr lang="cs-CZ" b="1" dirty="0" smtClean="0"/>
              <a:t>Cukerná složka </a:t>
            </a:r>
            <a:r>
              <a:rPr lang="cs-CZ" dirty="0"/>
              <a:t>- </a:t>
            </a:r>
            <a:r>
              <a:rPr lang="cs-CZ" b="1" dirty="0" smtClean="0">
                <a:solidFill>
                  <a:schemeClr val="tx2"/>
                </a:solidFill>
              </a:rPr>
              <a:t>glykolipidy </a:t>
            </a:r>
            <a:r>
              <a:rPr lang="cs-CZ" dirty="0" smtClean="0"/>
              <a:t>- přítomny ve všech tkáních, dominují v CNS, imunologická funkce</a:t>
            </a:r>
          </a:p>
          <a:p>
            <a:pPr marL="0" indent="0" algn="just">
              <a:buNone/>
            </a:pPr>
            <a:r>
              <a:rPr lang="cs-CZ" dirty="0" smtClean="0"/>
              <a:t>výskyt: buněčné membrány, šedá mozková kůra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F82A43-CACF-4CFF-BFA2-07E00104CA2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1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Odvozené lipidy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Cholesterol</a:t>
            </a:r>
          </a:p>
          <a:p>
            <a:pPr marL="0" indent="0">
              <a:buNone/>
            </a:pPr>
            <a:r>
              <a:rPr lang="cs-CZ" dirty="0" smtClean="0"/>
              <a:t>zoosterol</a:t>
            </a:r>
          </a:p>
          <a:p>
            <a:pPr marL="0" indent="0">
              <a:buNone/>
            </a:pPr>
            <a:r>
              <a:rPr lang="cs-CZ" dirty="0"/>
              <a:t>b</a:t>
            </a:r>
            <a:r>
              <a:rPr lang="cs-CZ" dirty="0" smtClean="0"/>
              <a:t>uď příjmem v potravě nebo syntézou z Acetyl-</a:t>
            </a:r>
            <a:r>
              <a:rPr lang="cs-CZ" dirty="0" err="1" smtClean="0"/>
              <a:t>CoA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Funkce:	</a:t>
            </a:r>
            <a:r>
              <a:rPr lang="cs-CZ" sz="2000" dirty="0" smtClean="0"/>
              <a:t>strukturální součást BM</a:t>
            </a:r>
          </a:p>
          <a:p>
            <a:pPr marL="1828800" lvl="4" indent="0">
              <a:buNone/>
            </a:pPr>
            <a:r>
              <a:rPr lang="cs-CZ" sz="2000" dirty="0"/>
              <a:t>v</a:t>
            </a:r>
            <a:r>
              <a:rPr lang="cs-CZ" sz="2000" dirty="0" smtClean="0"/>
              <a:t>ýchozí látka pro tvorbu steroidních hormonů</a:t>
            </a:r>
          </a:p>
          <a:p>
            <a:pPr marL="1828800" lvl="4" indent="0">
              <a:buNone/>
            </a:pPr>
            <a:r>
              <a:rPr lang="cs-CZ" sz="2000" dirty="0"/>
              <a:t>v</a:t>
            </a:r>
            <a:r>
              <a:rPr lang="cs-CZ" sz="2000" dirty="0" smtClean="0"/>
              <a:t>ýchozí látka pro syntézu žlučových kyselin</a:t>
            </a:r>
          </a:p>
          <a:p>
            <a:pPr marL="1828800" lvl="4" indent="0">
              <a:buNone/>
            </a:pPr>
            <a:r>
              <a:rPr lang="cs-CZ" sz="2000" dirty="0"/>
              <a:t>n</a:t>
            </a:r>
            <a:r>
              <a:rPr lang="cs-CZ" sz="2000" dirty="0" smtClean="0"/>
              <a:t>ezbytný pro syntézu všech lipoproteinů ve střevě a játrech</a:t>
            </a:r>
          </a:p>
          <a:p>
            <a:pPr marL="1828800" lvl="4" indent="0">
              <a:buNone/>
            </a:pPr>
            <a:endParaRPr lang="cs-CZ" sz="2000" dirty="0" smtClean="0"/>
          </a:p>
          <a:p>
            <a:pPr marL="354013" lvl="4" indent="0">
              <a:buNone/>
            </a:pPr>
            <a:r>
              <a:rPr lang="cs-CZ" sz="2000" dirty="0" smtClean="0">
                <a:solidFill>
                  <a:srgbClr val="C00000"/>
                </a:solidFill>
              </a:rPr>
              <a:t>Negativa:	žlučové kameny, ateroskleróza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F82A43-CACF-4CFF-BFA2-07E00104CA29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002" y="2019680"/>
            <a:ext cx="3767205" cy="2750059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07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Hladina cholesterolu v krvi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1637414"/>
            <a:ext cx="8234363" cy="4495099"/>
          </a:xfrm>
        </p:spPr>
        <p:txBody>
          <a:bodyPr/>
          <a:lstStyle/>
          <a:p>
            <a:pPr marL="0" indent="0" algn="just">
              <a:buNone/>
            </a:pPr>
            <a:r>
              <a:rPr lang="cs-CZ" sz="1400" b="1" dirty="0">
                <a:solidFill>
                  <a:schemeClr val="tx2"/>
                </a:solidFill>
              </a:rPr>
              <a:t>Celkový cholesterol</a:t>
            </a:r>
            <a:r>
              <a:rPr lang="cs-CZ" sz="1400" b="1" dirty="0" smtClean="0">
                <a:solidFill>
                  <a:schemeClr val="tx2"/>
                </a:solidFill>
              </a:rPr>
              <a:t>: 2,9-5,00 </a:t>
            </a:r>
            <a:r>
              <a:rPr lang="cs-CZ" sz="1400" b="1" dirty="0" err="1" smtClean="0">
                <a:solidFill>
                  <a:schemeClr val="tx2"/>
                </a:solidFill>
              </a:rPr>
              <a:t>mmol</a:t>
            </a:r>
            <a:r>
              <a:rPr lang="cs-CZ" sz="1400" b="1" dirty="0" smtClean="0">
                <a:solidFill>
                  <a:schemeClr val="tx2"/>
                </a:solidFill>
              </a:rPr>
              <a:t>/l</a:t>
            </a:r>
            <a:r>
              <a:rPr lang="cs-CZ" sz="1400" dirty="0">
                <a:solidFill>
                  <a:schemeClr val="tx2"/>
                </a:solidFill>
              </a:rPr>
              <a:t> </a:t>
            </a:r>
            <a:r>
              <a:rPr lang="cs-CZ" sz="1400" dirty="0"/>
              <a:t>celkový </a:t>
            </a:r>
            <a:r>
              <a:rPr lang="cs-CZ" sz="1400" dirty="0" smtClean="0"/>
              <a:t>cholesterol, </a:t>
            </a:r>
            <a:r>
              <a:rPr lang="cs-CZ" sz="1400" dirty="0"/>
              <a:t>rozhodující jsou jednotlivé </a:t>
            </a:r>
            <a:r>
              <a:rPr lang="cs-CZ" sz="1400" dirty="0" smtClean="0"/>
              <a:t>frakce: HDL </a:t>
            </a:r>
            <a:r>
              <a:rPr lang="cs-CZ" sz="1400" dirty="0"/>
              <a:t>cholesterol, LDL cholesterol, TG </a:t>
            </a:r>
            <a:r>
              <a:rPr lang="cs-CZ" sz="1400" dirty="0" err="1"/>
              <a:t>triacylglyceroly</a:t>
            </a:r>
            <a:r>
              <a:rPr lang="cs-CZ" sz="1400" dirty="0"/>
              <a:t> </a:t>
            </a:r>
            <a:r>
              <a:rPr lang="cs-CZ" sz="1400" dirty="0" smtClean="0"/>
              <a:t>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r>
              <a:rPr lang="cs-CZ" sz="1400" b="1" dirty="0">
                <a:solidFill>
                  <a:schemeClr val="tx2"/>
                </a:solidFill>
              </a:rPr>
              <a:t>TG: 0,45-1,70 </a:t>
            </a:r>
            <a:r>
              <a:rPr lang="cs-CZ" sz="1400" b="1" dirty="0" err="1">
                <a:solidFill>
                  <a:schemeClr val="tx2"/>
                </a:solidFill>
              </a:rPr>
              <a:t>mmol</a:t>
            </a:r>
            <a:r>
              <a:rPr lang="cs-CZ" sz="1400" b="1" dirty="0">
                <a:solidFill>
                  <a:schemeClr val="tx2"/>
                </a:solidFill>
              </a:rPr>
              <a:t>/l</a:t>
            </a:r>
            <a:r>
              <a:rPr lang="cs-CZ" sz="1400" dirty="0">
                <a:solidFill>
                  <a:schemeClr val="tx2"/>
                </a:solidFill>
              </a:rPr>
              <a:t> </a:t>
            </a:r>
            <a:r>
              <a:rPr lang="cs-CZ" sz="1400" dirty="0"/>
              <a:t>– </a:t>
            </a:r>
            <a:r>
              <a:rPr lang="cs-CZ" sz="1400" dirty="0" err="1"/>
              <a:t>triacylgylceroly</a:t>
            </a:r>
            <a:r>
              <a:rPr lang="cs-CZ" sz="1400" dirty="0"/>
              <a:t>, patří mezi </a:t>
            </a:r>
            <a:r>
              <a:rPr lang="cs-CZ" sz="1400" dirty="0" err="1"/>
              <a:t>aterogenní</a:t>
            </a:r>
            <a:r>
              <a:rPr lang="cs-CZ" sz="1400" dirty="0"/>
              <a:t> lipidy, tj. zhoršují aterosklerózu. Mohou se zvyšovat např. u diabetiků při velkém příjmu fruktózy z ovoce, čím nižší tím lepší. Jejich zvýšená hodnota je velmi častá při poruše lipidového metabolismu</a:t>
            </a:r>
            <a:r>
              <a:rPr lang="cs-CZ" sz="1400" dirty="0" smtClean="0"/>
              <a:t>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r>
              <a:rPr lang="cs-CZ" sz="1400" b="1" dirty="0">
                <a:solidFill>
                  <a:schemeClr val="tx2"/>
                </a:solidFill>
              </a:rPr>
              <a:t>HDL: 1,20-2,70 </a:t>
            </a:r>
            <a:r>
              <a:rPr lang="cs-CZ" sz="1400" b="1" dirty="0" err="1">
                <a:solidFill>
                  <a:schemeClr val="tx2"/>
                </a:solidFill>
              </a:rPr>
              <a:t>mmol</a:t>
            </a:r>
            <a:r>
              <a:rPr lang="cs-CZ" sz="1400" b="1" dirty="0">
                <a:solidFill>
                  <a:schemeClr val="tx2"/>
                </a:solidFill>
              </a:rPr>
              <a:t>/l</a:t>
            </a:r>
            <a:r>
              <a:rPr lang="cs-CZ" sz="1400" dirty="0"/>
              <a:t> – cholesterol o vysoké hustotě, lidově zvaný hodný cholesterol. Je dobré ho mít co nejvyšší. </a:t>
            </a:r>
            <a:r>
              <a:rPr lang="cs-CZ" sz="1400" dirty="0" smtClean="0"/>
              <a:t>HDL </a:t>
            </a:r>
            <a:r>
              <a:rPr lang="cs-CZ" sz="1400" dirty="0"/>
              <a:t>stoupá pravidelnou fyzickou aktivitou. </a:t>
            </a:r>
            <a:r>
              <a:rPr lang="cs-CZ" sz="1400" dirty="0" smtClean="0"/>
              <a:t>V současnosti brána vysoká </a:t>
            </a:r>
            <a:r>
              <a:rPr lang="cs-CZ" sz="1400" dirty="0"/>
              <a:t>hodnota HDL jako téměř nejdůležitější prognostický rizikový faktor</a:t>
            </a:r>
            <a:r>
              <a:rPr lang="cs-CZ" sz="1400" dirty="0" smtClean="0"/>
              <a:t>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r>
              <a:rPr lang="cs-CZ" sz="1400" b="1" dirty="0">
                <a:solidFill>
                  <a:schemeClr val="tx2"/>
                </a:solidFill>
              </a:rPr>
              <a:t>LDL</a:t>
            </a:r>
            <a:r>
              <a:rPr lang="cs-CZ" sz="1400" b="1" dirty="0" smtClean="0">
                <a:solidFill>
                  <a:schemeClr val="tx2"/>
                </a:solidFill>
              </a:rPr>
              <a:t>: 1,20-3,00 </a:t>
            </a:r>
            <a:r>
              <a:rPr lang="cs-CZ" sz="1400" b="1" dirty="0" err="1">
                <a:solidFill>
                  <a:schemeClr val="tx2"/>
                </a:solidFill>
              </a:rPr>
              <a:t>mmol</a:t>
            </a:r>
            <a:r>
              <a:rPr lang="cs-CZ" sz="1400" b="1" dirty="0">
                <a:solidFill>
                  <a:schemeClr val="tx2"/>
                </a:solidFill>
              </a:rPr>
              <a:t>/l</a:t>
            </a:r>
            <a:r>
              <a:rPr lang="cs-CZ" sz="1400" dirty="0"/>
              <a:t> </a:t>
            </a:r>
            <a:r>
              <a:rPr lang="cs-CZ" sz="1400" dirty="0" smtClean="0"/>
              <a:t>–cholesterol o nízké hustotě. </a:t>
            </a:r>
            <a:r>
              <a:rPr lang="cs-CZ" sz="1400" dirty="0"/>
              <a:t>LDL je </a:t>
            </a:r>
            <a:r>
              <a:rPr lang="cs-CZ" sz="1400" dirty="0" err="1"/>
              <a:t>proaterogenní</a:t>
            </a:r>
            <a:r>
              <a:rPr lang="cs-CZ" sz="1400" dirty="0"/>
              <a:t>, podílí se na vzniku aterosklerózy. Pamatujte si ho jako „líný“ cholesterol. LDL vezme tukové částečky a nacpe je do cévní stěny, ze které se stane rigidní trubice namísto pružné cévy. Cílem je ho mít LDL co nejnižší. LDL je částečně ovlivnitelný stravou.</a:t>
            </a:r>
          </a:p>
          <a:p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F82A43-CACF-4CFF-BFA2-07E00104CA2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36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Příjem tuků (MK)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DDP  30 % z celkové přijaté energie za den (u fyzicky aktivních jedinců až 35 %)</a:t>
            </a:r>
          </a:p>
          <a:p>
            <a:pPr marL="0" indent="0">
              <a:buNone/>
            </a:pPr>
            <a:r>
              <a:rPr lang="cs-CZ" dirty="0" smtClean="0"/>
              <a:t>70-100 g tuku/den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F82A43-CACF-4CFF-BFA2-07E00104CA29}" type="slidenum">
              <a:rPr lang="cs-CZ" smtClean="0"/>
              <a:pPr/>
              <a:t>13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906285"/>
              </p:ext>
            </p:extLst>
          </p:nvPr>
        </p:nvGraphicFramePr>
        <p:xfrm>
          <a:off x="720725" y="3389313"/>
          <a:ext cx="8234363" cy="1645920"/>
        </p:xfrm>
        <a:graphic>
          <a:graphicData uri="http://schemas.openxmlformats.org/drawingml/2006/table">
            <a:tbl>
              <a:tblPr/>
              <a:tblGrid>
                <a:gridCol w="6321329"/>
                <a:gridCol w="998105"/>
                <a:gridCol w="914929"/>
              </a:tblGrid>
              <a:tr h="0">
                <a:tc>
                  <a:txBody>
                    <a:bodyPr/>
                    <a:lstStyle/>
                    <a:p>
                      <a:r>
                        <a:rPr lang="cs-CZ" b="1" dirty="0">
                          <a:effectLst/>
                        </a:rPr>
                        <a:t>Doporučené denní množství (g/den)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>
                          <a:effectLst/>
                        </a:rPr>
                        <a:t>Ženy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>
                          <a:effectLst/>
                        </a:rPr>
                        <a:t>Muži</a:t>
                      </a:r>
                      <a:endParaRPr lang="cs-CZ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Tuky celkem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effectLst/>
                        </a:rPr>
                        <a:t>70 g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effectLst/>
                        </a:rPr>
                        <a:t>80 g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Nasycené mastné kyseliny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effectLst/>
                        </a:rPr>
                        <a:t>20 g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effectLst/>
                        </a:rPr>
                        <a:t>30 g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Mononenasycené mastné kyseliny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effectLst/>
                        </a:rPr>
                        <a:t>34 g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effectLst/>
                        </a:rPr>
                        <a:t>29 g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Polynenasycené mastné </a:t>
                      </a:r>
                      <a:r>
                        <a:rPr lang="cs-CZ" dirty="0" smtClean="0">
                          <a:effectLst/>
                        </a:rPr>
                        <a:t>kyseliny*</a:t>
                      </a:r>
                    </a:p>
                    <a:p>
                      <a:r>
                        <a:rPr lang="cs-CZ" sz="1400" i="1" dirty="0" smtClean="0">
                          <a:effectLst/>
                        </a:rPr>
                        <a:t>*Omega</a:t>
                      </a:r>
                      <a:r>
                        <a:rPr lang="cs-CZ" sz="1400" i="1" baseline="0" dirty="0" smtClean="0">
                          <a:effectLst/>
                        </a:rPr>
                        <a:t> 3 a 6 MK</a:t>
                      </a:r>
                      <a:endParaRPr lang="cs-CZ" sz="1400" i="1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effectLst/>
                        </a:rPr>
                        <a:t>16</a:t>
                      </a:r>
                      <a:r>
                        <a:rPr lang="cs-CZ" baseline="0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g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effectLst/>
                        </a:rPr>
                        <a:t>21 g</a:t>
                      </a:r>
                    </a:p>
                    <a:p>
                      <a:endParaRPr lang="cs-CZ" dirty="0" smtClean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90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tuků v potravinách </a:t>
            </a:r>
            <a:br>
              <a:rPr lang="cs-CZ" dirty="0" smtClean="0"/>
            </a:br>
            <a:r>
              <a:rPr lang="cs-CZ" sz="1000" b="0" dirty="0" smtClean="0"/>
              <a:t>Tabulka </a:t>
            </a:r>
            <a:r>
              <a:rPr lang="cs-CZ" sz="1000" b="0" dirty="0"/>
              <a:t>byla převzata z knihy Praktická </a:t>
            </a:r>
            <a:r>
              <a:rPr lang="cs-CZ" sz="1000" b="0" dirty="0" err="1"/>
              <a:t>nefrologie</a:t>
            </a:r>
            <a:r>
              <a:rPr lang="cs-CZ" sz="1000" b="0" dirty="0"/>
              <a:t> V. </a:t>
            </a:r>
            <a:r>
              <a:rPr lang="cs-CZ" sz="1000" b="0" dirty="0" err="1"/>
              <a:t>Teplana</a:t>
            </a:r>
            <a:r>
              <a:rPr lang="cs-CZ" sz="1000" b="0" dirty="0"/>
              <a:t>, </a:t>
            </a:r>
            <a:r>
              <a:rPr lang="cs-CZ" sz="1000" b="0" dirty="0" err="1"/>
              <a:t>Grada</a:t>
            </a:r>
            <a:r>
              <a:rPr lang="cs-CZ" sz="1000" b="0" dirty="0"/>
              <a:t> </a:t>
            </a:r>
            <a:r>
              <a:rPr lang="cs-CZ" sz="1000" b="0" dirty="0" err="1"/>
              <a:t>Publishing</a:t>
            </a:r>
            <a:r>
              <a:rPr lang="cs-CZ" sz="1000" b="0" dirty="0"/>
              <a:t> 1998</a:t>
            </a:r>
            <a:endParaRPr lang="cs-CZ" sz="10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17" y="1924238"/>
            <a:ext cx="2329585" cy="4114800"/>
          </a:xfr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F82A43-CACF-4CFF-BFA2-07E00104CA29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921" y="1924238"/>
            <a:ext cx="2179458" cy="438877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478" y="1924238"/>
            <a:ext cx="2780953" cy="4304762"/>
          </a:xfrm>
          <a:prstGeom prst="rect">
            <a:avLst/>
          </a:prstGeom>
        </p:spPr>
      </p:pic>
      <p:sp>
        <p:nvSpPr>
          <p:cNvPr id="9" name="Zaoblený obdélník 8"/>
          <p:cNvSpPr/>
          <p:nvPr/>
        </p:nvSpPr>
        <p:spPr bwMode="auto">
          <a:xfrm>
            <a:off x="1580083" y="2092147"/>
            <a:ext cx="424282" cy="3972154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>
            <a:glow rad="63500">
              <a:srgbClr val="FF0000">
                <a:alpha val="40000"/>
              </a:srgbClr>
            </a:glow>
          </a:effectLst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339" y="2009694"/>
            <a:ext cx="585787" cy="4405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512" y="2051698"/>
            <a:ext cx="702551" cy="4363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Skupina 10"/>
          <p:cNvGrpSpPr/>
          <p:nvPr/>
        </p:nvGrpSpPr>
        <p:grpSpPr>
          <a:xfrm>
            <a:off x="861392" y="2488758"/>
            <a:ext cx="5063655" cy="2983064"/>
            <a:chOff x="861392" y="2488758"/>
            <a:chExt cx="5063655" cy="2983064"/>
          </a:xfrm>
        </p:grpSpPr>
        <p:sp>
          <p:nvSpPr>
            <p:cNvPr id="10" name="7cípá hvězda 9"/>
            <p:cNvSpPr/>
            <p:nvPr/>
          </p:nvSpPr>
          <p:spPr bwMode="auto">
            <a:xfrm>
              <a:off x="861392" y="2488758"/>
              <a:ext cx="159026" cy="135172"/>
            </a:xfrm>
            <a:prstGeom prst="star7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4" name="7cípá hvězda 13"/>
            <p:cNvSpPr/>
            <p:nvPr/>
          </p:nvSpPr>
          <p:spPr bwMode="auto">
            <a:xfrm>
              <a:off x="869343" y="2810786"/>
              <a:ext cx="159026" cy="135172"/>
            </a:xfrm>
            <a:prstGeom prst="star7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5" name="7cípá hvězda 14"/>
            <p:cNvSpPr/>
            <p:nvPr/>
          </p:nvSpPr>
          <p:spPr bwMode="auto">
            <a:xfrm>
              <a:off x="869343" y="3532491"/>
              <a:ext cx="159026" cy="135172"/>
            </a:xfrm>
            <a:prstGeom prst="star7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6" name="7cípá hvězda 15"/>
            <p:cNvSpPr/>
            <p:nvPr/>
          </p:nvSpPr>
          <p:spPr bwMode="auto">
            <a:xfrm>
              <a:off x="3412435" y="3081130"/>
              <a:ext cx="159026" cy="135172"/>
            </a:xfrm>
            <a:prstGeom prst="star7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7" name="7cípá hvězda 16"/>
            <p:cNvSpPr/>
            <p:nvPr/>
          </p:nvSpPr>
          <p:spPr bwMode="auto">
            <a:xfrm>
              <a:off x="3265336" y="2903551"/>
              <a:ext cx="159026" cy="135172"/>
            </a:xfrm>
            <a:prstGeom prst="star7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8" name="7cípá hvězda 17"/>
            <p:cNvSpPr/>
            <p:nvPr/>
          </p:nvSpPr>
          <p:spPr bwMode="auto">
            <a:xfrm>
              <a:off x="5701085" y="3872285"/>
              <a:ext cx="159026" cy="135172"/>
            </a:xfrm>
            <a:prstGeom prst="star7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9" name="7cípá hvězda 18"/>
            <p:cNvSpPr/>
            <p:nvPr/>
          </p:nvSpPr>
          <p:spPr bwMode="auto">
            <a:xfrm>
              <a:off x="5766021" y="5336650"/>
              <a:ext cx="159026" cy="135172"/>
            </a:xfrm>
            <a:prstGeom prst="star7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20" name="7cípá hvězda 19"/>
            <p:cNvSpPr/>
            <p:nvPr/>
          </p:nvSpPr>
          <p:spPr bwMode="auto">
            <a:xfrm>
              <a:off x="891872" y="5273040"/>
              <a:ext cx="159026" cy="135172"/>
            </a:xfrm>
            <a:prstGeom prst="star7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21" name="7cípá hvězda 20"/>
            <p:cNvSpPr/>
            <p:nvPr/>
          </p:nvSpPr>
          <p:spPr bwMode="auto">
            <a:xfrm>
              <a:off x="3405810" y="3397319"/>
              <a:ext cx="159026" cy="135172"/>
            </a:xfrm>
            <a:prstGeom prst="star7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382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Zdroje:</a:t>
            </a:r>
          </a:p>
          <a:p>
            <a:pPr marL="0" indent="0">
              <a:buNone/>
            </a:pPr>
            <a:r>
              <a:rPr lang="cs-CZ" dirty="0"/>
              <a:t>MACHOVÁ, Jitka. </a:t>
            </a:r>
            <a:r>
              <a:rPr lang="cs-CZ" i="1" dirty="0"/>
              <a:t>Biologie člověka pro učitele</a:t>
            </a:r>
            <a:r>
              <a:rPr lang="cs-CZ" dirty="0"/>
              <a:t>. Vyd. 1. V Praze, c2002, 269 s. ISBN 80-718-4867-0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Výživové tabulky. SMRŽOVÁ, Jana. </a:t>
            </a:r>
            <a:r>
              <a:rPr lang="cs-CZ" i="1" dirty="0" err="1"/>
              <a:t>Nefrologie</a:t>
            </a:r>
            <a:r>
              <a:rPr lang="cs-CZ" i="1" dirty="0"/>
              <a:t>: Pro život s ledvinami i bez nich</a:t>
            </a:r>
            <a:r>
              <a:rPr lang="cs-CZ" dirty="0"/>
              <a:t> [online]. [cit. 2013-11-12]. Dostupné z: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www.nefrologie.eu/cgi-bin/main/read.cgi?page=vyzivove_tabulky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Míšin sešit ;-)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F82A43-CACF-4CFF-BFA2-07E00104CA29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2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131A76-7C50-4DDA-8D48-8681E1B5030B}" type="slidenum">
              <a:rPr lang="cs-CZ"/>
              <a:pPr/>
              <a:t>2</a:t>
            </a:fld>
            <a:endParaRPr 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LIPIDY </a:t>
            </a:r>
            <a:endParaRPr 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dirty="0" smtClean="0"/>
              <a:t>Přírodní organické látky rostlinného, živočišného i mikrobiálního původu nerozpustné ve vodě, ale rozpustné v organických nepolárních rozpouštědlech (benzin, chloroform, toluen, ether)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dirty="0" smtClean="0"/>
              <a:t>Estery vyšších mastných kyselin s alkoholy.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tx2"/>
                </a:solidFill>
              </a:rPr>
              <a:t>VMK + alkohol </a:t>
            </a:r>
            <a:r>
              <a:rPr lang="cs-CZ" dirty="0" smtClean="0">
                <a:solidFill>
                  <a:schemeClr val="tx2"/>
                </a:solidFill>
                <a:sym typeface="Wingdings" pitchFamily="2" charset="2"/>
              </a:rPr>
              <a:t> lipid + voda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Výskyt lipidů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přítomny ve všech buňkách</a:t>
            </a:r>
          </a:p>
          <a:p>
            <a:pPr marL="0" indent="0">
              <a:buNone/>
            </a:pPr>
            <a:r>
              <a:rPr lang="cs-CZ" dirty="0" smtClean="0"/>
              <a:t>nervová tkáň (myelin)</a:t>
            </a:r>
          </a:p>
          <a:p>
            <a:pPr marL="0" indent="0">
              <a:buNone/>
            </a:pPr>
            <a:r>
              <a:rPr lang="cs-CZ" dirty="0" smtClean="0"/>
              <a:t>tuková tkáň</a:t>
            </a:r>
          </a:p>
          <a:p>
            <a:pPr marL="0" indent="0">
              <a:buNone/>
            </a:pPr>
            <a:r>
              <a:rPr lang="cs-CZ" dirty="0" smtClean="0"/>
              <a:t>součást </a:t>
            </a:r>
            <a:r>
              <a:rPr lang="cs-CZ" dirty="0"/>
              <a:t>biomembrán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F82A43-CACF-4CFF-BFA2-07E00104CA29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886630"/>
            <a:ext cx="3048000" cy="439102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" y="3758832"/>
            <a:ext cx="4514850" cy="2731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68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100" y="1542700"/>
            <a:ext cx="8234363" cy="457309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b="1" dirty="0" smtClean="0">
                <a:solidFill>
                  <a:schemeClr val="tx2"/>
                </a:solidFill>
              </a:rPr>
              <a:t>Zdroj a rezerva energie</a:t>
            </a:r>
            <a:r>
              <a:rPr lang="cs-CZ" sz="2000" dirty="0" smtClean="0"/>
              <a:t>	- nejvýznamnější zdroj energie v </a:t>
            </a:r>
            <a:r>
              <a:rPr lang="cs-CZ" sz="2000" dirty="0" smtClean="0"/>
              <a:t>potravě 				  při malém objemu (potravy)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/>
              <a:t>	</a:t>
            </a:r>
            <a:r>
              <a:rPr lang="cs-CZ" sz="2000" dirty="0" smtClean="0"/>
              <a:t>				</a:t>
            </a:r>
            <a:r>
              <a:rPr lang="cs-CZ" sz="2000" dirty="0" smtClean="0"/>
              <a:t>(</a:t>
            </a:r>
            <a:r>
              <a:rPr lang="cs-CZ" sz="2000" dirty="0" smtClean="0"/>
              <a:t>1 g = 9 kcal = 38 </a:t>
            </a:r>
            <a:r>
              <a:rPr lang="cs-CZ" sz="2000" dirty="0" err="1" smtClean="0"/>
              <a:t>kJ</a:t>
            </a:r>
            <a:r>
              <a:rPr lang="cs-CZ" sz="2000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 smtClean="0"/>
              <a:t>				</a:t>
            </a:r>
            <a:r>
              <a:rPr lang="cs-CZ" sz="2000" dirty="0" smtClean="0">
                <a:sym typeface="Wingdings" pitchFamily="2" charset="2"/>
              </a:rPr>
              <a:t></a:t>
            </a:r>
            <a:r>
              <a:rPr lang="cs-CZ" sz="2000" i="1" dirty="0" smtClean="0"/>
              <a:t> energie v 1 g (Machová, 2002)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tx2"/>
                </a:solidFill>
              </a:rPr>
              <a:t>Strukturní funkce</a:t>
            </a:r>
            <a:r>
              <a:rPr lang="cs-CZ" sz="2000" dirty="0" smtClean="0"/>
              <a:t>		- biomembrány, tukové tkáně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tx2"/>
                </a:solidFill>
              </a:rPr>
              <a:t>Ochranná funkce</a:t>
            </a:r>
            <a:r>
              <a:rPr lang="cs-CZ" sz="2000" dirty="0" smtClean="0"/>
              <a:t>		- mechanická i tepelná (izolace)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tx2"/>
                </a:solidFill>
              </a:rPr>
              <a:t>Rozpouštědlo</a:t>
            </a:r>
            <a:r>
              <a:rPr lang="cs-CZ" sz="2000" dirty="0" smtClean="0"/>
              <a:t>		</a:t>
            </a:r>
            <a:r>
              <a:rPr lang="cs-CZ" sz="2000" dirty="0" smtClean="0"/>
              <a:t>	- </a:t>
            </a:r>
            <a:r>
              <a:rPr lang="cs-CZ" sz="2000" dirty="0" smtClean="0"/>
              <a:t>vitaminy, hormony, barviva, léčiva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tx2"/>
                </a:solidFill>
              </a:rPr>
              <a:t>Přenos podnětů</a:t>
            </a:r>
            <a:r>
              <a:rPr lang="cs-CZ" sz="2000" dirty="0" smtClean="0"/>
              <a:t>		- tvoří základ myelinové vrstvy, zlepšují 					  a zrychlují vedení vzruchů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550" y="2174724"/>
            <a:ext cx="2434442" cy="168942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Význam lipidů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F82A43-CACF-4CFF-BFA2-07E00104CA29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72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lipidů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lnSpc>
                <a:spcPct val="150000"/>
              </a:lnSpc>
              <a:buNone/>
              <a:tabLst>
                <a:tab pos="2514600" algn="l"/>
              </a:tabLst>
            </a:pPr>
            <a:r>
              <a:rPr lang="cs-CZ" sz="2000" b="1" dirty="0" smtClean="0">
                <a:solidFill>
                  <a:schemeClr val="tx2">
                    <a:lumMod val="75000"/>
                  </a:schemeClr>
                </a:solidFill>
              </a:rPr>
              <a:t>Jednoduché</a:t>
            </a:r>
            <a:r>
              <a:rPr lang="cs-CZ" sz="1800" dirty="0" smtClean="0"/>
              <a:t>	</a:t>
            </a:r>
            <a:r>
              <a:rPr lang="cs-CZ" sz="2000" dirty="0" err="1" smtClean="0">
                <a:solidFill>
                  <a:schemeClr val="tx2"/>
                </a:solidFill>
              </a:rPr>
              <a:t>acylglyceroly</a:t>
            </a:r>
            <a:r>
              <a:rPr lang="cs-CZ" sz="2000" dirty="0" smtClean="0"/>
              <a:t>	</a:t>
            </a:r>
            <a:r>
              <a:rPr lang="cs-CZ" sz="2000" dirty="0" smtClean="0">
                <a:solidFill>
                  <a:srgbClr val="0070C0"/>
                </a:solidFill>
              </a:rPr>
              <a:t>tuky</a:t>
            </a:r>
            <a:endParaRPr lang="cs-CZ" sz="2000" dirty="0">
              <a:solidFill>
                <a:srgbClr val="0070C0"/>
              </a:solidFill>
            </a:endParaRPr>
          </a:p>
          <a:p>
            <a:pPr marL="3462338" lvl="8" indent="0">
              <a:lnSpc>
                <a:spcPct val="150000"/>
              </a:lnSpc>
              <a:buNone/>
              <a:tabLst>
                <a:tab pos="2149475" algn="l"/>
              </a:tabLst>
            </a:pPr>
            <a:r>
              <a:rPr lang="cs-CZ" sz="2000" dirty="0"/>
              <a:t>	</a:t>
            </a:r>
            <a:r>
              <a:rPr lang="cs-CZ" sz="2000" dirty="0" smtClean="0"/>
              <a:t>	</a:t>
            </a:r>
            <a:r>
              <a:rPr lang="cs-CZ" sz="2000" dirty="0" smtClean="0">
                <a:solidFill>
                  <a:srgbClr val="0070C0"/>
                </a:solidFill>
              </a:rPr>
              <a:t>oleje </a:t>
            </a:r>
          </a:p>
          <a:p>
            <a:pPr marL="2509838" lvl="8" indent="0">
              <a:lnSpc>
                <a:spcPct val="150000"/>
              </a:lnSpc>
              <a:buNone/>
            </a:pPr>
            <a:r>
              <a:rPr lang="cs-CZ" sz="2000" dirty="0" smtClean="0">
                <a:solidFill>
                  <a:schemeClr val="tx2"/>
                </a:solidFill>
              </a:rPr>
              <a:t>vosky</a:t>
            </a:r>
            <a:endParaRPr lang="cs-CZ" sz="2000" dirty="0">
              <a:solidFill>
                <a:schemeClr val="tx2"/>
              </a:solidFill>
            </a:endParaRPr>
          </a:p>
          <a:p>
            <a:pPr marL="354013" lvl="8" indent="0">
              <a:lnSpc>
                <a:spcPct val="150000"/>
              </a:lnSpc>
              <a:buNone/>
              <a:tabLst>
                <a:tab pos="2514600" algn="l"/>
              </a:tabLst>
            </a:pPr>
            <a:r>
              <a:rPr lang="cs-CZ" sz="2000" b="1" dirty="0" smtClean="0">
                <a:solidFill>
                  <a:srgbClr val="008000"/>
                </a:solidFill>
              </a:rPr>
              <a:t>Složené </a:t>
            </a:r>
            <a:r>
              <a:rPr lang="cs-CZ" dirty="0" smtClean="0"/>
              <a:t>	</a:t>
            </a:r>
            <a:r>
              <a:rPr lang="cs-CZ" sz="2000" dirty="0" smtClean="0">
                <a:solidFill>
                  <a:srgbClr val="00B050"/>
                </a:solidFill>
              </a:rPr>
              <a:t>fosfolipidy </a:t>
            </a:r>
          </a:p>
          <a:p>
            <a:pPr marL="354013" lvl="8" indent="0">
              <a:lnSpc>
                <a:spcPct val="150000"/>
              </a:lnSpc>
              <a:buNone/>
              <a:tabLst>
                <a:tab pos="2514600" algn="l"/>
              </a:tabLst>
            </a:pPr>
            <a:r>
              <a:rPr lang="cs-CZ" sz="2000" dirty="0" smtClean="0">
                <a:solidFill>
                  <a:srgbClr val="00B050"/>
                </a:solidFill>
              </a:rPr>
              <a:t>	glykolipidy</a:t>
            </a:r>
          </a:p>
          <a:p>
            <a:pPr marL="354013" lvl="8" indent="0">
              <a:lnSpc>
                <a:spcPct val="150000"/>
              </a:lnSpc>
              <a:buNone/>
              <a:tabLst>
                <a:tab pos="2514600" algn="l"/>
              </a:tabLst>
            </a:pPr>
            <a:r>
              <a:rPr lang="cs-CZ" sz="2000" b="1" dirty="0" smtClean="0">
                <a:solidFill>
                  <a:srgbClr val="C00000"/>
                </a:solidFill>
              </a:rPr>
              <a:t>Odvozené</a:t>
            </a:r>
            <a:r>
              <a:rPr lang="cs-CZ" dirty="0" smtClean="0"/>
              <a:t>	</a:t>
            </a:r>
            <a:r>
              <a:rPr lang="cs-CZ" sz="2000" dirty="0" smtClean="0">
                <a:solidFill>
                  <a:srgbClr val="FF0000"/>
                </a:solidFill>
              </a:rPr>
              <a:t>vitaminy, </a:t>
            </a:r>
            <a:r>
              <a:rPr lang="cs-CZ" sz="2000" dirty="0" err="1" smtClean="0">
                <a:solidFill>
                  <a:srgbClr val="FF0000"/>
                </a:solidFill>
              </a:rPr>
              <a:t>isoprenoidy</a:t>
            </a:r>
            <a:r>
              <a:rPr lang="cs-CZ" sz="2000" dirty="0" smtClean="0">
                <a:solidFill>
                  <a:srgbClr val="FF0000"/>
                </a:solidFill>
              </a:rPr>
              <a:t> – terpenoidy a steroidy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F82A43-CACF-4CFF-BFA2-07E00104CA29}" type="slidenum">
              <a:rPr lang="cs-CZ" smtClean="0"/>
              <a:pPr/>
              <a:t>5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 bwMode="auto">
          <a:xfrm>
            <a:off x="2674620" y="2286000"/>
            <a:ext cx="480060" cy="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arrow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 bwMode="auto">
          <a:xfrm>
            <a:off x="2674620" y="2286000"/>
            <a:ext cx="480060" cy="97155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arrow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 bwMode="auto">
          <a:xfrm>
            <a:off x="2331720" y="3851910"/>
            <a:ext cx="822960" cy="491490"/>
          </a:xfrm>
          <a:prstGeom prst="straightConnector1">
            <a:avLst/>
          </a:prstGeom>
          <a:ln>
            <a:solidFill>
              <a:srgbClr val="008000"/>
            </a:solidFill>
            <a:headEnd type="none" w="med" len="med"/>
            <a:tailEnd type="arrow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 bwMode="auto">
          <a:xfrm>
            <a:off x="2331720" y="3851910"/>
            <a:ext cx="822960" cy="0"/>
          </a:xfrm>
          <a:prstGeom prst="straightConnector1">
            <a:avLst/>
          </a:prstGeom>
          <a:ln>
            <a:solidFill>
              <a:srgbClr val="008000"/>
            </a:solidFill>
            <a:headEnd type="none" w="med" len="med"/>
            <a:tailEnd type="arrow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 bwMode="auto">
          <a:xfrm>
            <a:off x="2560320" y="4857750"/>
            <a:ext cx="594360" cy="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 bwMode="auto">
          <a:xfrm>
            <a:off x="4743450" y="2286000"/>
            <a:ext cx="502920" cy="0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 bwMode="auto">
          <a:xfrm>
            <a:off x="4743450" y="2286000"/>
            <a:ext cx="502920" cy="571500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arrow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44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Jednoduché lipidy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2941" y="1623060"/>
            <a:ext cx="8292148" cy="450945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Kromě zbytku mastné kyseliny a alkoholu neobsahují žádnou jinou složku </a:t>
            </a:r>
            <a:r>
              <a:rPr lang="cs-CZ" dirty="0" smtClean="0">
                <a:sym typeface="Wingdings" pitchFamily="2" charset="2"/>
              </a:rPr>
              <a:t> jsou tvořeny pouze estery</a:t>
            </a:r>
          </a:p>
          <a:p>
            <a:endParaRPr lang="cs-CZ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  <a:sym typeface="Wingdings" pitchFamily="2" charset="2"/>
              </a:rPr>
              <a:t>1. </a:t>
            </a:r>
            <a:r>
              <a:rPr lang="cs-CZ" dirty="0" err="1" smtClean="0">
                <a:solidFill>
                  <a:schemeClr val="tx2"/>
                </a:solidFill>
                <a:sym typeface="Wingdings" pitchFamily="2" charset="2"/>
              </a:rPr>
              <a:t>Acylglyceroly</a:t>
            </a:r>
            <a:r>
              <a:rPr lang="cs-CZ" dirty="0" smtClean="0">
                <a:solidFill>
                  <a:schemeClr val="tx2"/>
                </a:solidFill>
                <a:sym typeface="Wingdings" pitchFamily="2" charset="2"/>
              </a:rPr>
              <a:t> </a:t>
            </a:r>
            <a:r>
              <a:rPr lang="cs-CZ" dirty="0" smtClean="0">
                <a:sym typeface="Wingdings" pitchFamily="2" charset="2"/>
              </a:rPr>
              <a:t>- ester VMK + glycerol </a:t>
            </a:r>
          </a:p>
          <a:p>
            <a:endParaRPr lang="cs-CZ" dirty="0">
              <a:sym typeface="Wingdings" pitchFamily="2" charset="2"/>
            </a:endParaRPr>
          </a:p>
          <a:p>
            <a:endParaRPr lang="cs-CZ" dirty="0" smtClean="0">
              <a:sym typeface="Wingdings" pitchFamily="2" charset="2"/>
            </a:endParaRPr>
          </a:p>
          <a:p>
            <a:pPr marL="717550" lvl="1" indent="0">
              <a:buNone/>
            </a:pPr>
            <a:r>
              <a:rPr lang="cs-CZ" sz="2000" dirty="0" smtClean="0">
                <a:solidFill>
                  <a:srgbClr val="0070C0"/>
                </a:solidFill>
                <a:sym typeface="Wingdings" pitchFamily="2" charset="2"/>
              </a:rPr>
              <a:t>Tuky</a:t>
            </a:r>
            <a:r>
              <a:rPr lang="cs-CZ" sz="2000" dirty="0" smtClean="0">
                <a:sym typeface="Wingdings" pitchFamily="2" charset="2"/>
              </a:rPr>
              <a:t> </a:t>
            </a:r>
            <a:r>
              <a:rPr lang="cs-CZ" sz="2000" dirty="0" smtClean="0">
                <a:sym typeface="Wingdings" pitchFamily="2" charset="2"/>
              </a:rPr>
              <a:t>– živočišného původu, tuhé</a:t>
            </a:r>
          </a:p>
          <a:p>
            <a:pPr marL="1611313" lvl="4" indent="0">
              <a:buNone/>
            </a:pPr>
            <a:r>
              <a:rPr lang="cs-CZ" sz="2000" dirty="0" smtClean="0">
                <a:sym typeface="Wingdings" pitchFamily="2" charset="2"/>
              </a:rPr>
              <a:t>nebo mazlavé, obsahují převážně nasycené kyseliny</a:t>
            </a:r>
          </a:p>
          <a:p>
            <a:pPr marL="1611313" lvl="4" indent="0">
              <a:buNone/>
            </a:pPr>
            <a:r>
              <a:rPr lang="cs-CZ" sz="2000" dirty="0" smtClean="0">
                <a:sym typeface="Wingdings" pitchFamily="2" charset="2"/>
              </a:rPr>
              <a:t>(potravinářství, kosmetika, lékařství)</a:t>
            </a:r>
          </a:p>
          <a:p>
            <a:pPr marL="720725" lvl="4" indent="0">
              <a:buNone/>
            </a:pPr>
            <a:r>
              <a:rPr lang="cs-CZ" sz="2000" dirty="0" smtClean="0">
                <a:solidFill>
                  <a:srgbClr val="0070C0"/>
                </a:solidFill>
                <a:sym typeface="Wingdings" pitchFamily="2" charset="2"/>
              </a:rPr>
              <a:t>Oleje </a:t>
            </a:r>
            <a:r>
              <a:rPr lang="cs-CZ" sz="2000" dirty="0" smtClean="0">
                <a:sym typeface="Wingdings" pitchFamily="2" charset="2"/>
              </a:rPr>
              <a:t>– rostlinného původu, kapalné, obsahují nenasycené kyseliny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F82A43-CACF-4CFF-BFA2-07E00104CA29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560" y="2508241"/>
            <a:ext cx="2263140" cy="127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17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Vyšší mastné kyseliny (VMK)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tx2"/>
                </a:solidFill>
              </a:rPr>
              <a:t>kyselina palmitová	</a:t>
            </a:r>
            <a:r>
              <a:rPr lang="cs-CZ" dirty="0" smtClean="0">
                <a:solidFill>
                  <a:schemeClr val="tx2"/>
                </a:solidFill>
              </a:rPr>
              <a:t>	(</a:t>
            </a:r>
            <a:r>
              <a:rPr lang="cs-CZ" dirty="0" smtClean="0">
                <a:solidFill>
                  <a:schemeClr val="tx2"/>
                </a:solidFill>
              </a:rPr>
              <a:t>CH</a:t>
            </a:r>
            <a:r>
              <a:rPr lang="cs-CZ" baseline="-25000" dirty="0" smtClean="0">
                <a:solidFill>
                  <a:schemeClr val="tx2"/>
                </a:solidFill>
              </a:rPr>
              <a:t>3</a:t>
            </a:r>
            <a:r>
              <a:rPr lang="cs-CZ" dirty="0" smtClean="0">
                <a:solidFill>
                  <a:schemeClr val="tx2"/>
                </a:solidFill>
              </a:rPr>
              <a:t>(CH</a:t>
            </a:r>
            <a:r>
              <a:rPr lang="cs-CZ" baseline="-25000" dirty="0" smtClean="0">
                <a:solidFill>
                  <a:schemeClr val="tx2"/>
                </a:solidFill>
              </a:rPr>
              <a:t>2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  <a:r>
              <a:rPr lang="cs-CZ" baseline="-25000" dirty="0" smtClean="0">
                <a:solidFill>
                  <a:schemeClr val="tx2"/>
                </a:solidFill>
              </a:rPr>
              <a:t>14</a:t>
            </a:r>
            <a:r>
              <a:rPr lang="cs-CZ" dirty="0" smtClean="0">
                <a:solidFill>
                  <a:schemeClr val="tx2"/>
                </a:solidFill>
              </a:rPr>
              <a:t>COOH)</a:t>
            </a:r>
          </a:p>
          <a:p>
            <a:pPr marL="3657600" lvl="8" indent="0">
              <a:lnSpc>
                <a:spcPct val="150000"/>
              </a:lnSpc>
              <a:buNone/>
            </a:pPr>
            <a:r>
              <a:rPr lang="cs-CZ" sz="2400" dirty="0" smtClean="0">
                <a:solidFill>
                  <a:schemeClr val="tx2"/>
                </a:solidFill>
              </a:rPr>
              <a:t>C</a:t>
            </a:r>
            <a:r>
              <a:rPr lang="cs-CZ" sz="2400" baseline="-25000" dirty="0" smtClean="0">
                <a:solidFill>
                  <a:schemeClr val="tx2"/>
                </a:solidFill>
              </a:rPr>
              <a:t>15</a:t>
            </a:r>
            <a:r>
              <a:rPr lang="cs-CZ" sz="2400" dirty="0" smtClean="0">
                <a:solidFill>
                  <a:schemeClr val="tx2"/>
                </a:solidFill>
              </a:rPr>
              <a:t>H</a:t>
            </a:r>
            <a:r>
              <a:rPr lang="cs-CZ" sz="2400" baseline="-25000" dirty="0" smtClean="0">
                <a:solidFill>
                  <a:schemeClr val="tx2"/>
                </a:solidFill>
              </a:rPr>
              <a:t>31</a:t>
            </a:r>
            <a:r>
              <a:rPr lang="cs-CZ" sz="2400" dirty="0" smtClean="0">
                <a:solidFill>
                  <a:schemeClr val="tx2"/>
                </a:solidFill>
              </a:rPr>
              <a:t>COOH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70C0"/>
                </a:solidFill>
              </a:rPr>
              <a:t>kyselina stearová		(CH</a:t>
            </a:r>
            <a:r>
              <a:rPr lang="cs-CZ" baseline="-25000" dirty="0" smtClean="0">
                <a:solidFill>
                  <a:srgbClr val="0070C0"/>
                </a:solidFill>
              </a:rPr>
              <a:t>3</a:t>
            </a:r>
            <a:r>
              <a:rPr lang="cs-CZ" dirty="0" smtClean="0">
                <a:solidFill>
                  <a:srgbClr val="0070C0"/>
                </a:solidFill>
              </a:rPr>
              <a:t>(CH</a:t>
            </a:r>
            <a:r>
              <a:rPr lang="cs-CZ" baseline="-25000" dirty="0" smtClean="0">
                <a:solidFill>
                  <a:srgbClr val="0070C0"/>
                </a:solidFill>
              </a:rPr>
              <a:t>2</a:t>
            </a:r>
            <a:r>
              <a:rPr lang="cs-CZ" dirty="0" smtClean="0">
                <a:solidFill>
                  <a:srgbClr val="0070C0"/>
                </a:solidFill>
              </a:rPr>
              <a:t>)</a:t>
            </a:r>
            <a:r>
              <a:rPr lang="cs-CZ" baseline="-25000" dirty="0" smtClean="0">
                <a:solidFill>
                  <a:srgbClr val="0070C0"/>
                </a:solidFill>
              </a:rPr>
              <a:t>16</a:t>
            </a:r>
            <a:r>
              <a:rPr lang="cs-CZ" dirty="0" smtClean="0">
                <a:solidFill>
                  <a:srgbClr val="0070C0"/>
                </a:solidFill>
              </a:rPr>
              <a:t>COOH)</a:t>
            </a:r>
          </a:p>
          <a:p>
            <a:pPr marL="3657600" lvl="8" indent="0">
              <a:lnSpc>
                <a:spcPct val="150000"/>
              </a:lnSpc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C</a:t>
            </a:r>
            <a:r>
              <a:rPr lang="cs-CZ" sz="2400" baseline="-25000" dirty="0" smtClean="0">
                <a:solidFill>
                  <a:srgbClr val="0070C0"/>
                </a:solidFill>
              </a:rPr>
              <a:t>17</a:t>
            </a:r>
            <a:r>
              <a:rPr lang="cs-CZ" sz="2400" dirty="0" smtClean="0">
                <a:solidFill>
                  <a:srgbClr val="0070C0"/>
                </a:solidFill>
              </a:rPr>
              <a:t>H</a:t>
            </a:r>
            <a:r>
              <a:rPr lang="cs-CZ" sz="2400" baseline="-25000" dirty="0" smtClean="0">
                <a:solidFill>
                  <a:srgbClr val="0070C0"/>
                </a:solidFill>
              </a:rPr>
              <a:t>35</a:t>
            </a:r>
            <a:r>
              <a:rPr lang="cs-CZ" sz="2400" dirty="0" smtClean="0">
                <a:solidFill>
                  <a:srgbClr val="0070C0"/>
                </a:solidFill>
              </a:rPr>
              <a:t>COOH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B0F0"/>
                </a:solidFill>
              </a:rPr>
              <a:t>kyselina olejová		CH</a:t>
            </a:r>
            <a:r>
              <a:rPr lang="cs-CZ" baseline="-25000" dirty="0" smtClean="0">
                <a:solidFill>
                  <a:srgbClr val="00B0F0"/>
                </a:solidFill>
              </a:rPr>
              <a:t>3</a:t>
            </a:r>
            <a:r>
              <a:rPr lang="cs-CZ" dirty="0" smtClean="0">
                <a:solidFill>
                  <a:srgbClr val="00B0F0"/>
                </a:solidFill>
              </a:rPr>
              <a:t>(CH</a:t>
            </a:r>
            <a:r>
              <a:rPr lang="cs-CZ" baseline="-25000" dirty="0" smtClean="0">
                <a:solidFill>
                  <a:srgbClr val="00B0F0"/>
                </a:solidFill>
              </a:rPr>
              <a:t>2</a:t>
            </a:r>
            <a:r>
              <a:rPr lang="cs-CZ" dirty="0" smtClean="0">
                <a:solidFill>
                  <a:srgbClr val="00B0F0"/>
                </a:solidFill>
              </a:rPr>
              <a:t>)</a:t>
            </a:r>
            <a:r>
              <a:rPr lang="cs-CZ" baseline="-25000" dirty="0" smtClean="0">
                <a:solidFill>
                  <a:srgbClr val="00B0F0"/>
                </a:solidFill>
              </a:rPr>
              <a:t>7</a:t>
            </a:r>
            <a:r>
              <a:rPr lang="cs-CZ" dirty="0" smtClean="0">
                <a:solidFill>
                  <a:srgbClr val="00B0F0"/>
                </a:solidFill>
              </a:rPr>
              <a:t>-CH=CH-(CH</a:t>
            </a:r>
            <a:r>
              <a:rPr lang="cs-CZ" baseline="-25000" dirty="0" smtClean="0">
                <a:solidFill>
                  <a:srgbClr val="00B0F0"/>
                </a:solidFill>
              </a:rPr>
              <a:t>2</a:t>
            </a:r>
            <a:r>
              <a:rPr lang="cs-CZ" dirty="0" smtClean="0">
                <a:solidFill>
                  <a:srgbClr val="00B0F0"/>
                </a:solidFill>
              </a:rPr>
              <a:t>)</a:t>
            </a:r>
            <a:r>
              <a:rPr lang="cs-CZ" baseline="-25000" dirty="0" smtClean="0">
                <a:solidFill>
                  <a:srgbClr val="00B0F0"/>
                </a:solidFill>
              </a:rPr>
              <a:t>7</a:t>
            </a:r>
            <a:r>
              <a:rPr lang="cs-CZ" dirty="0" smtClean="0">
                <a:solidFill>
                  <a:srgbClr val="00B0F0"/>
                </a:solidFill>
              </a:rPr>
              <a:t>COOH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>
                <a:solidFill>
                  <a:srgbClr val="00B0F0"/>
                </a:solidFill>
              </a:rPr>
              <a:t>	</a:t>
            </a:r>
            <a:r>
              <a:rPr lang="cs-CZ" dirty="0" smtClean="0">
                <a:solidFill>
                  <a:srgbClr val="00B0F0"/>
                </a:solidFill>
              </a:rPr>
              <a:t>			C</a:t>
            </a:r>
            <a:r>
              <a:rPr lang="cs-CZ" baseline="-25000" dirty="0" smtClean="0">
                <a:solidFill>
                  <a:srgbClr val="00B0F0"/>
                </a:solidFill>
              </a:rPr>
              <a:t>17</a:t>
            </a:r>
            <a:r>
              <a:rPr lang="cs-CZ" dirty="0" smtClean="0">
                <a:solidFill>
                  <a:srgbClr val="00B0F0"/>
                </a:solidFill>
              </a:rPr>
              <a:t>H</a:t>
            </a:r>
            <a:r>
              <a:rPr lang="cs-CZ" baseline="-25000" dirty="0" smtClean="0">
                <a:solidFill>
                  <a:srgbClr val="00B0F0"/>
                </a:solidFill>
              </a:rPr>
              <a:t>33</a:t>
            </a:r>
            <a:r>
              <a:rPr lang="cs-CZ" dirty="0" smtClean="0">
                <a:solidFill>
                  <a:srgbClr val="00B0F0"/>
                </a:solidFill>
              </a:rPr>
              <a:t>COOH	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F82A43-CACF-4CFF-BFA2-07E00104CA2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36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Vlastnosti tuků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6435" y="1686243"/>
            <a:ext cx="8234363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 smtClean="0">
                <a:solidFill>
                  <a:schemeClr val="tx2"/>
                </a:solidFill>
              </a:rPr>
              <a:t>Žluknutí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znehodnocování tuků vlivem vlhka a tepla za účasti kyslíku a mikroorganismů</a:t>
            </a:r>
          </a:p>
          <a:p>
            <a:pPr marL="0" indent="0" algn="just">
              <a:buNone/>
            </a:pPr>
            <a:r>
              <a:rPr lang="cs-CZ" dirty="0" smtClean="0"/>
              <a:t>nenasycené MK se štěpí na aldehydy, ketony a nižší zapáchající kyseliny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 smtClean="0">
                <a:solidFill>
                  <a:schemeClr val="tx2"/>
                </a:solidFill>
              </a:rPr>
              <a:t>Ztužování</a:t>
            </a:r>
          </a:p>
          <a:p>
            <a:pPr marL="0" indent="0" algn="just">
              <a:buNone/>
            </a:pPr>
            <a:r>
              <a:rPr lang="cs-CZ" dirty="0" smtClean="0"/>
              <a:t>Proces hydrogenace nenasycených MK přítomných v </a:t>
            </a:r>
            <a:r>
              <a:rPr lang="cs-CZ" dirty="0" err="1" smtClean="0"/>
              <a:t>rost</a:t>
            </a:r>
            <a:r>
              <a:rPr lang="cs-CZ" dirty="0" smtClean="0"/>
              <a:t>. olejích </a:t>
            </a:r>
            <a:r>
              <a:rPr lang="cs-CZ" dirty="0" smtClean="0">
                <a:sym typeface="Wingdings" pitchFamily="2" charset="2"/>
              </a:rPr>
              <a:t> vznik nasycených MK a oleje přechází v tuhé tuky (vyšší odolnost vůči žluknutí, bez zápachu)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F82A43-CACF-4CFF-BFA2-07E00104CA2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67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Jednoduché lipidy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2. Vosky </a:t>
            </a:r>
            <a:r>
              <a:rPr lang="cs-CZ" dirty="0" smtClean="0"/>
              <a:t>-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smtClean="0">
                <a:sym typeface="Wingdings" pitchFamily="2" charset="2"/>
              </a:rPr>
              <a:t>ester VMK + jednosytný nenasycený alkohol</a:t>
            </a:r>
          </a:p>
          <a:p>
            <a:pPr marL="0" indent="0" defTabSz="936625">
              <a:buNone/>
              <a:tabLst>
                <a:tab pos="3679825" algn="l"/>
                <a:tab pos="5737225" algn="l"/>
              </a:tabLst>
            </a:pPr>
            <a:r>
              <a:rPr lang="cs-CZ" dirty="0" smtClean="0">
                <a:solidFill>
                  <a:schemeClr val="tx2"/>
                </a:solidFill>
                <a:sym typeface="Wingdings" pitchFamily="2" charset="2"/>
              </a:rPr>
              <a:t>	cetylalkohol 	C</a:t>
            </a:r>
            <a:r>
              <a:rPr lang="cs-CZ" baseline="-25000" dirty="0" smtClean="0">
                <a:solidFill>
                  <a:schemeClr val="tx2"/>
                </a:solidFill>
                <a:sym typeface="Wingdings" pitchFamily="2" charset="2"/>
              </a:rPr>
              <a:t>16</a:t>
            </a:r>
            <a:r>
              <a:rPr lang="cs-CZ" dirty="0" smtClean="0">
                <a:solidFill>
                  <a:schemeClr val="tx2"/>
                </a:solidFill>
                <a:sym typeface="Wingdings" pitchFamily="2" charset="2"/>
              </a:rPr>
              <a:t>H</a:t>
            </a:r>
            <a:r>
              <a:rPr lang="cs-CZ" baseline="-25000" dirty="0" smtClean="0">
                <a:solidFill>
                  <a:schemeClr val="tx2"/>
                </a:solidFill>
                <a:sym typeface="Wingdings" pitchFamily="2" charset="2"/>
              </a:rPr>
              <a:t>33</a:t>
            </a:r>
            <a:r>
              <a:rPr lang="cs-CZ" dirty="0" smtClean="0">
                <a:solidFill>
                  <a:schemeClr val="tx2"/>
                </a:solidFill>
                <a:sym typeface="Wingdings" pitchFamily="2" charset="2"/>
              </a:rPr>
              <a:t>OH</a:t>
            </a:r>
          </a:p>
          <a:p>
            <a:pPr marL="0" indent="0" defTabSz="903288">
              <a:buNone/>
              <a:tabLst>
                <a:tab pos="3679825" algn="l"/>
                <a:tab pos="5737225" algn="l"/>
              </a:tabLst>
            </a:pPr>
            <a:r>
              <a:rPr lang="cs-CZ" dirty="0" smtClean="0">
                <a:solidFill>
                  <a:schemeClr val="tx2"/>
                </a:solidFill>
                <a:sym typeface="Wingdings" pitchFamily="2" charset="2"/>
              </a:rPr>
              <a:t>	</a:t>
            </a:r>
            <a:r>
              <a:rPr lang="cs-CZ" dirty="0" err="1" smtClean="0">
                <a:solidFill>
                  <a:schemeClr val="tx2"/>
                </a:solidFill>
                <a:sym typeface="Wingdings" pitchFamily="2" charset="2"/>
              </a:rPr>
              <a:t>stearylalkohol</a:t>
            </a:r>
            <a:r>
              <a:rPr lang="cs-CZ" dirty="0" smtClean="0">
                <a:solidFill>
                  <a:schemeClr val="tx2"/>
                </a:solidFill>
                <a:sym typeface="Wingdings" pitchFamily="2" charset="2"/>
              </a:rPr>
              <a:t> 	C</a:t>
            </a:r>
            <a:r>
              <a:rPr lang="cs-CZ" baseline="-25000" dirty="0" smtClean="0">
                <a:solidFill>
                  <a:schemeClr val="tx2"/>
                </a:solidFill>
                <a:sym typeface="Wingdings" pitchFamily="2" charset="2"/>
              </a:rPr>
              <a:t>18</a:t>
            </a:r>
            <a:r>
              <a:rPr lang="cs-CZ" dirty="0" smtClean="0">
                <a:solidFill>
                  <a:schemeClr val="tx2"/>
                </a:solidFill>
                <a:sym typeface="Wingdings" pitchFamily="2" charset="2"/>
              </a:rPr>
              <a:t>H</a:t>
            </a:r>
            <a:r>
              <a:rPr lang="cs-CZ" baseline="-25000" dirty="0" smtClean="0">
                <a:solidFill>
                  <a:schemeClr val="tx2"/>
                </a:solidFill>
                <a:sym typeface="Wingdings" pitchFamily="2" charset="2"/>
              </a:rPr>
              <a:t>37</a:t>
            </a:r>
            <a:r>
              <a:rPr lang="cs-CZ" dirty="0" smtClean="0">
                <a:solidFill>
                  <a:schemeClr val="tx2"/>
                </a:solidFill>
                <a:sym typeface="Wingdings" pitchFamily="2" charset="2"/>
              </a:rPr>
              <a:t>OH</a:t>
            </a:r>
          </a:p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  <a:sym typeface="Wingdings" pitchFamily="2" charset="2"/>
              </a:rPr>
              <a:t>	</a:t>
            </a:r>
            <a:r>
              <a:rPr lang="cs-CZ" dirty="0" smtClean="0">
                <a:solidFill>
                  <a:schemeClr val="tx2"/>
                </a:solidFill>
                <a:sym typeface="Wingdings" pitchFamily="2" charset="2"/>
              </a:rPr>
              <a:t>			</a:t>
            </a:r>
            <a:r>
              <a:rPr lang="cs-CZ" dirty="0" err="1" smtClean="0">
                <a:solidFill>
                  <a:schemeClr val="tx2"/>
                </a:solidFill>
                <a:sym typeface="Wingdings" pitchFamily="2" charset="2"/>
              </a:rPr>
              <a:t>myricylalkohol</a:t>
            </a:r>
            <a:r>
              <a:rPr lang="cs-CZ" dirty="0" smtClean="0">
                <a:solidFill>
                  <a:schemeClr val="tx2"/>
                </a:solidFill>
                <a:sym typeface="Wingdings" pitchFamily="2" charset="2"/>
              </a:rPr>
              <a:t>  C</a:t>
            </a:r>
            <a:r>
              <a:rPr lang="cs-CZ" baseline="-25000" dirty="0" smtClean="0">
                <a:solidFill>
                  <a:schemeClr val="tx2"/>
                </a:solidFill>
                <a:sym typeface="Wingdings" pitchFamily="2" charset="2"/>
              </a:rPr>
              <a:t>30</a:t>
            </a:r>
            <a:r>
              <a:rPr lang="cs-CZ" dirty="0" smtClean="0">
                <a:solidFill>
                  <a:schemeClr val="tx2"/>
                </a:solidFill>
                <a:sym typeface="Wingdings" pitchFamily="2" charset="2"/>
              </a:rPr>
              <a:t>H</a:t>
            </a:r>
            <a:r>
              <a:rPr lang="cs-CZ" baseline="-25000" dirty="0" smtClean="0">
                <a:solidFill>
                  <a:schemeClr val="tx2"/>
                </a:solidFill>
                <a:sym typeface="Wingdings" pitchFamily="2" charset="2"/>
              </a:rPr>
              <a:t>61</a:t>
            </a:r>
            <a:r>
              <a:rPr lang="cs-CZ" dirty="0" smtClean="0">
                <a:solidFill>
                  <a:schemeClr val="tx2"/>
                </a:solidFill>
                <a:sym typeface="Wingdings" pitchFamily="2" charset="2"/>
              </a:rPr>
              <a:t>OH</a:t>
            </a:r>
          </a:p>
          <a:p>
            <a:pPr marL="892175" indent="0" defTabSz="892175">
              <a:buNone/>
            </a:pPr>
            <a:r>
              <a:rPr lang="cs-CZ" dirty="0" smtClean="0">
                <a:solidFill>
                  <a:schemeClr val="tx2"/>
                </a:solidFill>
              </a:rPr>
              <a:t>živočišné </a:t>
            </a:r>
            <a:r>
              <a:rPr lang="cs-CZ" dirty="0" smtClean="0"/>
              <a:t>– včelí vosk, lanolín, vorvaňovina</a:t>
            </a:r>
            <a:endParaRPr lang="cs-CZ" dirty="0">
              <a:solidFill>
                <a:schemeClr val="tx2"/>
              </a:solidFill>
            </a:endParaRPr>
          </a:p>
          <a:p>
            <a:pPr marL="892175" indent="0" defTabSz="892175">
              <a:buNone/>
            </a:pPr>
            <a:r>
              <a:rPr lang="cs-CZ" dirty="0" smtClean="0">
                <a:solidFill>
                  <a:schemeClr val="tx2"/>
                </a:solidFill>
              </a:rPr>
              <a:t>rostlinné </a:t>
            </a:r>
            <a:r>
              <a:rPr lang="cs-CZ" dirty="0" smtClean="0"/>
              <a:t>– kutin, palmový vosk</a:t>
            </a:r>
          </a:p>
          <a:p>
            <a:pPr marL="0" indent="0">
              <a:buNone/>
              <a:tabLst>
                <a:tab pos="92075" algn="l"/>
              </a:tabLst>
            </a:pPr>
            <a:endParaRPr lang="cs-CZ" dirty="0"/>
          </a:p>
          <a:p>
            <a:pPr marL="892175" indent="0">
              <a:buNone/>
              <a:tabLst>
                <a:tab pos="92075" algn="l"/>
              </a:tabLst>
            </a:pPr>
            <a:r>
              <a:rPr lang="cs-CZ" sz="2000" dirty="0" smtClean="0"/>
              <a:t>Využití:	</a:t>
            </a:r>
            <a:r>
              <a:rPr lang="cs-CZ" sz="2000" dirty="0" smtClean="0"/>
              <a:t>kosmetika </a:t>
            </a:r>
            <a:r>
              <a:rPr lang="cs-CZ" sz="1400" dirty="0" smtClean="0"/>
              <a:t>(</a:t>
            </a:r>
            <a:r>
              <a:rPr lang="cs-CZ" sz="1400" dirty="0"/>
              <a:t>rtěnky, depilátory, šampony)</a:t>
            </a:r>
            <a:r>
              <a:rPr lang="cs-CZ" sz="2000" dirty="0" smtClean="0"/>
              <a:t>	farmaceutický </a:t>
            </a:r>
            <a:r>
              <a:rPr lang="cs-CZ" sz="2000" dirty="0" smtClean="0"/>
              <a:t>průmysl, 		</a:t>
            </a:r>
            <a:r>
              <a:rPr lang="cs-CZ" sz="2000" dirty="0" smtClean="0"/>
              <a:t>	lékařství</a:t>
            </a:r>
          </a:p>
          <a:p>
            <a:pPr marL="892175" indent="0">
              <a:buNone/>
              <a:tabLst>
                <a:tab pos="92075" algn="l"/>
              </a:tabLst>
            </a:pPr>
            <a:r>
              <a:rPr lang="cs-CZ" sz="1800" dirty="0"/>
              <a:t>	</a:t>
            </a:r>
            <a:r>
              <a:rPr lang="cs-CZ" sz="1800" dirty="0" smtClean="0"/>
              <a:t>	</a:t>
            </a:r>
            <a:r>
              <a:rPr lang="cs-CZ" sz="1200" dirty="0" smtClean="0"/>
              <a:t>	</a:t>
            </a:r>
            <a:endParaRPr lang="cs-CZ" sz="1800" dirty="0" smtClean="0"/>
          </a:p>
          <a:p>
            <a:pPr marL="892175" indent="0">
              <a:buNone/>
              <a:tabLst>
                <a:tab pos="92075" algn="l"/>
              </a:tabLst>
            </a:pPr>
            <a:r>
              <a:rPr lang="cs-CZ" dirty="0"/>
              <a:t>	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Fyziologie živočichů – cvičení, katedra biologie, PedF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F82A43-CACF-4CFF-BFA2-07E00104CA2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28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628</TotalTime>
  <Words>494</Words>
  <Application>Microsoft Office PowerPoint</Application>
  <PresentationFormat>Předvádění na obrazovce (4:3)</PresentationFormat>
  <Paragraphs>144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Prezentace_MU_CZ</vt:lpstr>
      <vt:lpstr>1_Směsi</vt:lpstr>
      <vt:lpstr>2_Směsi</vt:lpstr>
      <vt:lpstr>LIPIDY      Michaela Jurčáková &amp; Radek Durna</vt:lpstr>
      <vt:lpstr>LIPIDY </vt:lpstr>
      <vt:lpstr>Výskyt lipidů</vt:lpstr>
      <vt:lpstr>Význam lipidů</vt:lpstr>
      <vt:lpstr>Rozdělení lipidů</vt:lpstr>
      <vt:lpstr>Jednoduché lipidy</vt:lpstr>
      <vt:lpstr>Vyšší mastné kyseliny (VMK)</vt:lpstr>
      <vt:lpstr>Vlastnosti tuků</vt:lpstr>
      <vt:lpstr>Jednoduché lipidy</vt:lpstr>
      <vt:lpstr>Složené lipidy</vt:lpstr>
      <vt:lpstr>Odvozené lipidy</vt:lpstr>
      <vt:lpstr>Hladina cholesterolu v krvi</vt:lpstr>
      <vt:lpstr>Příjem tuků (MK)</vt:lpstr>
      <vt:lpstr>Obsah tuků v potravinách  Tabulka byla převzata z knihy Praktická nefrologie V. Teplana, Grada Publishing 1998</vt:lpstr>
      <vt:lpstr>DĚKUJEME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LIPIDY  Radek Durna, Michaela Jurčáková</dc:title>
  <dc:creator>Windows User</dc:creator>
  <cp:lastModifiedBy>Windows User</cp:lastModifiedBy>
  <cp:revision>49</cp:revision>
  <cp:lastPrinted>1601-01-01T00:00:00Z</cp:lastPrinted>
  <dcterms:created xsi:type="dcterms:W3CDTF">2013-11-11T08:40:50Z</dcterms:created>
  <dcterms:modified xsi:type="dcterms:W3CDTF">2013-11-12T18:29:11Z</dcterms:modified>
</cp:coreProperties>
</file>