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6" r:id="rId11"/>
    <p:sldId id="263" r:id="rId12"/>
    <p:sldId id="267" r:id="rId13"/>
    <p:sldId id="269" r:id="rId14"/>
    <p:sldId id="268" r:id="rId15"/>
    <p:sldId id="270" r:id="rId16"/>
    <p:sldId id="271" r:id="rId17"/>
    <p:sldId id="273" r:id="rId18"/>
    <p:sldId id="274" r:id="rId19"/>
    <p:sldId id="272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30" autoAdjust="0"/>
  </p:normalViewPr>
  <p:slideViewPr>
    <p:cSldViewPr>
      <p:cViewPr>
        <p:scale>
          <a:sx n="90" d="100"/>
          <a:sy n="90" d="100"/>
        </p:scale>
        <p:origin x="-594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49A2F3-6391-4B77-9365-3BD361069D2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1044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5DB96C-B449-414C-B690-6EBAD83D107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1032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0CB7C-D29C-4F21-A975-C917B163D43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2076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53BC83E-2309-439B-A03A-0BFB3152841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1576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FE04F2C-6D6E-4C2F-99B8-47126BB3436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1758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FF8F4F4-93C5-49FA-9641-F7B46B55A6E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4259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437084-BE1E-4747-B41B-8DEB933240F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4418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AD794-EEFF-49D0-B842-EF7A3D2C4AA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4639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4CC36D-8C6F-4165-B048-2EB5D668F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37280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0A7DB0-924A-4BD6-BC3E-F36B292159F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9735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9B126-2D97-42B3-AA62-D2AB30A5217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604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C48761-9C67-4FBB-A1E5-5E8140D0D05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3953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4AC5D4-10C2-4A31-8E9F-A7ABA752DB5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9481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0C5F8D-154E-45E6-AA31-5DAF46B3E1B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5086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0CE399B-859F-4515-808B-F4668DDAF94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0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7772400" cy="1470025"/>
          </a:xfrm>
        </p:spPr>
        <p:txBody>
          <a:bodyPr/>
          <a:lstStyle/>
          <a:p>
            <a:r>
              <a:rPr lang="cs-CZ" altLang="cs-CZ"/>
              <a:t>Modelová rozdělení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Studentovy koeficienty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111375"/>
            <a:ext cx="8229600" cy="350361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Chyby měřidel, celková chyba měření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20938"/>
            <a:ext cx="8229600" cy="3705225"/>
          </a:xfrm>
        </p:spPr>
        <p:txBody>
          <a:bodyPr/>
          <a:lstStyle/>
          <a:p>
            <a:r>
              <a:rPr lang="cs-CZ" altLang="cs-CZ" sz="2400"/>
              <a:t>Chyba měřidla – chyba systematická + náhodná, kterou měřidlo do měření vnáší (mezní chyba)</a:t>
            </a:r>
          </a:p>
          <a:p>
            <a:endParaRPr lang="cs-CZ" altLang="cs-CZ" sz="2400"/>
          </a:p>
          <a:p>
            <a:r>
              <a:rPr lang="cs-CZ" altLang="cs-CZ" sz="2400"/>
              <a:t>U mechanických měřidel – polovina nebo jede dílek stupnice</a:t>
            </a:r>
          </a:p>
          <a:p>
            <a:endParaRPr lang="cs-CZ" altLang="cs-CZ" sz="2400"/>
          </a:p>
          <a:p>
            <a:r>
              <a:rPr lang="cs-CZ" altLang="cs-CZ" sz="2400"/>
              <a:t>Třída přesnosti měřícího přístroje (ručkové voltmetry, ampérmetry)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/>
              <a:t>Chyby měřidel, celková chyba měření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5613" cy="1181100"/>
          </a:xfrm>
        </p:spPr>
        <p:txBody>
          <a:bodyPr/>
          <a:lstStyle/>
          <a:p>
            <a:r>
              <a:rPr lang="cs-CZ" altLang="cs-CZ" sz="2000"/>
              <a:t>Pro odhad celkové chyby měření je určující směrodatná odchylka střední hodnoty měřené veličiny a chyba měřidla</a:t>
            </a:r>
          </a:p>
          <a:p>
            <a:endParaRPr lang="cs-CZ" altLang="cs-CZ" sz="2000"/>
          </a:p>
          <a:p>
            <a:endParaRPr lang="cs-CZ" altLang="cs-CZ" sz="2000"/>
          </a:p>
        </p:txBody>
      </p:sp>
      <p:graphicFrame>
        <p:nvGraphicFramePr>
          <p:cNvPr id="17414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1979613" y="3357563"/>
          <a:ext cx="4038600" cy="105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Rovnice" r:id="rId3" imgW="1117440" imgH="291960" progId="Equation.3">
                  <p:embed/>
                </p:oleObj>
              </mc:Choice>
              <mc:Fallback>
                <p:oleObj name="Rovnice" r:id="rId3" imgW="1117440" imgH="2919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3357563"/>
                        <a:ext cx="4038600" cy="1055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pic>
        <p:nvPicPr>
          <p:cNvPr id="22532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476250"/>
            <a:ext cx="8716962" cy="53594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 smtClean="0"/>
              <a:t>Zákon přenosu chyb</a:t>
            </a:r>
            <a:endParaRPr lang="cs-CZ" altLang="cs-CZ" sz="3200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0013252"/>
              </p:ext>
            </p:extLst>
          </p:nvPr>
        </p:nvGraphicFramePr>
        <p:xfrm>
          <a:off x="1475656" y="2996952"/>
          <a:ext cx="5314487" cy="1359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2" name="Rovnice" r:id="rId3" imgW="2184120" imgH="558720" progId="Equation.3">
                  <p:embed/>
                </p:oleObj>
              </mc:Choice>
              <mc:Fallback>
                <p:oleObj name="Rovnice" r:id="rId3" imgW="2184120" imgH="558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75656" y="2996952"/>
                        <a:ext cx="5314487" cy="1359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Regresní analýza</a:t>
            </a:r>
            <a:endParaRPr lang="cs-CZ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cs-CZ" sz="2000" dirty="0" smtClean="0"/>
                  <a:t>Lineární regrese metodou nejmenších čtverců</a:t>
                </a:r>
              </a:p>
              <a:p>
                <a:pPr marL="0" indent="0">
                  <a:buNone/>
                </a:pPr>
                <a:endParaRPr lang="cs-CZ" sz="2000" dirty="0" smtClean="0"/>
              </a:p>
              <a:p>
                <a:pPr marL="0" indent="0">
                  <a:buNone/>
                </a:pPr>
                <a:endParaRPr lang="cs-CZ" sz="2000" dirty="0"/>
              </a:p>
              <a:p>
                <a:pPr marL="0" indent="0">
                  <a:buNone/>
                </a:pPr>
                <a:endParaRPr lang="cs-CZ" sz="2000" dirty="0" smtClean="0"/>
              </a:p>
              <a:p>
                <a:r>
                  <a:rPr lang="cs-CZ" sz="2000" dirty="0" smtClean="0"/>
                  <a:t>Hledání takových hodnot parametrů regresní funkce. Které minimalizují součet druhých mocnin odchylek mezi naměřenými hodnotami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000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cs-CZ" sz="20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sz="2000" dirty="0" smtClean="0"/>
                  <a:t> a hodnotami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000" b="0" i="1" smtClean="0">
                            <a:latin typeface="Cambria Math"/>
                          </a:rPr>
                          <m:t>  </m:t>
                        </m:r>
                        <m:acc>
                          <m:accPr>
                            <m:chr m:val="̃"/>
                            <m:ctrlPr>
                              <a:rPr lang="cs-CZ" sz="2000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cs-CZ" sz="2000" b="0" i="1" smtClean="0">
                                <a:latin typeface="Cambria Math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cs-CZ" sz="20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sz="2000" dirty="0" smtClean="0"/>
                  <a:t> na proložené křivce zvoleného typu.</a:t>
                </a:r>
              </a:p>
              <a:p>
                <a:pPr marL="0" indent="0">
                  <a:buNone/>
                </a:pPr>
                <a:endParaRPr lang="cs-CZ" sz="2000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53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947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Lineární regrese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Je třeba určit hodnoty dvou parametrů </a:t>
            </a:r>
            <a:r>
              <a:rPr lang="cs-CZ" sz="2000" dirty="0" err="1" smtClean="0"/>
              <a:t>a,b</a:t>
            </a:r>
            <a:endParaRPr lang="cs-CZ" sz="2000" dirty="0" smtClean="0"/>
          </a:p>
          <a:p>
            <a:r>
              <a:rPr lang="cs-CZ" sz="2000" dirty="0" smtClean="0"/>
              <a:t>y=</a:t>
            </a:r>
            <a:r>
              <a:rPr lang="cs-CZ" sz="2000" dirty="0" err="1" smtClean="0"/>
              <a:t>ax+b</a:t>
            </a:r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6489843"/>
              </p:ext>
            </p:extLst>
          </p:nvPr>
        </p:nvGraphicFramePr>
        <p:xfrm>
          <a:off x="611560" y="3212976"/>
          <a:ext cx="3210048" cy="148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0" name="Rovnice" r:id="rId3" imgW="2006280" imgH="927000" progId="Equation.3">
                  <p:embed/>
                </p:oleObj>
              </mc:Choice>
              <mc:Fallback>
                <p:oleObj name="Rovnice" r:id="rId3" imgW="2006280" imgH="927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560" y="3212976"/>
                        <a:ext cx="3210048" cy="148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8307567"/>
              </p:ext>
            </p:extLst>
          </p:nvPr>
        </p:nvGraphicFramePr>
        <p:xfrm>
          <a:off x="4644008" y="3284984"/>
          <a:ext cx="3494592" cy="1442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1" name="Rovnice" r:id="rId5" imgW="2184120" imgH="901440" progId="Equation.3">
                  <p:embed/>
                </p:oleObj>
              </mc:Choice>
              <mc:Fallback>
                <p:oleObj name="Rovnice" r:id="rId5" imgW="2184120" imgH="9014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44008" y="3284984"/>
                        <a:ext cx="3494592" cy="14423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795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Lineární regrese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2656"/>
          </a:xfrm>
        </p:spPr>
        <p:txBody>
          <a:bodyPr/>
          <a:lstStyle/>
          <a:p>
            <a:r>
              <a:rPr lang="cs-CZ" sz="2000" dirty="0" smtClean="0"/>
              <a:t>Nabývá-li koeficient b nulovou hodnotu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6139511"/>
              </p:ext>
            </p:extLst>
          </p:nvPr>
        </p:nvGraphicFramePr>
        <p:xfrm>
          <a:off x="3491880" y="2132856"/>
          <a:ext cx="1808163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2" name="Rovnice" r:id="rId3" imgW="1130040" imgH="838080" progId="Equation.3">
                  <p:embed/>
                </p:oleObj>
              </mc:Choice>
              <mc:Fallback>
                <p:oleObj name="Rovnice" r:id="rId3" imgW="1130040" imgH="8380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91880" y="2132856"/>
                        <a:ext cx="1808163" cy="1339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467544" y="38610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Koeficient korelace (nejistoty parametrů)</a:t>
            </a:r>
            <a:endParaRPr lang="cs-CZ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3700211"/>
              </p:ext>
            </p:extLst>
          </p:nvPr>
        </p:nvGraphicFramePr>
        <p:xfrm>
          <a:off x="2117948" y="4509120"/>
          <a:ext cx="4836096" cy="1544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" name="Rovnice" r:id="rId5" imgW="3022560" imgH="965160" progId="Equation.3">
                  <p:embed/>
                </p:oleObj>
              </mc:Choice>
              <mc:Fallback>
                <p:oleObj name="Rovnice" r:id="rId5" imgW="3022560" imgH="9651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7948" y="4509120"/>
                        <a:ext cx="4836096" cy="15442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216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Lineární regrese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32656"/>
          </a:xfrm>
        </p:spPr>
        <p:txBody>
          <a:bodyPr/>
          <a:lstStyle/>
          <a:p>
            <a:r>
              <a:rPr lang="cs-CZ" sz="2000" dirty="0" smtClean="0"/>
              <a:t>Nejistota parametru </a:t>
            </a:r>
            <a:r>
              <a:rPr lang="cs-CZ" sz="2000" b="1" i="1" dirty="0" smtClean="0"/>
              <a:t>a</a:t>
            </a:r>
            <a:r>
              <a:rPr lang="cs-CZ" sz="2000" dirty="0" smtClean="0"/>
              <a:t> udávající směrnici přímky: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5777562"/>
              </p:ext>
            </p:extLst>
          </p:nvPr>
        </p:nvGraphicFramePr>
        <p:xfrm>
          <a:off x="3421063" y="2417763"/>
          <a:ext cx="1951037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3" name="Rovnice" r:id="rId3" imgW="1218960" imgH="482400" progId="Equation.3">
                  <p:embed/>
                </p:oleObj>
              </mc:Choice>
              <mc:Fallback>
                <p:oleObj name="Rovnice" r:id="rId3" imgW="121896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21063" y="2417763"/>
                        <a:ext cx="1951037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489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76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/>
              <a:t>Normální Gaussovo rozdělení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852738"/>
            <a:ext cx="8229600" cy="3273425"/>
          </a:xfrm>
        </p:spPr>
        <p:txBody>
          <a:bodyPr/>
          <a:lstStyle/>
          <a:p>
            <a:r>
              <a:rPr lang="cs-CZ" altLang="cs-CZ" sz="2000"/>
              <a:t>Při každém měření – m nezávislých náhodných vlivů</a:t>
            </a:r>
          </a:p>
          <a:p>
            <a:endParaRPr lang="cs-CZ" altLang="cs-CZ" sz="2000"/>
          </a:p>
          <a:p>
            <a:r>
              <a:rPr lang="cs-CZ" altLang="cs-CZ" sz="2000"/>
              <a:t>Každý z vlivů dává vznik elementární chybě</a:t>
            </a:r>
          </a:p>
          <a:p>
            <a:endParaRPr lang="cs-CZ" altLang="cs-CZ" sz="2000"/>
          </a:p>
          <a:p>
            <a:r>
              <a:rPr lang="cs-CZ" altLang="cs-CZ" sz="2000"/>
              <a:t>Výsledná hodnota je dána součtem velkého množství elementárních chyb se skutečnou hodnotou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gau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981075"/>
            <a:ext cx="6048375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102" name="Object 6"/>
          <p:cNvGraphicFramePr>
            <a:graphicFrameLocks noChangeAspect="1"/>
          </p:cNvGraphicFramePr>
          <p:nvPr>
            <p:ph/>
          </p:nvPr>
        </p:nvGraphicFramePr>
        <p:xfrm>
          <a:off x="755650" y="5661025"/>
          <a:ext cx="3783013" cy="96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Rovnice" r:id="rId4" imgW="1892160" imgH="482400" progId="Equation.3">
                  <p:embed/>
                </p:oleObj>
              </mc:Choice>
              <mc:Fallback>
                <p:oleObj name="Rovnice" r:id="rId4" imgW="1892160" imgH="482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5661025"/>
                        <a:ext cx="3783013" cy="963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1258888" y="260350"/>
            <a:ext cx="741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 sz="3200"/>
              <a:t>Normální rozdělení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4932363" y="5661025"/>
            <a:ext cx="403225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Symbol" pitchFamily="18" charset="2"/>
              <a:buChar char="m"/>
            </a:pPr>
            <a:r>
              <a:rPr lang="cs-CZ" altLang="cs-CZ" sz="1400">
                <a:sym typeface="Symbol" pitchFamily="18" charset="2"/>
              </a:rPr>
              <a:t> - udává polohu maxima normálního rozdělení</a:t>
            </a:r>
          </a:p>
          <a:p>
            <a:pPr>
              <a:buFont typeface="Symbol" pitchFamily="18" charset="2"/>
              <a:buChar char="s"/>
            </a:pPr>
            <a:r>
              <a:rPr lang="cs-CZ" altLang="cs-CZ" sz="1400">
                <a:sym typeface="Symbol" pitchFamily="18" charset="2"/>
              </a:rPr>
              <a:t>- šířkový parametr, směrodatná odchylka  </a:t>
            </a:r>
          </a:p>
          <a:p>
            <a:pPr>
              <a:buFont typeface="Symbol" pitchFamily="18" charset="2"/>
              <a:buNone/>
            </a:pPr>
            <a:r>
              <a:rPr lang="cs-CZ" altLang="cs-CZ" sz="1400">
                <a:sym typeface="Symbol" pitchFamily="18" charset="2"/>
              </a:rPr>
              <a:t>    (chyba měření)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Normální rozdělení</a:t>
            </a:r>
          </a:p>
        </p:txBody>
      </p:sp>
      <p:pic>
        <p:nvPicPr>
          <p:cNvPr id="6148" name="Picture 4" descr="sigm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268413"/>
            <a:ext cx="708660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Normální rozdělení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1400"/>
              <a:t>(μ – σ, μ + σ) s pravděpodobností 68,27 %,</a:t>
            </a:r>
          </a:p>
          <a:p>
            <a:r>
              <a:rPr lang="cs-CZ" altLang="cs-CZ" sz="1400"/>
              <a:t>(μ – 2σ, μ + 2σ) s pravděpodobností 95,45 %,</a:t>
            </a:r>
          </a:p>
          <a:p>
            <a:r>
              <a:rPr lang="cs-CZ" altLang="cs-CZ" sz="1400"/>
              <a:t>(μ – 3σ, μ + 3σ) s pravděpodobností 99,73 %.</a:t>
            </a:r>
          </a:p>
          <a:p>
            <a:endParaRPr lang="cs-CZ" altLang="cs-CZ" sz="1400"/>
          </a:p>
        </p:txBody>
      </p:sp>
      <p:pic>
        <p:nvPicPr>
          <p:cNvPr id="7175" name="Picture 7" descr="Normalni_rozdelen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141663"/>
            <a:ext cx="8140700" cy="269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Studentovo rozdělení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59713" cy="2044700"/>
          </a:xfrm>
        </p:spPr>
        <p:txBody>
          <a:bodyPr/>
          <a:lstStyle/>
          <a:p>
            <a:r>
              <a:rPr lang="cs-CZ" altLang="cs-CZ" sz="1800"/>
              <a:t>Pro Gaussovo rozdělení potřebujeme znát 2 parametry - </a:t>
            </a:r>
            <a:r>
              <a:rPr lang="cs-CZ" altLang="cs-CZ" sz="1800">
                <a:sym typeface="Symbol" pitchFamily="18" charset="2"/>
              </a:rPr>
              <a:t>,  z velkého počtu měření (n→)</a:t>
            </a:r>
          </a:p>
          <a:p>
            <a:r>
              <a:rPr lang="cs-CZ" altLang="cs-CZ" sz="1800">
                <a:sym typeface="Symbol" pitchFamily="18" charset="2"/>
              </a:rPr>
              <a:t>Pro Studentovo rozdělení stačí 1 parametr – </a:t>
            </a:r>
            <a:r>
              <a:rPr lang="cs-CZ" altLang="cs-CZ" sz="2000" b="1">
                <a:sym typeface="Symbol" pitchFamily="18" charset="2"/>
              </a:rPr>
              <a:t>n</a:t>
            </a:r>
            <a:r>
              <a:rPr lang="cs-CZ" altLang="cs-CZ" sz="1800" b="1">
                <a:sym typeface="Symbol" pitchFamily="18" charset="2"/>
              </a:rPr>
              <a:t> - počet stupňů volnosti</a:t>
            </a:r>
            <a:r>
              <a:rPr lang="cs-CZ" altLang="cs-CZ" sz="2800" b="1"/>
              <a:t> </a:t>
            </a:r>
          </a:p>
          <a:p>
            <a:r>
              <a:rPr lang="cs-CZ" altLang="cs-CZ" sz="2000" b="1">
                <a:sym typeface="Symbol" pitchFamily="18" charset="2"/>
              </a:rPr>
              <a:t>n</a:t>
            </a:r>
            <a:r>
              <a:rPr lang="cs-CZ" altLang="cs-CZ" sz="2000">
                <a:sym typeface="Symbol" pitchFamily="18" charset="2"/>
              </a:rPr>
              <a:t> = počet měření - 1</a:t>
            </a:r>
          </a:p>
          <a:p>
            <a:endParaRPr lang="cs-CZ" altLang="cs-CZ" sz="2000">
              <a:sym typeface="Symbol" pitchFamily="18" charset="2"/>
            </a:endParaRPr>
          </a:p>
          <a:p>
            <a:endParaRPr lang="cs-CZ" altLang="cs-CZ" sz="2000" b="1">
              <a:sym typeface="Symbol" pitchFamily="18" charset="2"/>
            </a:endParaRPr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827088" y="4005263"/>
          <a:ext cx="985837" cy="123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Rovnice" r:id="rId3" imgW="495000" imgH="622080" progId="Equation.3">
                  <p:embed/>
                </p:oleObj>
              </mc:Choice>
              <mc:Fallback>
                <p:oleObj name="Rovnice" r:id="rId3" imgW="495000" imgH="6220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4005263"/>
                        <a:ext cx="985837" cy="1239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987675" y="3716338"/>
            <a:ext cx="5688013" cy="2017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t – náhodná veličina</a:t>
            </a:r>
          </a:p>
          <a:p>
            <a:pPr>
              <a:spcBef>
                <a:spcPct val="50000"/>
              </a:spcBef>
            </a:pPr>
            <a:r>
              <a:rPr lang="cs-CZ" altLang="cs-CZ"/>
              <a:t>x</a:t>
            </a:r>
            <a:r>
              <a:rPr lang="cs-CZ" altLang="cs-CZ" baseline="-25000"/>
              <a:t>0</a:t>
            </a:r>
            <a:r>
              <a:rPr lang="cs-CZ" altLang="cs-CZ"/>
              <a:t> – náhodná proměnná – standartní rozdělení</a:t>
            </a:r>
          </a:p>
          <a:p>
            <a:pPr>
              <a:spcBef>
                <a:spcPct val="50000"/>
              </a:spcBef>
            </a:pPr>
            <a:r>
              <a:rPr lang="cs-CZ" altLang="cs-CZ"/>
              <a:t>x – náhodná proměnná – rozdělení x</a:t>
            </a:r>
            <a:r>
              <a:rPr lang="cs-CZ" altLang="cs-CZ" baseline="30000"/>
              <a:t>2</a:t>
            </a:r>
          </a:p>
          <a:p>
            <a:pPr>
              <a:spcBef>
                <a:spcPct val="50000"/>
              </a:spcBef>
            </a:pPr>
            <a:r>
              <a:rPr lang="cs-CZ" altLang="cs-CZ"/>
              <a:t>n – počet stupňů volnosti </a:t>
            </a:r>
          </a:p>
          <a:p>
            <a:pPr>
              <a:spcBef>
                <a:spcPct val="50000"/>
              </a:spcBef>
            </a:pPr>
            <a:r>
              <a:rPr lang="cs-CZ" altLang="cs-CZ"/>
              <a:t>x</a:t>
            </a:r>
            <a:r>
              <a:rPr lang="cs-CZ" altLang="cs-CZ" baseline="-25000"/>
              <a:t>0</a:t>
            </a:r>
            <a:r>
              <a:rPr lang="cs-CZ" altLang="cs-CZ"/>
              <a:t>, x – navzájem nezávislé proměnné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Studentovo rozdělení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cs-CZ" altLang="cs-CZ" sz="1800"/>
              <a:t>Proměnná </a:t>
            </a:r>
            <a:r>
              <a:rPr lang="cs-CZ" altLang="cs-CZ" sz="1800" b="1" i="1"/>
              <a:t>t</a:t>
            </a:r>
            <a:r>
              <a:rPr lang="cs-CZ" altLang="cs-CZ" sz="1800"/>
              <a:t> má studentovo rozdělení s </a:t>
            </a:r>
            <a:r>
              <a:rPr lang="cs-CZ" altLang="cs-CZ" sz="1800" b="1" i="1"/>
              <a:t>n</a:t>
            </a:r>
            <a:r>
              <a:rPr lang="cs-CZ" altLang="cs-CZ" sz="1800"/>
              <a:t> stupni volnosti:</a:t>
            </a:r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611188" y="2492375"/>
          <a:ext cx="3024187" cy="139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Rovnice" r:id="rId3" imgW="1815840" imgH="838080" progId="Equation.3">
                  <p:embed/>
                </p:oleObj>
              </mc:Choice>
              <mc:Fallback>
                <p:oleObj name="Rovnice" r:id="rId3" imgW="1815840" imgH="8380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2492375"/>
                        <a:ext cx="3024187" cy="1395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684213" y="5229225"/>
          <a:ext cx="2046287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Rovnice" r:id="rId5" imgW="1054080" imgH="482400" progId="Equation.3">
                  <p:embed/>
                </p:oleObj>
              </mc:Choice>
              <mc:Fallback>
                <p:oleObj name="Rovnice" r:id="rId5" imgW="1054080" imgH="482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5229225"/>
                        <a:ext cx="2046287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900113" y="4581525"/>
            <a:ext cx="2592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Gama funkce:</a:t>
            </a:r>
          </a:p>
        </p:txBody>
      </p:sp>
      <p:pic>
        <p:nvPicPr>
          <p:cNvPr id="10250" name="Picture 10" descr="studen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2420938"/>
            <a:ext cx="5311775" cy="4094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Studentovo rozdělení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2588" cy="4525963"/>
          </a:xfrm>
        </p:spPr>
        <p:txBody>
          <a:bodyPr/>
          <a:lstStyle/>
          <a:p>
            <a:r>
              <a:rPr lang="cs-CZ" altLang="cs-CZ" sz="1800" b="1"/>
              <a:t>Interval spolehlivosti</a:t>
            </a:r>
            <a:r>
              <a:rPr lang="cs-CZ" altLang="cs-CZ" sz="1800"/>
              <a:t>:</a:t>
            </a:r>
          </a:p>
          <a:p>
            <a:endParaRPr lang="cs-CZ" altLang="cs-CZ" sz="1800"/>
          </a:p>
          <a:p>
            <a:r>
              <a:rPr lang="cs-CZ" altLang="cs-CZ" sz="1800"/>
              <a:t>Velikost intervalu spolehlivosti je určena součinem směrodatné odchylky aritmetického průměru a Studentova koeficientu pro příslušný počet měření a požadované jistoty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4" name="Picture 8" descr="stud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836613"/>
            <a:ext cx="4754562" cy="329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5" name="Picture 9" descr="stud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9425" y="981075"/>
            <a:ext cx="4854575" cy="427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320</Words>
  <Application>Microsoft Office PowerPoint</Application>
  <PresentationFormat>Předvádění na obrazovce (4:3)</PresentationFormat>
  <Paragraphs>56</Paragraphs>
  <Slides>19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Symbol</vt:lpstr>
      <vt:lpstr>Výchozí návrh</vt:lpstr>
      <vt:lpstr>Editor rovnic 3.0</vt:lpstr>
      <vt:lpstr>Modelová rozdělení</vt:lpstr>
      <vt:lpstr>Normální Gaussovo rozdělení</vt:lpstr>
      <vt:lpstr>Prezentace aplikace PowerPoint</vt:lpstr>
      <vt:lpstr>Normální rozdělení</vt:lpstr>
      <vt:lpstr>Normální rozdělení</vt:lpstr>
      <vt:lpstr>Studentovo rozdělení</vt:lpstr>
      <vt:lpstr>Studentovo rozdělení</vt:lpstr>
      <vt:lpstr>Studentovo rozdělení</vt:lpstr>
      <vt:lpstr>Prezentace aplikace PowerPoint</vt:lpstr>
      <vt:lpstr>Studentovy koeficienty</vt:lpstr>
      <vt:lpstr>Chyby měřidel, celková chyba měření</vt:lpstr>
      <vt:lpstr>Chyby měřidel, celková chyba měření</vt:lpstr>
      <vt:lpstr>Prezentace aplikace PowerPoint</vt:lpstr>
      <vt:lpstr>Zákon přenosu chyb</vt:lpstr>
      <vt:lpstr>Regresní analýza</vt:lpstr>
      <vt:lpstr>Lineární regrese</vt:lpstr>
      <vt:lpstr>Lineární regrese</vt:lpstr>
      <vt:lpstr>Lineární regrese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oem</dc:creator>
  <cp:lastModifiedBy>oem</cp:lastModifiedBy>
  <cp:revision>15</cp:revision>
  <dcterms:created xsi:type="dcterms:W3CDTF">2013-10-14T10:28:37Z</dcterms:created>
  <dcterms:modified xsi:type="dcterms:W3CDTF">2013-10-21T14:13:45Z</dcterms:modified>
</cp:coreProperties>
</file>