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4.11.2013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cs-CZ" dirty="0" err="1" smtClean="0"/>
              <a:t>Stukrura</a:t>
            </a:r>
            <a:r>
              <a:rPr lang="cs-CZ" dirty="0" smtClean="0"/>
              <a:t> zprávy o měření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185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188" y="1185863"/>
            <a:ext cx="6905625" cy="448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55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463" y="1690688"/>
            <a:ext cx="7077075" cy="347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552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1347788"/>
            <a:ext cx="6810375" cy="416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8552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8552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96" y="1268760"/>
            <a:ext cx="822960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/>
              <a:t>Záhlaví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 smtClean="0"/>
              <a:t>Zadání úlohy (cíl – název práce)</a:t>
            </a:r>
          </a:p>
          <a:p>
            <a:pPr marL="0" indent="0">
              <a:buNone/>
            </a:pPr>
            <a:endParaRPr lang="cs-CZ" sz="2000" b="1" dirty="0"/>
          </a:p>
          <a:p>
            <a:pPr marL="514350" indent="-514350">
              <a:buFont typeface="+mj-lt"/>
              <a:buAutoNum type="romanUcPeriod"/>
            </a:pPr>
            <a:r>
              <a:rPr lang="cs-CZ" sz="2000" b="1" dirty="0" smtClean="0"/>
              <a:t>Úvod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1600" dirty="0" smtClean="0"/>
              <a:t>Měřené veličiny (název, definice, jednotky, studovaný jev, prvek, součástka)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1600" dirty="0" smtClean="0"/>
              <a:t>Používaná označení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1600" dirty="0" smtClean="0"/>
              <a:t>Princip metody měření (teoretické základy použité metody (rovnice číslovat ))</a:t>
            </a:r>
          </a:p>
          <a:p>
            <a:pPr marL="400050" lvl="1" indent="0" algn="just">
              <a:buNone/>
            </a:pPr>
            <a:endParaRPr lang="cs-CZ" sz="1600" dirty="0" smtClean="0"/>
          </a:p>
          <a:p>
            <a:pPr marL="457200" indent="-457200" algn="just">
              <a:buFont typeface="+mj-lt"/>
              <a:buAutoNum type="romanUcPeriod"/>
            </a:pPr>
            <a:r>
              <a:rPr lang="cs-CZ" sz="2000" b="1" dirty="0" smtClean="0"/>
              <a:t>Popis experimentu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1600" dirty="0" smtClean="0"/>
              <a:t>Použité přístroje a pomůcky (typ, vlastnosti, třída přesnosti, výrobní čísla ap. )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1600" dirty="0" smtClean="0"/>
              <a:t>Experimentální zařízení (popis, náčrtek, schéma)</a:t>
            </a:r>
          </a:p>
          <a:p>
            <a:pPr marL="857250" lvl="1" indent="-457200" algn="just">
              <a:buFont typeface="+mj-lt"/>
              <a:buAutoNum type="arabicPeriod"/>
            </a:pPr>
            <a:r>
              <a:rPr lang="cs-CZ" sz="1600" dirty="0" smtClean="0"/>
              <a:t>Pracovní postup (postup měření)</a:t>
            </a:r>
          </a:p>
          <a:p>
            <a:pPr marL="400050" lvl="1" indent="0" algn="just">
              <a:buNone/>
            </a:pPr>
            <a:endParaRPr lang="cs-CZ" sz="16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33265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STRUKTURA ZPRÁVY O MĚŘENÍ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2420652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96" y="1268760"/>
            <a:ext cx="8229600" cy="5400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romanUcPeriod" startAt="3"/>
            </a:pPr>
            <a:r>
              <a:rPr lang="cs-CZ" sz="2000" b="1" dirty="0" smtClean="0"/>
              <a:t>Naměřené hodnoty a jejich zpracování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Dílčí veličina		</a:t>
            </a:r>
            <a:r>
              <a:rPr lang="cs-CZ" sz="1600" i="1" dirty="0" smtClean="0"/>
              <a:t>tabulka (číslo, název)</a:t>
            </a:r>
          </a:p>
          <a:p>
            <a:pPr marL="400050" lvl="1" indent="0" algn="just">
              <a:buNone/>
            </a:pPr>
            <a:r>
              <a:rPr lang="cs-CZ" sz="1600" i="1" dirty="0"/>
              <a:t>	</a:t>
            </a:r>
            <a:r>
              <a:rPr lang="cs-CZ" sz="1600" i="1" dirty="0" smtClean="0"/>
              <a:t>		střední hodnota, výpočet nejistoty</a:t>
            </a:r>
          </a:p>
          <a:p>
            <a:pPr marL="400050" lvl="1" indent="0" algn="just">
              <a:buNone/>
            </a:pPr>
            <a:r>
              <a:rPr lang="cs-CZ" sz="1600" i="1" dirty="0"/>
              <a:t>	</a:t>
            </a:r>
            <a:r>
              <a:rPr lang="cs-CZ" sz="1600" i="1" dirty="0" smtClean="0"/>
              <a:t>		dílčí výsledek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Fyzikální závislost	</a:t>
            </a:r>
            <a:r>
              <a:rPr lang="cs-CZ" sz="1600" i="1" dirty="0" smtClean="0"/>
              <a:t>tabulka (číslo, název)</a:t>
            </a:r>
          </a:p>
          <a:p>
            <a:pPr marL="400050" lvl="1" indent="0" algn="just">
              <a:buNone/>
            </a:pPr>
            <a:r>
              <a:rPr lang="cs-CZ" sz="1600" i="1" dirty="0"/>
              <a:t>	</a:t>
            </a:r>
            <a:r>
              <a:rPr lang="cs-CZ" sz="1600" i="1" dirty="0" smtClean="0"/>
              <a:t>		graf (číslo, název veličiny odečtené z grafu, nalezené regresí)</a:t>
            </a:r>
          </a:p>
          <a:p>
            <a:pPr marL="400050" lvl="1" indent="0" algn="just">
              <a:buNone/>
            </a:pPr>
            <a:r>
              <a:rPr lang="cs-CZ" sz="1600" i="1" dirty="0"/>
              <a:t>	</a:t>
            </a:r>
            <a:r>
              <a:rPr lang="cs-CZ" sz="1600" i="1" dirty="0" smtClean="0"/>
              <a:t>		dílčí výsledek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cs-CZ" sz="1600" dirty="0" smtClean="0"/>
              <a:t>Hledaná veličina</a:t>
            </a:r>
            <a:r>
              <a:rPr lang="cs-CZ" sz="1600" i="1" dirty="0" smtClean="0"/>
              <a:t>	výpočet podle vztahu z úvodu dosazením dílčích výsledků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cs-CZ" sz="1600" i="1" dirty="0" smtClean="0"/>
              <a:t>Výpočet nejistoty hledané veličiny</a:t>
            </a:r>
          </a:p>
          <a:p>
            <a:pPr marL="685800" lvl="1" algn="just">
              <a:buFont typeface="Arial" panose="020B0604020202020204" pitchFamily="34" charset="0"/>
              <a:buChar char="•"/>
            </a:pPr>
            <a:r>
              <a:rPr lang="cs-CZ" sz="1600" i="1" dirty="0" smtClean="0"/>
              <a:t>výsledek</a:t>
            </a:r>
            <a:endParaRPr lang="cs-CZ" sz="1600" dirty="0" smtClean="0"/>
          </a:p>
          <a:p>
            <a:pPr marL="457200" indent="-457200" algn="just">
              <a:buFont typeface="+mj-lt"/>
              <a:buAutoNum type="romanUcPeriod" startAt="3"/>
            </a:pPr>
            <a:r>
              <a:rPr lang="cs-CZ" sz="2000" b="1" dirty="0" smtClean="0"/>
              <a:t>Závěr</a:t>
            </a:r>
          </a:p>
          <a:p>
            <a:pPr lvl="1" indent="-342900" algn="just">
              <a:buFont typeface="+mj-lt"/>
              <a:buAutoNum type="arabicPeriod"/>
            </a:pPr>
            <a:r>
              <a:rPr lang="cs-CZ" sz="1600" dirty="0" smtClean="0"/>
              <a:t>Výsledky měření (přehled výsledků, vzájemná srovnání, srovnání různých metod), popis chování zkoumaného objektu, prvků, zjištěné závislosti.</a:t>
            </a:r>
          </a:p>
          <a:p>
            <a:pPr lvl="1" indent="-342900" algn="just">
              <a:buFont typeface="+mj-lt"/>
              <a:buAutoNum type="arabicPeriod"/>
            </a:pPr>
            <a:r>
              <a:rPr lang="cs-CZ" sz="1600" dirty="0" smtClean="0"/>
              <a:t>Srovnání s tabulkovou hodnotou (odchylka naměřené hodnoty od tabulkové v procentech)</a:t>
            </a:r>
          </a:p>
          <a:p>
            <a:pPr lvl="1" indent="-342900" algn="just">
              <a:buFont typeface="+mj-lt"/>
              <a:buAutoNum type="arabicPeriod"/>
            </a:pPr>
            <a:r>
              <a:rPr lang="cs-CZ" sz="1600" dirty="0" smtClean="0"/>
              <a:t>Zhodnocení měření (přesnost, obtíže při měření, chyby způsobené experimentátorem, připomínky k experimentálnímu zařízení, metodě, postupu a zpracování, návrhy </a:t>
            </a:r>
            <a:r>
              <a:rPr lang="cs-CZ" sz="1600" smtClean="0"/>
              <a:t>na zlepšení).</a:t>
            </a:r>
            <a:endParaRPr lang="cs-CZ" sz="1600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332656"/>
            <a:ext cx="8280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/>
              <a:t>STRUKTURA ZPRÁVY O MĚŘENÍ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751130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48440"/>
            <a:ext cx="5699760" cy="637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2984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548680"/>
            <a:ext cx="676275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4516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36712"/>
            <a:ext cx="6305550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417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369" y="1124744"/>
            <a:ext cx="658177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92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Bezpečnost práce ve studentských laboratořích katedry fyziky </a:t>
            </a:r>
            <a:r>
              <a:rPr lang="cs-CZ" dirty="0" err="1" smtClean="0"/>
              <a:t>PdF</a:t>
            </a:r>
            <a:r>
              <a:rPr lang="cs-CZ" dirty="0" smtClean="0"/>
              <a:t> MU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383" y="1844824"/>
            <a:ext cx="69723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129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0" y="2400300"/>
            <a:ext cx="68961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19969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102</Words>
  <Application>Microsoft Office PowerPoint</Application>
  <PresentationFormat>Předvádění na obrazovce (4:3)</PresentationFormat>
  <Paragraphs>31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Stukrura zprávy o měření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Bezpečnost práce ve studentských laboratořích katedry fyziky PdF MU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Stukrura zprávy o měření</dc:title>
  <dc:creator>OEM</dc:creator>
  <cp:lastModifiedBy>OEM</cp:lastModifiedBy>
  <cp:revision>4</cp:revision>
  <dcterms:created xsi:type="dcterms:W3CDTF">2013-11-04T15:48:56Z</dcterms:created>
  <dcterms:modified xsi:type="dcterms:W3CDTF">2013-11-04T16:30:30Z</dcterms:modified>
</cp:coreProperties>
</file>