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67" r:id="rId2"/>
    <p:sldId id="268" r:id="rId3"/>
    <p:sldId id="269" r:id="rId4"/>
    <p:sldId id="271" r:id="rId5"/>
    <p:sldId id="272" r:id="rId6"/>
    <p:sldId id="273" r:id="rId7"/>
    <p:sldId id="282" r:id="rId8"/>
    <p:sldId id="274" r:id="rId9"/>
    <p:sldId id="275" r:id="rId10"/>
    <p:sldId id="283" r:id="rId11"/>
    <p:sldId id="276" r:id="rId12"/>
    <p:sldId id="277" r:id="rId13"/>
    <p:sldId id="278" r:id="rId14"/>
    <p:sldId id="284" r:id="rId15"/>
    <p:sldId id="279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00" autoAdjust="0"/>
  </p:normalViewPr>
  <p:slideViewPr>
    <p:cSldViewPr>
      <p:cViewPr varScale="1">
        <p:scale>
          <a:sx n="123" d="100"/>
          <a:sy n="123" d="100"/>
        </p:scale>
        <p:origin x="-12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E4CDBA-B0C1-4223-B2C9-D2D22ECE8994}" type="datetimeFigureOut">
              <a:rPr lang="cs-CZ" smtClean="0"/>
              <a:pPr/>
              <a:t>23.10.2013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D3D7AC-F003-4A30-9FA4-985E31DA57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4CDBA-B0C1-4223-B2C9-D2D22ECE8994}" type="datetimeFigureOut">
              <a:rPr lang="cs-CZ" smtClean="0"/>
              <a:pPr/>
              <a:t>23.10.2013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D7AC-F003-4A30-9FA4-985E31DA57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9E4CDBA-B0C1-4223-B2C9-D2D22ECE8994}" type="datetimeFigureOut">
              <a:rPr lang="cs-CZ" smtClean="0"/>
              <a:pPr/>
              <a:t>23.10.2013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D3D7AC-F003-4A30-9FA4-985E31DA57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4CDBA-B0C1-4223-B2C9-D2D22ECE8994}" type="datetimeFigureOut">
              <a:rPr lang="cs-CZ" smtClean="0"/>
              <a:pPr/>
              <a:t>23.10.2013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D7AC-F003-4A30-9FA4-985E31DA57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E4CDBA-B0C1-4223-B2C9-D2D22ECE8994}" type="datetimeFigureOut">
              <a:rPr lang="cs-CZ" smtClean="0"/>
              <a:pPr/>
              <a:t>23.10.2013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4D3D7AC-F003-4A30-9FA4-985E31DA57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4CDBA-B0C1-4223-B2C9-D2D22ECE8994}" type="datetimeFigureOut">
              <a:rPr lang="cs-CZ" smtClean="0"/>
              <a:pPr/>
              <a:t>23.10.2013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D7AC-F003-4A30-9FA4-985E31DA57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4CDBA-B0C1-4223-B2C9-D2D22ECE8994}" type="datetimeFigureOut">
              <a:rPr lang="cs-CZ" smtClean="0"/>
              <a:pPr/>
              <a:t>23.10.2013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D7AC-F003-4A30-9FA4-985E31DA57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4CDBA-B0C1-4223-B2C9-D2D22ECE8994}" type="datetimeFigureOut">
              <a:rPr lang="cs-CZ" smtClean="0"/>
              <a:pPr/>
              <a:t>23.10.2013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D7AC-F003-4A30-9FA4-985E31DA57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E4CDBA-B0C1-4223-B2C9-D2D22ECE8994}" type="datetimeFigureOut">
              <a:rPr lang="cs-CZ" smtClean="0"/>
              <a:pPr/>
              <a:t>23.10.2013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D7AC-F003-4A30-9FA4-985E31DA57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4CDBA-B0C1-4223-B2C9-D2D22ECE8994}" type="datetimeFigureOut">
              <a:rPr lang="cs-CZ" smtClean="0"/>
              <a:pPr/>
              <a:t>23.10.2013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D7AC-F003-4A30-9FA4-985E31DA57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4CDBA-B0C1-4223-B2C9-D2D22ECE8994}" type="datetimeFigureOut">
              <a:rPr lang="cs-CZ" smtClean="0"/>
              <a:pPr/>
              <a:t>23.10.2013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D3D7AC-F003-4A30-9FA4-985E31DA57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9E4CDBA-B0C1-4223-B2C9-D2D22ECE8994}" type="datetimeFigureOut">
              <a:rPr lang="cs-CZ" smtClean="0"/>
              <a:pPr/>
              <a:t>23.10.2013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D3D7AC-F003-4A30-9FA4-985E31DA579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71472" y="785794"/>
            <a:ext cx="707236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 smtClean="0"/>
              <a:t>PdF</a:t>
            </a:r>
            <a:r>
              <a:rPr lang="cs-CZ" sz="1600" b="1" dirty="0" smtClean="0"/>
              <a:t>: GP3MP_HTGP Historie a teorie galerijní pedagogiky</a:t>
            </a:r>
            <a:br>
              <a:rPr lang="cs-CZ" sz="1600" b="1" dirty="0" smtClean="0"/>
            </a:br>
            <a:endParaRPr lang="cs-CZ" sz="1600" b="1" dirty="0" smtClean="0"/>
          </a:p>
          <a:p>
            <a:r>
              <a:rPr lang="cs-CZ" sz="1600" b="1" dirty="0" smtClean="0"/>
              <a:t>podzim 2013</a:t>
            </a:r>
            <a:br>
              <a:rPr lang="cs-CZ" sz="1600" b="1" dirty="0" smtClean="0"/>
            </a:br>
            <a:endParaRPr lang="cs-CZ" sz="1600" b="1" dirty="0" smtClean="0"/>
          </a:p>
          <a:p>
            <a:r>
              <a:rPr lang="cs-CZ" sz="1600" b="1" dirty="0" smtClean="0"/>
              <a:t>Vyučující: Mgr. Alice Stuchlíková, </a:t>
            </a:r>
            <a:r>
              <a:rPr lang="cs-CZ" sz="1600" b="1" dirty="0" err="1" smtClean="0"/>
              <a:t>Ph.D</a:t>
            </a:r>
            <a:r>
              <a:rPr lang="cs-CZ" sz="1600" b="1" dirty="0" smtClean="0"/>
              <a:t>.</a:t>
            </a:r>
          </a:p>
          <a:p>
            <a:endParaRPr lang="cs-CZ" b="1" dirty="0" smtClean="0"/>
          </a:p>
          <a:p>
            <a:pPr algn="just"/>
            <a:endParaRPr lang="cs-CZ" b="1" dirty="0" smtClean="0"/>
          </a:p>
          <a:p>
            <a:pPr algn="just"/>
            <a:endParaRPr lang="cs-CZ" b="1" dirty="0" smtClean="0"/>
          </a:p>
          <a:p>
            <a:pPr algn="just"/>
            <a:endParaRPr lang="cs-CZ" sz="2400" b="1" dirty="0" smtClean="0"/>
          </a:p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Mgr. YVONA FERENCOVÁ, </a:t>
            </a:r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Ph.D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.: APOZICE OBRAZU</a:t>
            </a:r>
          </a:p>
          <a:p>
            <a:pPr algn="just"/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Představení publikace formou konspektu</a:t>
            </a:r>
            <a:r>
              <a:rPr lang="cs-CZ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just"/>
            <a:endParaRPr lang="cs-CZ" b="1" dirty="0" smtClean="0"/>
          </a:p>
          <a:p>
            <a:pPr algn="just"/>
            <a:endParaRPr lang="cs-CZ" b="1" dirty="0" smtClean="0"/>
          </a:p>
          <a:p>
            <a:pPr algn="just"/>
            <a:endParaRPr lang="cs-CZ" b="1" dirty="0" smtClean="0"/>
          </a:p>
          <a:p>
            <a:pPr algn="just"/>
            <a:endParaRPr lang="cs-CZ" b="1" dirty="0" smtClean="0"/>
          </a:p>
          <a:p>
            <a:pPr algn="just"/>
            <a:endParaRPr lang="cs-CZ" b="1" dirty="0" smtClean="0"/>
          </a:p>
          <a:p>
            <a:pPr algn="just"/>
            <a:r>
              <a:rPr lang="cs-CZ" sz="1600" b="1" dirty="0" smtClean="0"/>
              <a:t>Autorka prezentace: Bc. </a:t>
            </a:r>
            <a:r>
              <a:rPr lang="cs-CZ" sz="1600" b="1" dirty="0" err="1" smtClean="0"/>
              <a:t>Katrin</a:t>
            </a:r>
            <a:r>
              <a:rPr lang="cs-CZ" sz="1600" b="1" dirty="0" smtClean="0"/>
              <a:t> Pařízková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6143668" cy="554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71472" y="785794"/>
            <a:ext cx="707236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3.3.1.1 Speculare, dívej se, zpytuj</a:t>
            </a:r>
            <a:endParaRPr lang="cs-CZ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16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1400" dirty="0" smtClean="0"/>
              <a:t>„Už průchod prostorem symbolizoval </a:t>
            </a:r>
            <a:r>
              <a:rPr lang="cs-CZ" sz="1400" b="1" dirty="0" smtClean="0"/>
              <a:t>cestu</a:t>
            </a:r>
            <a:r>
              <a:rPr lang="cs-CZ" sz="1400" dirty="0" smtClean="0"/>
              <a:t>, při níž poutník procházející </a:t>
            </a:r>
            <a:r>
              <a:rPr lang="cs-CZ" sz="1400" b="1" dirty="0" smtClean="0"/>
              <a:t>sestavami zrcadel</a:t>
            </a:r>
            <a:r>
              <a:rPr lang="cs-CZ" sz="1400" dirty="0" smtClean="0"/>
              <a:t> sám pozměňoval podobu zrcadlových obrazů a byl jak pozorovatelem, tak aktivním tvůrcem obrazu celku.“ (str. 46)</a:t>
            </a:r>
          </a:p>
          <a:p>
            <a:endParaRPr lang="cs-CZ" sz="1400" dirty="0" smtClean="0"/>
          </a:p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3.3.1.2 Mechanika výrazu</a:t>
            </a:r>
          </a:p>
          <a:p>
            <a:endParaRPr lang="cs-CZ" sz="1400" dirty="0" smtClean="0"/>
          </a:p>
          <a:p>
            <a:r>
              <a:rPr lang="cs-CZ" sz="1400" dirty="0" smtClean="0"/>
              <a:t>„Mechanice </a:t>
            </a:r>
            <a:r>
              <a:rPr lang="cs-CZ" sz="1400" b="1" dirty="0" smtClean="0"/>
              <a:t>výrazu</a:t>
            </a:r>
            <a:r>
              <a:rPr lang="cs-CZ" sz="1400" dirty="0" smtClean="0"/>
              <a:t> a baroknímu divadlu byla věnována druhá </a:t>
            </a:r>
            <a:r>
              <a:rPr lang="cs-CZ" sz="1400" b="1" dirty="0" err="1" smtClean="0"/>
              <a:t>videoinstalace</a:t>
            </a:r>
            <a:r>
              <a:rPr lang="cs-CZ" sz="1400" dirty="0" smtClean="0"/>
              <a:t>.“ </a:t>
            </a:r>
          </a:p>
          <a:p>
            <a:r>
              <a:rPr lang="cs-CZ" sz="1400" dirty="0" smtClean="0"/>
              <a:t>(str. 48)</a:t>
            </a:r>
          </a:p>
          <a:p>
            <a:endParaRPr lang="cs-CZ" sz="1400" dirty="0" smtClean="0"/>
          </a:p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3.3.1.3 Barokní věda a kabinety kuriozit</a:t>
            </a:r>
          </a:p>
          <a:p>
            <a:endParaRPr lang="cs-CZ" sz="14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1400" dirty="0" smtClean="0"/>
              <a:t>„Soukromé </a:t>
            </a:r>
            <a:r>
              <a:rPr lang="cs-CZ" sz="1400" b="1" dirty="0" smtClean="0"/>
              <a:t>kabinety kuriozit</a:t>
            </a:r>
            <a:r>
              <a:rPr lang="cs-CZ" sz="1400" dirty="0" smtClean="0"/>
              <a:t> plynule přešly ve studijní kabinety škol, univerzit a k opravdovým muzeím.“ (str. 50</a:t>
            </a:r>
            <a:r>
              <a:rPr lang="cs-CZ" sz="1400" dirty="0" smtClean="0"/>
              <a:t>)</a:t>
            </a:r>
          </a:p>
          <a:p>
            <a:endParaRPr lang="cs-CZ" sz="1400" dirty="0" smtClean="0"/>
          </a:p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3.3.1.4 Kouzelné obrazy</a:t>
            </a:r>
          </a:p>
          <a:p>
            <a:endParaRPr lang="cs-CZ" sz="14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1400" dirty="0" smtClean="0"/>
              <a:t>„Podoba třetí </a:t>
            </a:r>
            <a:r>
              <a:rPr lang="cs-CZ" sz="1400" b="1" dirty="0" smtClean="0"/>
              <a:t>instalace</a:t>
            </a:r>
            <a:r>
              <a:rPr lang="cs-CZ" sz="1400" dirty="0" smtClean="0"/>
              <a:t> odpovídala záměru vytvořit či spíše evokovat kabinet kuriozit vsazený do expozice barokního umění…Z optických přístrojů byly na výstavě zastoupeny: kukátko…lupa, výsuvný dalekohled …“ (str. 51-52)</a:t>
            </a:r>
          </a:p>
          <a:p>
            <a:endParaRPr lang="cs-CZ" sz="1400" dirty="0" smtClean="0"/>
          </a:p>
          <a:p>
            <a:r>
              <a:rPr lang="cs-CZ" sz="1400" dirty="0" smtClean="0"/>
              <a:t> </a:t>
            </a:r>
            <a:endParaRPr lang="cs-CZ" sz="1400" b="1" u="sng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71472" y="785794"/>
            <a:ext cx="70723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solidFill>
                  <a:schemeClr val="bg2">
                    <a:lumMod val="50000"/>
                  </a:schemeClr>
                </a:solidFill>
              </a:rPr>
              <a:t>4 METODA KRUHOVÉ OSCILACE– AUTONOMIE OBRAZU</a:t>
            </a:r>
          </a:p>
          <a:p>
            <a:endParaRPr lang="cs-CZ" sz="1600" dirty="0" smtClean="0"/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4.1 Metoda kruhové oscilace</a:t>
            </a:r>
          </a:p>
          <a:p>
            <a:endParaRPr lang="cs-CZ" sz="1600" dirty="0" smtClean="0"/>
          </a:p>
          <a:p>
            <a:r>
              <a:rPr lang="cs-CZ" sz="1400" dirty="0" smtClean="0"/>
              <a:t>„Metodu, kterou zde chci blíže představit, nazývám metodou kruhové oscilace. Jedná se o metodu, kdy se získávané informace netýkají výhradně díla samotného, ale kdy kroužením kolem ohniska, hledáním i v poměrně vzdálených sférách napříč obory, se </a:t>
            </a:r>
            <a:r>
              <a:rPr lang="cs-CZ" sz="1400" b="1" dirty="0" smtClean="0"/>
              <a:t>přibližujeme dílu</a:t>
            </a:r>
            <a:r>
              <a:rPr lang="cs-CZ" sz="1400" dirty="0" smtClean="0"/>
              <a:t>, k němuž se vše vztahuje.“ (str. 56)</a:t>
            </a:r>
          </a:p>
          <a:p>
            <a:endParaRPr lang="cs-CZ" sz="1600" dirty="0" smtClean="0"/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4.2 Vidíme svýma očima, vidíme svou myslí</a:t>
            </a:r>
          </a:p>
          <a:p>
            <a:endParaRPr lang="cs-CZ" sz="1600" dirty="0" smtClean="0"/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4.3 Barevné proměny (animace)</a:t>
            </a:r>
          </a:p>
          <a:p>
            <a:endParaRPr lang="cs-CZ" sz="1600" dirty="0" smtClean="0"/>
          </a:p>
          <a:p>
            <a:r>
              <a:rPr lang="cs-CZ" sz="1400" dirty="0" smtClean="0"/>
              <a:t>„Monet se nestaral o identifikaci jednotlivých druhů nebo odrůd. Pro něj to byly jen segmenty stavby díla, </a:t>
            </a:r>
            <a:r>
              <a:rPr lang="cs-CZ" sz="1400" b="1" dirty="0" smtClean="0"/>
              <a:t>nosiče barev</a:t>
            </a:r>
            <a:r>
              <a:rPr lang="cs-CZ" sz="1400" dirty="0" smtClean="0"/>
              <a:t>, jež zcela ovládly plochu obrazu.“ (str. 62)</a:t>
            </a:r>
          </a:p>
          <a:p>
            <a:endParaRPr lang="cs-CZ" sz="1600" dirty="0" smtClean="0"/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4.4 Rozšíření percepčních schopností -- smyslové poznání</a:t>
            </a:r>
          </a:p>
          <a:p>
            <a:endParaRPr lang="cs-CZ" sz="1600" dirty="0" smtClean="0"/>
          </a:p>
          <a:p>
            <a:r>
              <a:rPr lang="cs-CZ" sz="1400" dirty="0" smtClean="0"/>
              <a:t>„Vkročení do tématu se bude dotýkat něčeho tak ,,prostého" a zároveň složitého, jako je </a:t>
            </a:r>
            <a:r>
              <a:rPr lang="cs-CZ" sz="1400" b="1" dirty="0" smtClean="0"/>
              <a:t>fenomén světla</a:t>
            </a:r>
            <a:r>
              <a:rPr lang="cs-CZ" sz="1400" dirty="0" smtClean="0"/>
              <a:t>, který často vnímáme jen okrajově, těšeni jeho přítomností.“ (str. 64)</a:t>
            </a:r>
            <a:endParaRPr lang="cs-CZ" sz="1400" b="1" dirty="0" smtClean="0"/>
          </a:p>
          <a:p>
            <a:endParaRPr lang="cs-CZ" sz="1600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71472" y="785794"/>
            <a:ext cx="70723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5 PRINCIP EVOKACE – PROSTOROVÉ INSTALACE JAKO PROSTŘEDEK PŘÍPRAVY</a:t>
            </a:r>
          </a:p>
          <a:p>
            <a:endParaRPr lang="cs-CZ" sz="1600" dirty="0" smtClean="0"/>
          </a:p>
          <a:p>
            <a:r>
              <a:rPr lang="cs-CZ" sz="1400" dirty="0" smtClean="0"/>
              <a:t>„Odloučení od mimoumělecké skutečnosti, útěk z přítomnosti, </a:t>
            </a:r>
            <a:r>
              <a:rPr lang="cs-CZ" sz="1400" dirty="0" err="1" smtClean="0"/>
              <a:t>art</a:t>
            </a:r>
            <a:r>
              <a:rPr lang="cs-CZ" sz="1400" dirty="0" smtClean="0"/>
              <a:t> </a:t>
            </a:r>
            <a:r>
              <a:rPr lang="cs-CZ" sz="1400" dirty="0" err="1" smtClean="0"/>
              <a:t>brut</a:t>
            </a:r>
            <a:r>
              <a:rPr lang="cs-CZ" sz="1400" dirty="0" smtClean="0"/>
              <a:t>, nový realismus, otevřenost umění masové kultuře, pop-</a:t>
            </a:r>
            <a:r>
              <a:rPr lang="cs-CZ" sz="1400" dirty="0" err="1" smtClean="0"/>
              <a:t>art</a:t>
            </a:r>
            <a:r>
              <a:rPr lang="cs-CZ" sz="1400" dirty="0" smtClean="0"/>
              <a:t>, </a:t>
            </a:r>
            <a:r>
              <a:rPr lang="cs-CZ" sz="1400" dirty="0" err="1" smtClean="0"/>
              <a:t>neodadaismus</a:t>
            </a:r>
            <a:r>
              <a:rPr lang="cs-CZ" sz="1400" dirty="0" smtClean="0"/>
              <a:t>, </a:t>
            </a:r>
            <a:r>
              <a:rPr lang="cs-CZ" sz="1400" dirty="0" err="1" smtClean="0"/>
              <a:t>land</a:t>
            </a:r>
            <a:r>
              <a:rPr lang="cs-CZ" sz="1400" dirty="0" smtClean="0"/>
              <a:t>-</a:t>
            </a:r>
            <a:r>
              <a:rPr lang="cs-CZ" sz="1400" dirty="0" err="1" smtClean="0"/>
              <a:t>art</a:t>
            </a:r>
            <a:r>
              <a:rPr lang="cs-CZ" sz="1400" dirty="0" smtClean="0"/>
              <a:t>, </a:t>
            </a:r>
            <a:r>
              <a:rPr lang="cs-CZ" sz="1400" dirty="0" err="1" smtClean="0"/>
              <a:t>minimal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, </a:t>
            </a:r>
            <a:r>
              <a:rPr lang="cs-CZ" sz="1400" b="1" dirty="0" smtClean="0"/>
              <a:t>splývání v jedno ideje a díla</a:t>
            </a:r>
            <a:r>
              <a:rPr lang="cs-CZ" sz="1400" dirty="0" smtClean="0"/>
              <a:t>, konceptualismus, vpád nových médií, témata překračující běžná měřítka, zájem o sociální sféru a politiku…“(str. 72)</a:t>
            </a:r>
          </a:p>
          <a:p>
            <a:endParaRPr lang="cs-CZ" sz="1400" dirty="0" smtClean="0"/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5.1 Vizualizovaný paradox jako svědectví zaměnitelnosti významů</a:t>
            </a:r>
          </a:p>
          <a:p>
            <a:endParaRPr lang="cs-CZ" sz="1400" dirty="0" smtClean="0"/>
          </a:p>
          <a:p>
            <a:r>
              <a:rPr lang="cs-CZ" sz="1400" dirty="0" smtClean="0"/>
              <a:t>„Jedná se o simulovaná prostředí, názorné pomůcky, obrazně vstupy do obrazů. Jejich společným znakem je </a:t>
            </a:r>
            <a:r>
              <a:rPr lang="cs-CZ" sz="1400" b="1" dirty="0" smtClean="0"/>
              <a:t>náznak</a:t>
            </a:r>
            <a:r>
              <a:rPr lang="cs-CZ" sz="1400" dirty="0" smtClean="0"/>
              <a:t> spojený s otevřením interpretačního pole, které není svázáno s jedním určitým dílem či tvorbou autora, ale vztahuje se k tématu a shodnému </a:t>
            </a:r>
            <a:r>
              <a:rPr lang="cs-CZ" sz="1400" b="1" dirty="0" smtClean="0"/>
              <a:t>schématu</a:t>
            </a:r>
            <a:r>
              <a:rPr lang="cs-CZ" sz="1400" dirty="0" smtClean="0"/>
              <a:t> díla…“ (str. 73)</a:t>
            </a:r>
          </a:p>
          <a:p>
            <a:endParaRPr lang="cs-CZ" sz="1400" dirty="0" smtClean="0"/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5.2 Proces neomezené </a:t>
            </a:r>
            <a:r>
              <a:rPr lang="cs-CZ" b="1" u="sng" dirty="0" err="1" smtClean="0">
                <a:solidFill>
                  <a:schemeClr val="bg2">
                    <a:lumMod val="50000"/>
                  </a:schemeClr>
                </a:solidFill>
              </a:rPr>
              <a:t>sémiózy</a:t>
            </a:r>
            <a:endParaRPr lang="cs-CZ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cs-CZ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1400" dirty="0" smtClean="0"/>
              <a:t>„Instalace jako laboratoře byly určeny jednak předem objednaným školním skupinám, jednak náhodně příchozím návštěvníkům galerie, tedy všem, kdo měli chuť k </a:t>
            </a:r>
            <a:r>
              <a:rPr lang="cs-CZ" sz="1400" b="1" dirty="0" smtClean="0"/>
              <a:t>experimentování </a:t>
            </a:r>
            <a:r>
              <a:rPr lang="cs-CZ" sz="1400" dirty="0" smtClean="0"/>
              <a:t>a byli ochotni přistoupit na nabízenou hru.“ (str. 86) </a:t>
            </a:r>
            <a:endParaRPr lang="cs-CZ" sz="1400" b="1" u="sng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69056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71472" y="785794"/>
            <a:ext cx="70723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6 OBRAZ, PRAVÍTKO PŘILOŽENÉ KE SKUTEČNOSTI</a:t>
            </a:r>
          </a:p>
          <a:p>
            <a:endParaRPr lang="cs-CZ" sz="1600" b="1" dirty="0" smtClean="0"/>
          </a:p>
          <a:p>
            <a:r>
              <a:rPr lang="cs-CZ" sz="1400" dirty="0" smtClean="0"/>
              <a:t>„Řešením je změna provázená </a:t>
            </a:r>
            <a:r>
              <a:rPr lang="cs-CZ" sz="1400" b="1" dirty="0" smtClean="0"/>
              <a:t>narušením stereotypů</a:t>
            </a:r>
            <a:r>
              <a:rPr lang="cs-CZ" sz="1400" dirty="0" smtClean="0"/>
              <a:t>, prolomením zdánlivě nepřekonatelné hradby předsudků, konvencí a klišé, vybřednutí z nedůvěrou živených pochybností. Jednou z možností zvratu je návrat k prostému pozorování, </a:t>
            </a:r>
            <a:r>
              <a:rPr lang="cs-CZ" sz="1400" b="1" dirty="0" smtClean="0"/>
              <a:t>znovuobjevování</a:t>
            </a:r>
            <a:r>
              <a:rPr lang="cs-CZ" sz="1400" dirty="0" smtClean="0"/>
              <a:t>, experimentování, tvorbě, samozřejmě také k dívání (= divení).“ (str. 88)</a:t>
            </a:r>
          </a:p>
          <a:p>
            <a:endParaRPr lang="cs-CZ" sz="1400" b="1" dirty="0" smtClean="0"/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6.1 Letní výtvarná sympozia</a:t>
            </a:r>
          </a:p>
          <a:p>
            <a:endParaRPr lang="cs-CZ" sz="1400" b="1" dirty="0" smtClean="0"/>
          </a:p>
          <a:p>
            <a:r>
              <a:rPr lang="cs-CZ" sz="1400" dirty="0" smtClean="0"/>
              <a:t>„</a:t>
            </a:r>
            <a:r>
              <a:rPr lang="cs-CZ" sz="1400" b="1" dirty="0" smtClean="0"/>
              <a:t>Přirozené plynutí </a:t>
            </a:r>
            <a:r>
              <a:rPr lang="cs-CZ" sz="1400" dirty="0" smtClean="0"/>
              <a:t>a zdánlivá neřízenost odvíjejícího se dění, díky nezasahování, se projevovala v uvolněném a bezprostředním konání účastníků -- netečné vnímání vystřídala </a:t>
            </a:r>
            <a:r>
              <a:rPr lang="cs-CZ" sz="1400" b="1" dirty="0" smtClean="0"/>
              <a:t>vnímavost</a:t>
            </a:r>
            <a:r>
              <a:rPr lang="cs-CZ" sz="1400" dirty="0" smtClean="0"/>
              <a:t>.“ (str. 89)</a:t>
            </a:r>
          </a:p>
          <a:p>
            <a:endParaRPr lang="cs-CZ" sz="1400" dirty="0" smtClean="0"/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6.2 Úhly pohledu</a:t>
            </a:r>
          </a:p>
          <a:p>
            <a:endParaRPr lang="cs-CZ" sz="1400" dirty="0" smtClean="0"/>
          </a:p>
          <a:p>
            <a:r>
              <a:rPr lang="cs-CZ" sz="1400" dirty="0" smtClean="0"/>
              <a:t>„Zásobování vnímání zkušenostmi vizuálními, ale i verbálními, byly v případě letních sympozií racionální, </a:t>
            </a:r>
            <a:r>
              <a:rPr lang="cs-CZ" sz="1400" b="1" dirty="0" smtClean="0"/>
              <a:t>systematickou přípravou</a:t>
            </a:r>
            <a:r>
              <a:rPr lang="cs-CZ" sz="1400" dirty="0" smtClean="0"/>
              <a:t> na setkání s uměleckými díly… Z dalších jmenujme </a:t>
            </a:r>
            <a:r>
              <a:rPr lang="cs-CZ" sz="1400" b="1" dirty="0" smtClean="0"/>
              <a:t>spontánnost</a:t>
            </a:r>
            <a:r>
              <a:rPr lang="cs-CZ" sz="1400" dirty="0" smtClean="0"/>
              <a:t>, bezděčnost, otevřenost, procesuálnost, transformaci, kontinuitu, aplikaci, selekci, intuici a celistvost. Rozhodně však nesmíme opomenout dva základní znaky, jimiž jsou komplexnost a tvořivost.“ (str. 106)</a:t>
            </a:r>
          </a:p>
          <a:p>
            <a:endParaRPr lang="cs-CZ" sz="1400" b="1" dirty="0" smtClean="0"/>
          </a:p>
          <a:p>
            <a:endParaRPr lang="cs-CZ" sz="1400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1472" y="785794"/>
            <a:ext cx="707236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7 NEZNÁMÝ SVĚT– PROJEKTY PRO NEVIDOMÉ A SLABOZRAKÉ</a:t>
            </a:r>
          </a:p>
          <a:p>
            <a:endParaRPr lang="cs-CZ" sz="1600" b="1" dirty="0" smtClean="0"/>
          </a:p>
          <a:p>
            <a:r>
              <a:rPr lang="cs-CZ" sz="1400" dirty="0" smtClean="0"/>
              <a:t>„Jak vůbec výtvarná díla vnímají lidé ochuzení o vizuální zkušenost? Jak díla interpretovat a která z nich? …Jakým způsobem probíhá dialog s dílem v rámci komunikační struktury? Jak dalece se shodují naše reakce na dílo s reakcemi nevidomých a </a:t>
            </a:r>
            <a:r>
              <a:rPr lang="cs-CZ" sz="1400" b="1" dirty="0" smtClean="0"/>
              <a:t>jak se liší</a:t>
            </a:r>
            <a:r>
              <a:rPr lang="cs-CZ" sz="1400" dirty="0" smtClean="0"/>
              <a:t> síla našich prožitků?“ (str. 107)</a:t>
            </a:r>
          </a:p>
          <a:p>
            <a:endParaRPr lang="cs-CZ" sz="1400" b="1" dirty="0" smtClean="0"/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7.1 Možná sdělení</a:t>
            </a:r>
          </a:p>
          <a:p>
            <a:endParaRPr lang="cs-CZ" sz="1400" b="1" dirty="0" smtClean="0"/>
          </a:p>
          <a:p>
            <a:r>
              <a:rPr lang="cs-CZ" sz="1400" dirty="0" smtClean="0"/>
              <a:t>„Změny </a:t>
            </a:r>
            <a:r>
              <a:rPr lang="cs-CZ" sz="1400" b="1" dirty="0" smtClean="0"/>
              <a:t>kompozičních vztahů</a:t>
            </a:r>
            <a:r>
              <a:rPr lang="cs-CZ" sz="1400" dirty="0" smtClean="0"/>
              <a:t> seskupení, řádu a chaosu, propadlých ploch a reliéfního vystoupení, plnosti a prázdna, sjednocení, se dějí v rámci vymezení formátem díla. Nepředvídatelnost nekonečné hry obměn otvírá dílo z jeho uzavřenosti.“ (str. 112)</a:t>
            </a:r>
          </a:p>
          <a:p>
            <a:endParaRPr lang="cs-CZ" sz="1400" b="1" dirty="0" smtClean="0"/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7.2 Akustická krajina</a:t>
            </a:r>
          </a:p>
          <a:p>
            <a:endParaRPr lang="cs-CZ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1400" dirty="0" smtClean="0"/>
              <a:t>„Zakrytí očí nestačí ani k tomu, abychom se alespoň na okamžik mohli </a:t>
            </a:r>
            <a:r>
              <a:rPr lang="cs-CZ" sz="1400" b="1" dirty="0" smtClean="0"/>
              <a:t>vžít</a:t>
            </a:r>
            <a:r>
              <a:rPr lang="cs-CZ" sz="1400" dirty="0" smtClean="0"/>
              <a:t> do pozice nevidomých.“ (str. 116)</a:t>
            </a:r>
          </a:p>
          <a:p>
            <a:endParaRPr lang="cs-CZ" sz="14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1400" dirty="0" smtClean="0"/>
              <a:t>„…</a:t>
            </a:r>
            <a:r>
              <a:rPr lang="cs-CZ" sz="1400" b="1" dirty="0" smtClean="0"/>
              <a:t>akustické změny</a:t>
            </a:r>
            <a:r>
              <a:rPr lang="cs-CZ" sz="1400" dirty="0" smtClean="0"/>
              <a:t>, způsobené byť jen slabými závany větru či sněhovou pokrývkou, jež působí jako akustická isolace obdobně jako tlumítko z plsti kladívek klavíru, výrazně mění srozumitelnost zvukové četby prostoru.“ (str. 116)</a:t>
            </a:r>
            <a:endParaRPr lang="cs-CZ" sz="1400" b="1" u="sng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9788086669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714356"/>
            <a:ext cx="2782772" cy="380333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00034" y="5045531"/>
            <a:ext cx="72152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 smtClean="0"/>
              <a:t>FERENCOVÁ, </a:t>
            </a:r>
            <a:r>
              <a:rPr lang="cs-CZ" sz="1400" dirty="0" err="1" smtClean="0"/>
              <a:t>Yvona</a:t>
            </a:r>
            <a:r>
              <a:rPr lang="cs-CZ" sz="1400" dirty="0" smtClean="0"/>
              <a:t>. Apozice obrazu - Metoda kruhové oscilace, její uplatnění při přípravě a realizaci edukačních programů pro školní skupiny a dětské návštěvníky v galerijní praxi [online]. 2009 [cit. 2013-10-22]. Disertační práce. Masarykova univerzita, Pedagogická fakulta. Vedoucí práce Hana Stehlíková </a:t>
            </a:r>
            <a:r>
              <a:rPr lang="cs-CZ" sz="1400" dirty="0" err="1" smtClean="0"/>
              <a:t>Babyrádová</a:t>
            </a:r>
            <a:r>
              <a:rPr lang="cs-CZ" sz="1400" dirty="0" smtClean="0"/>
              <a:t>. Dostupné z: &lt;http://is.muni.cz/th/34717/pedf_d/&gt;. </a:t>
            </a:r>
            <a:endParaRPr lang="cs-CZ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71472" y="785794"/>
            <a:ext cx="71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OBSAH</a:t>
            </a:r>
          </a:p>
          <a:p>
            <a:pPr algn="ctr"/>
            <a:r>
              <a:rPr lang="cs-CZ" sz="1400" dirty="0" smtClean="0"/>
              <a:t>(zkrácená verze)</a:t>
            </a:r>
          </a:p>
          <a:p>
            <a:endParaRPr lang="cs-CZ" sz="1400" dirty="0" smtClean="0"/>
          </a:p>
          <a:p>
            <a:r>
              <a:rPr lang="cs-CZ" sz="1400" dirty="0" smtClean="0">
                <a:solidFill>
                  <a:schemeClr val="bg2">
                    <a:lumMod val="50000"/>
                  </a:schemeClr>
                </a:solidFill>
              </a:rPr>
              <a:t>Část první </a:t>
            </a:r>
          </a:p>
          <a:p>
            <a:endParaRPr lang="cs-CZ" sz="1400" dirty="0" smtClean="0"/>
          </a:p>
          <a:p>
            <a:r>
              <a:rPr lang="cs-CZ" sz="1400" i="1" dirty="0" smtClean="0"/>
              <a:t>Úvod </a:t>
            </a:r>
            <a:r>
              <a:rPr lang="cs-CZ" sz="1400" dirty="0" smtClean="0"/>
              <a:t>(6) </a:t>
            </a:r>
          </a:p>
          <a:p>
            <a:pPr marL="342900" indent="-342900"/>
            <a:endParaRPr lang="cs-CZ" sz="1400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1400" dirty="0" smtClean="0"/>
              <a:t> </a:t>
            </a:r>
            <a:r>
              <a:rPr lang="cs-CZ" sz="1400" b="1" dirty="0" smtClean="0"/>
              <a:t>Zprostředkování umění v galerijní praxi </a:t>
            </a:r>
            <a:r>
              <a:rPr lang="cs-CZ" sz="1400" dirty="0" smtClean="0"/>
              <a:t>(14)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400" dirty="0" smtClean="0"/>
              <a:t> </a:t>
            </a:r>
            <a:r>
              <a:rPr lang="cs-CZ" sz="1400" b="1" dirty="0" smtClean="0"/>
              <a:t>Ideální model výstavního projektu </a:t>
            </a:r>
            <a:r>
              <a:rPr lang="cs-CZ" sz="1400" dirty="0" smtClean="0"/>
              <a:t>(24)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400" dirty="0" smtClean="0"/>
              <a:t> </a:t>
            </a:r>
            <a:r>
              <a:rPr lang="cs-CZ" sz="1400" b="1" dirty="0" smtClean="0"/>
              <a:t>Model encyklopedie -- interpretace děl starého umění </a:t>
            </a:r>
            <a:r>
              <a:rPr lang="cs-CZ" sz="1400" dirty="0" smtClean="0"/>
              <a:t>(39)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400" dirty="0" smtClean="0"/>
              <a:t> </a:t>
            </a:r>
            <a:r>
              <a:rPr lang="cs-CZ" sz="1400" b="1" dirty="0" smtClean="0"/>
              <a:t>Metoda kruhové oscilace -- autonomie obrazu </a:t>
            </a:r>
            <a:r>
              <a:rPr lang="cs-CZ" sz="1400" dirty="0" smtClean="0"/>
              <a:t>(55)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400" dirty="0" smtClean="0"/>
              <a:t> </a:t>
            </a:r>
            <a:r>
              <a:rPr lang="cs-CZ" sz="1400" b="1" dirty="0" smtClean="0"/>
              <a:t>Princip evokace -- prostorová instalace jako prostředek přípravy </a:t>
            </a:r>
            <a:r>
              <a:rPr lang="cs-CZ" sz="1400" dirty="0" smtClean="0"/>
              <a:t>(71)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400" dirty="0" smtClean="0"/>
              <a:t> </a:t>
            </a:r>
            <a:r>
              <a:rPr lang="cs-CZ" sz="1400" b="1" dirty="0" smtClean="0"/>
              <a:t>Obraz, pravítko přiložené ke skutečnosti </a:t>
            </a:r>
            <a:r>
              <a:rPr lang="cs-CZ" sz="1400" dirty="0" smtClean="0"/>
              <a:t>(87)</a:t>
            </a:r>
          </a:p>
          <a:p>
            <a:pPr marL="342900" indent="-342900"/>
            <a:endParaRPr lang="cs-CZ" sz="1400" dirty="0" smtClean="0"/>
          </a:p>
          <a:p>
            <a:pPr marL="342900" indent="-342900"/>
            <a:r>
              <a:rPr lang="cs-CZ" sz="1400" dirty="0" smtClean="0">
                <a:solidFill>
                  <a:schemeClr val="bg2">
                    <a:lumMod val="50000"/>
                  </a:schemeClr>
                </a:solidFill>
              </a:rPr>
              <a:t>Část druhá</a:t>
            </a:r>
          </a:p>
          <a:p>
            <a:pPr marL="342900" indent="-342900"/>
            <a:endParaRPr lang="cs-CZ" sz="1400" dirty="0" smtClean="0"/>
          </a:p>
          <a:p>
            <a:pPr marL="342900" indent="-342900"/>
            <a:r>
              <a:rPr lang="cs-CZ" sz="1400" dirty="0" smtClean="0"/>
              <a:t>7)    </a:t>
            </a:r>
            <a:r>
              <a:rPr lang="cs-CZ" sz="1400" b="1" dirty="0" smtClean="0"/>
              <a:t>Neznámý svět -- projekty pro nevidomé a slabozraké návštěvníky galerie </a:t>
            </a:r>
            <a:r>
              <a:rPr lang="cs-CZ" sz="1400" dirty="0" smtClean="0"/>
              <a:t>(107)</a:t>
            </a:r>
          </a:p>
          <a:p>
            <a:pPr marL="342900" indent="-342900">
              <a:buAutoNum type="arabicParenR" startAt="7"/>
            </a:pPr>
            <a:endParaRPr lang="cs-CZ" sz="1400" dirty="0" smtClean="0"/>
          </a:p>
          <a:p>
            <a:r>
              <a:rPr lang="cs-CZ" sz="1400" dirty="0" smtClean="0"/>
              <a:t>Přílohy A</a:t>
            </a:r>
          </a:p>
          <a:p>
            <a:r>
              <a:rPr lang="cs-CZ" sz="1400" dirty="0" smtClean="0"/>
              <a:t>Příloha B</a:t>
            </a:r>
          </a:p>
          <a:p>
            <a:endParaRPr lang="cs-CZ" sz="1400" dirty="0" smtClean="0"/>
          </a:p>
          <a:p>
            <a:endParaRPr lang="cs-CZ" sz="1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71472" y="785794"/>
            <a:ext cx="70723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ÚVOD</a:t>
            </a:r>
          </a:p>
          <a:p>
            <a:endParaRPr lang="cs-CZ" sz="1400" b="1" dirty="0" smtClean="0"/>
          </a:p>
          <a:p>
            <a:r>
              <a:rPr lang="cs-CZ" sz="1400" dirty="0" smtClean="0"/>
              <a:t>„Pokud v názvu své disertační práce používám termín obraz, není tím míněno označení klasického média, ale </a:t>
            </a:r>
            <a:r>
              <a:rPr lang="cs-CZ" sz="1400" b="1" dirty="0" smtClean="0"/>
              <a:t>obraz v širším slova smyslu</a:t>
            </a:r>
            <a:r>
              <a:rPr lang="cs-CZ" sz="1400" dirty="0" smtClean="0"/>
              <a:t> jako vizuální nebo mentální projev. Termínem apozice, vypůjčeným z lingvistiky, přenesením významu, nahrazuji termín </a:t>
            </a:r>
            <a:r>
              <a:rPr lang="cs-CZ" sz="1400" b="1" dirty="0" smtClean="0"/>
              <a:t>interpretace</a:t>
            </a:r>
            <a:r>
              <a:rPr lang="cs-CZ" sz="1400" dirty="0" smtClean="0"/>
              <a:t>.“ (str. 8)</a:t>
            </a:r>
          </a:p>
          <a:p>
            <a:endParaRPr lang="cs-CZ" sz="1400" b="1" dirty="0" smtClean="0"/>
          </a:p>
          <a:p>
            <a:r>
              <a:rPr lang="cs-CZ" sz="1400" dirty="0" smtClean="0"/>
              <a:t>„…jsem dospěla k metodě, kterou nazývám metodou </a:t>
            </a:r>
            <a:r>
              <a:rPr lang="cs-CZ" sz="1400" b="1" dirty="0" smtClean="0"/>
              <a:t>kruhové oscilace</a:t>
            </a:r>
            <a:r>
              <a:rPr lang="cs-CZ" sz="1400" dirty="0" smtClean="0"/>
              <a:t>…Odpovídá požadavku formulovanému Romanem Bergerem, který za jeden z prvořadých cílů výchovy pokládá pěstování schopnosti zaujmout </a:t>
            </a:r>
            <a:r>
              <a:rPr lang="cs-CZ" sz="1400" b="1" dirty="0" smtClean="0"/>
              <a:t>estetický vztah</a:t>
            </a:r>
            <a:r>
              <a:rPr lang="cs-CZ" sz="1400" dirty="0" smtClean="0"/>
              <a:t> k realitě, k přírodě, k předmětům, a tím i k umění.“</a:t>
            </a:r>
            <a:r>
              <a:rPr lang="en-US" sz="1400" dirty="0" smtClean="0"/>
              <a:t> </a:t>
            </a:r>
            <a:r>
              <a:rPr lang="cs-CZ" sz="1400" dirty="0" smtClean="0"/>
              <a:t>(str. 9)</a:t>
            </a:r>
          </a:p>
          <a:p>
            <a:endParaRPr lang="cs-CZ" sz="1400" b="1" dirty="0" smtClean="0"/>
          </a:p>
          <a:p>
            <a:r>
              <a:rPr lang="cs-CZ" sz="1400" dirty="0" smtClean="0"/>
              <a:t>„Nestát se vykladači falešných pravd, svých osobních dojmů z uměleckých děl, recitátory causerií, ale naopak průvodci obezřetně vedoucími své svěřence procesem </a:t>
            </a:r>
            <a:r>
              <a:rPr lang="cs-CZ" sz="1400" b="1" dirty="0" smtClean="0"/>
              <a:t>poznávání</a:t>
            </a:r>
            <a:r>
              <a:rPr lang="cs-CZ" sz="1400" dirty="0" smtClean="0"/>
              <a:t> od dívání, divení k esencím, které jsou alogické a nadlogické…“(str. 11-12)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1 ZPROSTŘEDKOVÁNÍ UMĚNÍ V GALERIJNÍ PRAXI</a:t>
            </a:r>
          </a:p>
          <a:p>
            <a:endParaRPr lang="cs-CZ" sz="1400" b="1" dirty="0" smtClean="0"/>
          </a:p>
          <a:p>
            <a:r>
              <a:rPr lang="cs-CZ" sz="1400" dirty="0" smtClean="0"/>
              <a:t>„Naopak se domnívám, a to na základě vlastního průzkumu stavu galerijní pedagogiky v ČR, že touha po </a:t>
            </a:r>
            <a:r>
              <a:rPr lang="cs-CZ" sz="1400" b="1" dirty="0" smtClean="0"/>
              <a:t>změně</a:t>
            </a:r>
            <a:r>
              <a:rPr lang="cs-CZ" sz="1400" dirty="0" smtClean="0"/>
              <a:t> podob muzeí a galerií je v posledních deseti letech velmi citelná, přičemž se situace rok od roku mění v závislosti na proměnách společnosti jako celku.“ (str. 15)</a:t>
            </a:r>
            <a:endParaRPr lang="cs-CZ" sz="14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71472" y="785794"/>
            <a:ext cx="707236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1.2 Změny paradigmatu v teoriích interpretace posledních desetiletí a galerijní pedagogika</a:t>
            </a:r>
          </a:p>
          <a:p>
            <a:endParaRPr lang="cs-CZ" sz="1400" dirty="0" smtClean="0"/>
          </a:p>
          <a:p>
            <a:r>
              <a:rPr lang="cs-CZ" sz="1400" dirty="0" smtClean="0"/>
              <a:t>„Sám dílo přijmout </a:t>
            </a:r>
            <a:r>
              <a:rPr lang="cs-CZ" sz="1400" b="1" dirty="0" smtClean="0"/>
              <a:t>přefiltrované</a:t>
            </a:r>
            <a:r>
              <a:rPr lang="cs-CZ" sz="1400" dirty="0" smtClean="0"/>
              <a:t> skrze sumář zpráv o díle (autorově životě, osobnosti, názorech, vývoji jeho tvorby, vlivech, okolnostech vzniku děl, dobovém kontextu, posunu a aktuálnosti vědeckých poznatků atd.)…Tím nejdůležitějším, co však musíme mít stále na paměti, je vyhnout se </a:t>
            </a:r>
            <a:r>
              <a:rPr lang="cs-CZ" sz="1400" b="1" dirty="0" smtClean="0"/>
              <a:t>dvojí nízkosti</a:t>
            </a:r>
            <a:r>
              <a:rPr lang="cs-CZ" sz="1400" dirty="0" smtClean="0"/>
              <a:t>, </a:t>
            </a:r>
            <a:r>
              <a:rPr lang="cs-CZ" sz="1400" dirty="0" err="1" smtClean="0"/>
              <a:t>nízkosti</a:t>
            </a:r>
            <a:r>
              <a:rPr lang="cs-CZ" sz="1400" dirty="0" smtClean="0"/>
              <a:t> vědce a familiárnosti.“ (str. 16)</a:t>
            </a:r>
          </a:p>
          <a:p>
            <a:endParaRPr lang="cs-CZ" sz="1400" dirty="0" smtClean="0"/>
          </a:p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1.2.1. Brána muzea otevřená -- spektrum interpretačních přístupů</a:t>
            </a:r>
          </a:p>
          <a:p>
            <a:endParaRPr lang="cs-CZ" sz="1400" dirty="0" smtClean="0"/>
          </a:p>
          <a:p>
            <a:r>
              <a:rPr lang="cs-CZ" sz="1400" dirty="0" smtClean="0"/>
              <a:t>„Orientace v oboru, kulturně umělecká gramotnost, probuzení zájmu o umění, vizuální gramotnost, poznávání sebe sama, terapie, výrazová komunikace, ale i pouhá zábava obecněji specifikují </a:t>
            </a:r>
            <a:r>
              <a:rPr lang="cs-CZ" sz="1400" b="1" dirty="0" smtClean="0"/>
              <a:t>záměr animátora</a:t>
            </a:r>
            <a:r>
              <a:rPr lang="cs-CZ" sz="1400" dirty="0" smtClean="0"/>
              <a:t>.“ (str. 16)</a:t>
            </a:r>
          </a:p>
          <a:p>
            <a:endParaRPr lang="cs-CZ" sz="1400" dirty="0" smtClean="0"/>
          </a:p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1.2.2 Programové směry české výtvarné výchovy</a:t>
            </a:r>
          </a:p>
          <a:p>
            <a:endParaRPr lang="cs-CZ" sz="1400" dirty="0" smtClean="0"/>
          </a:p>
          <a:p>
            <a:r>
              <a:rPr lang="cs-CZ" sz="1400" dirty="0" smtClean="0"/>
              <a:t>„Těmito </a:t>
            </a:r>
            <a:r>
              <a:rPr lang="cs-CZ" sz="1400" b="1" dirty="0" smtClean="0"/>
              <a:t>programovými směry</a:t>
            </a:r>
            <a:r>
              <a:rPr lang="cs-CZ" sz="1400" dirty="0" smtClean="0"/>
              <a:t> jsou </a:t>
            </a:r>
            <a:r>
              <a:rPr lang="cs-CZ" sz="1400" dirty="0" err="1" smtClean="0"/>
              <a:t>art</a:t>
            </a:r>
            <a:r>
              <a:rPr lang="cs-CZ" sz="1400" dirty="0" smtClean="0"/>
              <a:t>-centrické pojetí, video-centrické pojetí, </a:t>
            </a:r>
            <a:r>
              <a:rPr lang="cs-CZ" sz="1400" dirty="0" err="1" smtClean="0"/>
              <a:t>gnozeo</a:t>
            </a:r>
            <a:r>
              <a:rPr lang="cs-CZ" sz="1400" dirty="0" smtClean="0"/>
              <a:t>-centrické pojetí a animo-centrické pojetí.“ (str. 18)</a:t>
            </a:r>
          </a:p>
          <a:p>
            <a:endParaRPr lang="cs-CZ" sz="1400" dirty="0" smtClean="0"/>
          </a:p>
          <a:p>
            <a:endParaRPr lang="cs-CZ" sz="1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71472" y="785794"/>
            <a:ext cx="70723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1.3 Pozorovatel</a:t>
            </a:r>
          </a:p>
          <a:p>
            <a:endParaRPr lang="cs-CZ" sz="1400" dirty="0" smtClean="0"/>
          </a:p>
          <a:p>
            <a:r>
              <a:rPr lang="cs-CZ" sz="1400" dirty="0" smtClean="0"/>
              <a:t>„Naladění bychom mohli označit také jako připravenost na ono výlučné setkání s uměleckým dílem, které vychází z </a:t>
            </a:r>
            <a:r>
              <a:rPr lang="cs-CZ" sz="1400" b="1" dirty="0" smtClean="0"/>
              <a:t>osobních předpokladů vnímatele</a:t>
            </a:r>
            <a:r>
              <a:rPr lang="cs-CZ" sz="1400" dirty="0" smtClean="0"/>
              <a:t>, z jeho schopnosti soustředěné pozornosti, vnímavosti, emocí, představivosti, intelektu, tzn. vnitřních schopností, divákovy zkušenosti a praxe, jeho předešlých znalostí, momentálního zájmu a úmyslu.“ (str. 20)</a:t>
            </a:r>
          </a:p>
          <a:p>
            <a:endParaRPr lang="cs-CZ" sz="1400" dirty="0" smtClean="0"/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1.4 Galerijní pedagog</a:t>
            </a:r>
          </a:p>
          <a:p>
            <a:endParaRPr lang="cs-CZ" sz="1400" dirty="0" smtClean="0"/>
          </a:p>
          <a:p>
            <a:r>
              <a:rPr lang="cs-CZ" sz="1400" dirty="0" smtClean="0"/>
              <a:t>„Jeden soustředící se na tvůrčí potenciál příjemců a rozvoj jejich </a:t>
            </a:r>
            <a:r>
              <a:rPr lang="cs-CZ" sz="1400" b="1" dirty="0" smtClean="0"/>
              <a:t>výtvarných schopností</a:t>
            </a:r>
            <a:r>
              <a:rPr lang="cs-CZ" sz="1400" dirty="0" smtClean="0"/>
              <a:t> (ten naplňují převážně absolventi výtvarných oborů pedagogických fakult) a druhý, jenž se soustředěně zabývá předáváním poznatků z příslušných </a:t>
            </a:r>
            <a:r>
              <a:rPr lang="cs-CZ" sz="1400" b="1" dirty="0" smtClean="0"/>
              <a:t>vědních oborů</a:t>
            </a:r>
            <a:r>
              <a:rPr lang="cs-CZ" sz="1400" dirty="0" smtClean="0"/>
              <a:t> (tuto pozici hájí hlavně absolventi historie umění).“ (str. 21)</a:t>
            </a:r>
          </a:p>
          <a:p>
            <a:endParaRPr lang="cs-CZ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2 IDEÁLNÍ MODEL VÝSTAVNÍHO PROJEKTU</a:t>
            </a:r>
          </a:p>
          <a:p>
            <a:endParaRPr lang="cs-CZ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1400" dirty="0" smtClean="0"/>
              <a:t>„Organizátoři upustili od speciálních architektonických úprav, upozadili formu prezentace </a:t>
            </a:r>
            <a:r>
              <a:rPr lang="cs-CZ" sz="1400" b="1" dirty="0" smtClean="0"/>
              <a:t>ve prospěch obsahu</a:t>
            </a:r>
            <a:r>
              <a:rPr lang="cs-CZ" sz="1400" dirty="0" smtClean="0"/>
              <a:t>, tj. malby samotného autora a jeho vzorů.“ (str. 24)</a:t>
            </a:r>
          </a:p>
          <a:p>
            <a:endParaRPr lang="cs-CZ" sz="1400" dirty="0" smtClean="0"/>
          </a:p>
          <a:p>
            <a:r>
              <a:rPr lang="cs-CZ" sz="1400" dirty="0" smtClean="0"/>
              <a:t>„</a:t>
            </a:r>
            <a:r>
              <a:rPr lang="cs-CZ" sz="1400" b="1" dirty="0" smtClean="0"/>
              <a:t>Co nás zajímá </a:t>
            </a:r>
            <a:r>
              <a:rPr lang="cs-CZ" sz="1400" dirty="0" smtClean="0"/>
              <a:t>-- dokonalá iluze nápodoby skutečnosti, kompozice, autentičnost autorovy výpovědi, koncept, dráždivá dokumentace zápasu jiné bytosti o sebe samu, mámivý opar setkání s krásnem, autenticita díla?“ (str. 26)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7620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71472" y="785794"/>
            <a:ext cx="70723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2.1 Fikce ověřování – interpretace</a:t>
            </a:r>
          </a:p>
          <a:p>
            <a:endParaRPr lang="cs-CZ" sz="1400" dirty="0" smtClean="0"/>
          </a:p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2.1.1 Intence diváka -- intence díla -- intence autora</a:t>
            </a:r>
          </a:p>
          <a:p>
            <a:endParaRPr lang="cs-CZ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1400" dirty="0" smtClean="0"/>
              <a:t>„Mé prvotní </a:t>
            </a:r>
            <a:r>
              <a:rPr lang="cs-CZ" sz="1400" b="1" dirty="0" smtClean="0"/>
              <a:t>seznámení s výstavou</a:t>
            </a:r>
            <a:r>
              <a:rPr lang="cs-CZ" sz="1400" dirty="0" smtClean="0"/>
              <a:t> probíhalo skrze zběžnou prohlídku (přesněji prolistování) německé verze zapůjčeného katalogu. Informace takto získané byly povrchní a zcela nedostatečné…“ (str. 28-29)</a:t>
            </a:r>
          </a:p>
          <a:p>
            <a:endParaRPr lang="cs-CZ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1400" dirty="0" smtClean="0"/>
              <a:t>„Nevšímá si jen </a:t>
            </a:r>
            <a:r>
              <a:rPr lang="cs-CZ" sz="1400" b="1" dirty="0" smtClean="0"/>
              <a:t>formy</a:t>
            </a:r>
            <a:r>
              <a:rPr lang="cs-CZ" sz="1400" dirty="0" smtClean="0"/>
              <a:t>, která byla pro </a:t>
            </a:r>
            <a:r>
              <a:rPr lang="cs-CZ" sz="1400" dirty="0" err="1" smtClean="0"/>
              <a:t>Bacona</a:t>
            </a:r>
            <a:r>
              <a:rPr lang="cs-CZ" sz="1400" dirty="0" smtClean="0"/>
              <a:t> jako autodidakta jistě podstatná, ale ponorem do hlubších vrstev odkrývá prostřednictvím vizuální informace </a:t>
            </a:r>
            <a:r>
              <a:rPr lang="cs-CZ" sz="1400" b="1" dirty="0" smtClean="0"/>
              <a:t>vazby</a:t>
            </a:r>
            <a:r>
              <a:rPr lang="cs-CZ" sz="1400" dirty="0" smtClean="0"/>
              <a:t>,</a:t>
            </a:r>
            <a:r>
              <a:rPr lang="cs-CZ" sz="1400" b="1" dirty="0" smtClean="0"/>
              <a:t> okolnosti a vlivy</a:t>
            </a:r>
            <a:r>
              <a:rPr lang="cs-CZ" sz="1400" dirty="0" smtClean="0"/>
              <a:t>, určujícím způsobem ustavující dílo, mnohdy záměrně či nevědomky odsouvané samotnými tvůrci do pozadí.“ (str. 30)</a:t>
            </a:r>
          </a:p>
          <a:p>
            <a:endParaRPr lang="cs-CZ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1400" dirty="0" smtClean="0"/>
              <a:t>„V </a:t>
            </a:r>
            <a:r>
              <a:rPr lang="cs-CZ" sz="1400" dirty="0" err="1" smtClean="0"/>
              <a:t>Baconově</a:t>
            </a:r>
            <a:r>
              <a:rPr lang="cs-CZ" sz="1400" dirty="0" smtClean="0"/>
              <a:t> četné interakci s tradicí je snad nejvíce okouzlujícím prvkem absence toho, co </a:t>
            </a:r>
            <a:r>
              <a:rPr lang="cs-CZ" sz="1400" dirty="0" err="1" smtClean="0"/>
              <a:t>Harold</a:t>
            </a:r>
            <a:r>
              <a:rPr lang="cs-CZ" sz="1400" dirty="0" smtClean="0"/>
              <a:t> </a:t>
            </a:r>
            <a:r>
              <a:rPr lang="cs-CZ" sz="1400" dirty="0" err="1" smtClean="0"/>
              <a:t>Bloom</a:t>
            </a:r>
            <a:r>
              <a:rPr lang="cs-CZ" sz="1400" dirty="0" smtClean="0"/>
              <a:t> nazývá </a:t>
            </a:r>
            <a:r>
              <a:rPr lang="cs-CZ" sz="1400" b="1" dirty="0" smtClean="0"/>
              <a:t>strach z vlivu</a:t>
            </a:r>
            <a:r>
              <a:rPr lang="cs-CZ" sz="1400" dirty="0" smtClean="0"/>
              <a:t>. Autor se autoritám, jakými jsou </a:t>
            </a:r>
            <a:r>
              <a:rPr lang="cs-CZ" sz="1400" dirty="0" err="1" smtClean="0"/>
              <a:t>Tizian</a:t>
            </a:r>
            <a:r>
              <a:rPr lang="cs-CZ" sz="1400" dirty="0" smtClean="0"/>
              <a:t>, </a:t>
            </a:r>
            <a:r>
              <a:rPr lang="cs-CZ" sz="1400" dirty="0" err="1" smtClean="0"/>
              <a:t>Velázquez</a:t>
            </a:r>
            <a:r>
              <a:rPr lang="cs-CZ" sz="1400" dirty="0" smtClean="0"/>
              <a:t>, Rembrandt, </a:t>
            </a:r>
            <a:r>
              <a:rPr lang="cs-CZ" sz="1400" dirty="0" err="1" smtClean="0"/>
              <a:t>Ingres</a:t>
            </a:r>
            <a:r>
              <a:rPr lang="cs-CZ" sz="1400" dirty="0" smtClean="0"/>
              <a:t>, </a:t>
            </a:r>
            <a:r>
              <a:rPr lang="cs-CZ" sz="1400" dirty="0" err="1" smtClean="0"/>
              <a:t>Degas</a:t>
            </a:r>
            <a:r>
              <a:rPr lang="cs-CZ" sz="1400" dirty="0" smtClean="0"/>
              <a:t>, van </a:t>
            </a:r>
            <a:r>
              <a:rPr lang="cs-CZ" sz="1400" dirty="0" err="1" smtClean="0"/>
              <a:t>Gogh</a:t>
            </a:r>
            <a:r>
              <a:rPr lang="cs-CZ" sz="1400" dirty="0" smtClean="0"/>
              <a:t>, Picasso, </a:t>
            </a:r>
            <a:r>
              <a:rPr lang="cs-CZ" sz="1400" dirty="0" err="1" smtClean="0"/>
              <a:t>Giacometti</a:t>
            </a:r>
            <a:r>
              <a:rPr lang="cs-CZ" sz="1400" dirty="0" smtClean="0"/>
              <a:t> a </a:t>
            </a:r>
            <a:r>
              <a:rPr lang="cs-CZ" sz="1400" dirty="0" err="1" smtClean="0"/>
              <a:t>Soutine</a:t>
            </a:r>
            <a:r>
              <a:rPr lang="cs-CZ" sz="1400" dirty="0" smtClean="0"/>
              <a:t>, přibližuje sebevědomě, předkládá své vlastní uspořádání…“ (str. 32)</a:t>
            </a:r>
          </a:p>
          <a:p>
            <a:endParaRPr lang="cs-CZ" sz="1400" dirty="0" smtClean="0"/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2.2 Meze interpretace</a:t>
            </a:r>
          </a:p>
          <a:p>
            <a:endParaRPr lang="cs-CZ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1400" dirty="0" smtClean="0"/>
              <a:t>„</a:t>
            </a:r>
            <a:r>
              <a:rPr lang="cs-CZ" sz="1400" dirty="0" err="1" smtClean="0"/>
              <a:t>Baconovy</a:t>
            </a:r>
            <a:r>
              <a:rPr lang="cs-CZ" sz="1400" dirty="0" smtClean="0"/>
              <a:t> závěry v mnoha případech </a:t>
            </a:r>
            <a:r>
              <a:rPr lang="cs-CZ" sz="1400" b="1" dirty="0" smtClean="0"/>
              <a:t>kolidují</a:t>
            </a:r>
            <a:r>
              <a:rPr lang="cs-CZ" sz="1400" dirty="0" smtClean="0"/>
              <a:t> s úvahami interpretů. Tenký led začíná praskat. Nastupuje další z otázek. Nejsou snad tyto interpretace pouhopouhými deriváty toho, co dílo sděluje?“ (str. 36)</a:t>
            </a:r>
            <a:endParaRPr lang="cs-CZ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1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71472" y="785794"/>
            <a:ext cx="70723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3 MODEL ENCYKLOPEDIE– INTERPRETACE DĚL STARÉHO UMĚNÍ</a:t>
            </a:r>
          </a:p>
          <a:p>
            <a:endParaRPr lang="cs-CZ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1400" dirty="0" smtClean="0"/>
              <a:t>„</a:t>
            </a:r>
            <a:r>
              <a:rPr lang="cs-CZ" sz="1400" b="1" dirty="0" smtClean="0"/>
              <a:t>Dogma</a:t>
            </a:r>
            <a:r>
              <a:rPr lang="cs-CZ" sz="1400" dirty="0" smtClean="0"/>
              <a:t> historií provázaných a utříděných etap zúžilo průzor k vidění ve škvíru. Nezřídka se možná právě proto setkáváme s názorem, že výklad děl starého umění je mnohem </a:t>
            </a:r>
            <a:r>
              <a:rPr lang="cs-CZ" sz="1400" b="1" dirty="0" smtClean="0"/>
              <a:t>snazší</a:t>
            </a:r>
            <a:r>
              <a:rPr lang="cs-CZ" sz="1400" dirty="0" smtClean="0"/>
              <a:t>, než je tomu např. u moderního či současného umění.“ (str. 39) </a:t>
            </a:r>
          </a:p>
          <a:p>
            <a:endParaRPr lang="cs-CZ" sz="14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3.1 Umělecké formy jako symboly historického vnímání</a:t>
            </a:r>
          </a:p>
          <a:p>
            <a:endParaRPr lang="cs-CZ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1400" dirty="0" smtClean="0"/>
              <a:t>„Jsou tedy díla barokního umění stále ještě schopna diváka </a:t>
            </a:r>
            <a:r>
              <a:rPr lang="cs-CZ" sz="1400" b="1" dirty="0" smtClean="0"/>
              <a:t>uchvátit</a:t>
            </a:r>
            <a:r>
              <a:rPr lang="cs-CZ" sz="1400" dirty="0" smtClean="0"/>
              <a:t> stejně jako v čase svého vzniku? Anebo jsou dnes jen jedním z </a:t>
            </a:r>
            <a:r>
              <a:rPr lang="cs-CZ" sz="1400" b="1" dirty="0" smtClean="0"/>
              <a:t>dokladů doby</a:t>
            </a:r>
            <a:r>
              <a:rPr lang="cs-CZ" sz="1400" dirty="0" smtClean="0"/>
              <a:t>, specifik technik, umělecké formy?“ (str. 40)</a:t>
            </a:r>
          </a:p>
          <a:p>
            <a:endParaRPr lang="cs-CZ" sz="14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3.2 Expozice barokního umění Moravské galerie v Brně</a:t>
            </a:r>
          </a:p>
          <a:p>
            <a:endParaRPr lang="cs-CZ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3.3 Labyrint světa -- východisko </a:t>
            </a:r>
            <a:r>
              <a:rPr lang="cs-CZ" b="1" u="sng" dirty="0" smtClean="0">
                <a:solidFill>
                  <a:schemeClr val="bg2">
                    <a:lumMod val="50000"/>
                  </a:schemeClr>
                </a:solidFill>
              </a:rPr>
              <a:t>projektu</a:t>
            </a:r>
          </a:p>
          <a:p>
            <a:endParaRPr lang="cs-CZ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3.3.1 Programy pro veřejnost</a:t>
            </a:r>
          </a:p>
          <a:p>
            <a:endParaRPr lang="cs-CZ" sz="14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1400" dirty="0" smtClean="0"/>
              <a:t>„Program nabízený příchozím byl </a:t>
            </a:r>
            <a:r>
              <a:rPr lang="cs-CZ" sz="1400" b="1" dirty="0" smtClean="0"/>
              <a:t>poutí barokní kulturou</a:t>
            </a:r>
            <a:r>
              <a:rPr lang="cs-CZ" sz="1400" dirty="0" smtClean="0"/>
              <a:t>…“ (str. 44)</a:t>
            </a:r>
          </a:p>
          <a:p>
            <a:endParaRPr lang="cs-CZ" sz="1400" dirty="0" smtClean="0"/>
          </a:p>
          <a:p>
            <a:endParaRPr lang="cs-CZ" sz="1400" b="1" u="sng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592</TotalTime>
  <Words>1837</Words>
  <Application>Microsoft Office PowerPoint</Application>
  <PresentationFormat>Předvádění na obrazovce (4:3)</PresentationFormat>
  <Paragraphs>169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Bohatý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Uzivatel</cp:lastModifiedBy>
  <cp:revision>87</cp:revision>
  <dcterms:created xsi:type="dcterms:W3CDTF">2013-10-21T20:13:35Z</dcterms:created>
  <dcterms:modified xsi:type="dcterms:W3CDTF">2013-10-23T14:35:41Z</dcterms:modified>
</cp:coreProperties>
</file>