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9" r:id="rId2"/>
    <p:sldId id="256" r:id="rId3"/>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731"/>
    <a:srgbClr val="031071"/>
    <a:srgbClr val="020B4E"/>
    <a:srgbClr val="010C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p:scale>
          <a:sx n="100" d="100"/>
          <a:sy n="100" d="100"/>
        </p:scale>
        <p:origin x="-522"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18A2481B-5154-415F-B752-558547769AA3}" type="datetimeFigureOut">
              <a:rPr lang="cs-CZ" smtClean="0"/>
              <a:pPr/>
              <a:t>22.1.2014</a:t>
            </a:fld>
            <a:endParaRPr lang="cs-CZ"/>
          </a:p>
        </p:txBody>
      </p:sp>
      <p:sp>
        <p:nvSpPr>
          <p:cNvPr id="16" name="Zástupný symbol pro číslo snímku 15"/>
          <p:cNvSpPr>
            <a:spLocks noGrp="1"/>
          </p:cNvSpPr>
          <p:nvPr>
            <p:ph type="sldNum" sz="quarter" idx="11"/>
          </p:nvPr>
        </p:nvSpPr>
        <p:spPr/>
        <p:txBody>
          <a:bodyPr/>
          <a:lstStyle/>
          <a:p>
            <a:fld id="{20264769-77EF-4CD0-90DE-F7D7F2D423C4}"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22.1.2014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18A2481B-5154-415F-B752-558547769AA3}" type="datetimeFigureOut">
              <a:rPr lang="cs-CZ" smtClean="0"/>
              <a:pPr/>
              <a:t>22.1.2014</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20264769-77EF-4CD0-90DE-F7D7F2D423C4}"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18A2481B-5154-415F-B752-558547769AA3}" type="datetimeFigureOut">
              <a:rPr lang="cs-CZ" smtClean="0"/>
              <a:pPr/>
              <a:t>22.1.2014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18A2481B-5154-415F-B752-558547769AA3}" type="datetimeFigureOut">
              <a:rPr lang="cs-CZ" smtClean="0"/>
              <a:pPr/>
              <a:t>22.1.2014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22.1.2014</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18A2481B-5154-415F-B752-558547769AA3}" type="datetimeFigureOut">
              <a:rPr lang="cs-CZ" smtClean="0"/>
              <a:pPr/>
              <a:t>22.1.2014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22.1.2014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18A2481B-5154-415F-B752-558547769AA3}" type="datetimeFigureOut">
              <a:rPr lang="cs-CZ" smtClean="0"/>
              <a:pPr/>
              <a:t>22.1.2014</a:t>
            </a:fld>
            <a:endParaRPr lang="cs-CZ"/>
          </a:p>
        </p:txBody>
      </p:sp>
      <p:sp>
        <p:nvSpPr>
          <p:cNvPr id="9" name="Zástupný symbol pro číslo snímku 8"/>
          <p:cNvSpPr>
            <a:spLocks noGrp="1"/>
          </p:cNvSpPr>
          <p:nvPr>
            <p:ph type="sldNum" sz="quarter" idx="15"/>
          </p:nvPr>
        </p:nvSpPr>
        <p:spPr/>
        <p:txBody>
          <a:bodyPr/>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18A2481B-5154-415F-B752-558547769AA3}" type="datetimeFigureOut">
              <a:rPr lang="cs-CZ" smtClean="0"/>
              <a:pPr/>
              <a:t>22.1.2014</a:t>
            </a:fld>
            <a:endParaRPr lang="cs-CZ"/>
          </a:p>
        </p:txBody>
      </p:sp>
      <p:sp>
        <p:nvSpPr>
          <p:cNvPr id="9" name="Zástupný symbol pro číslo snímku 8"/>
          <p:cNvSpPr>
            <a:spLocks noGrp="1"/>
          </p:cNvSpPr>
          <p:nvPr>
            <p:ph type="sldNum" sz="quarter" idx="11"/>
          </p:nvPr>
        </p:nvSpPr>
        <p:spPr/>
        <p:txBody>
          <a:bodyPr/>
          <a:lstStyle/>
          <a:p>
            <a:fld id="{20264769-77EF-4CD0-90DE-F7D7F2D423C4}"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8A2481B-5154-415F-B752-558547769AA3}" type="datetimeFigureOut">
              <a:rPr lang="cs-CZ" smtClean="0"/>
              <a:pPr/>
              <a:t>22.1.2014</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0264769-77EF-4CD0-90DE-F7D7F2D423C4}"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285720" y="214290"/>
            <a:ext cx="8305800" cy="3786214"/>
          </a:xfrm>
        </p:spPr>
        <p:txBody>
          <a:bodyPr/>
          <a:lstStyle/>
          <a:p>
            <a:r>
              <a:rPr lang="cs-CZ" sz="2200" b="1" dirty="0" err="1" smtClean="0">
                <a:solidFill>
                  <a:srgbClr val="031071"/>
                </a:solidFill>
              </a:rPr>
              <a:t>PdF</a:t>
            </a:r>
            <a:r>
              <a:rPr lang="cs-CZ" sz="2200" b="1" dirty="0" smtClean="0">
                <a:solidFill>
                  <a:srgbClr val="031071"/>
                </a:solidFill>
              </a:rPr>
              <a:t>: GP3MP_HTGP Historie a teorie galerijní pedagogiky</a:t>
            </a:r>
            <a:br>
              <a:rPr lang="cs-CZ" sz="2200" b="1" dirty="0" smtClean="0">
                <a:solidFill>
                  <a:srgbClr val="031071"/>
                </a:solidFill>
              </a:rPr>
            </a:br>
            <a:r>
              <a:rPr lang="cs-CZ" sz="2200" b="1" dirty="0" smtClean="0">
                <a:solidFill>
                  <a:srgbClr val="031071"/>
                </a:solidFill>
              </a:rPr>
              <a:t>podzim 2013</a:t>
            </a:r>
            <a:br>
              <a:rPr lang="cs-CZ" sz="2200" b="1" dirty="0" smtClean="0">
                <a:solidFill>
                  <a:srgbClr val="031071"/>
                </a:solidFill>
              </a:rPr>
            </a:br>
            <a:r>
              <a:rPr lang="cs-CZ" sz="2200" b="1" dirty="0" smtClean="0">
                <a:solidFill>
                  <a:srgbClr val="031071"/>
                </a:solidFill>
              </a:rPr>
              <a:t>Vyučující: Mgr. Alice Stuchlíková, </a:t>
            </a:r>
            <a:r>
              <a:rPr lang="cs-CZ" sz="2200" b="1" dirty="0" err="1" smtClean="0">
                <a:solidFill>
                  <a:srgbClr val="031071"/>
                </a:solidFill>
              </a:rPr>
              <a:t>Ph.D</a:t>
            </a:r>
            <a:r>
              <a:rPr lang="cs-CZ" sz="2200" b="1" dirty="0" smtClean="0">
                <a:solidFill>
                  <a:srgbClr val="031071"/>
                </a:solidFill>
              </a:rPr>
              <a:t>.</a:t>
            </a:r>
            <a:r>
              <a:rPr lang="cs-CZ" sz="2200" dirty="0" smtClean="0">
                <a:solidFill>
                  <a:srgbClr val="031071"/>
                </a:solidFill>
              </a:rPr>
              <a:t/>
            </a:r>
            <a:br>
              <a:rPr lang="cs-CZ" sz="2200" dirty="0" smtClean="0">
                <a:solidFill>
                  <a:srgbClr val="031071"/>
                </a:solidFill>
              </a:rPr>
            </a:br>
            <a:r>
              <a:rPr lang="cs-CZ" sz="2200" dirty="0" smtClean="0">
                <a:solidFill>
                  <a:srgbClr val="031071"/>
                </a:solidFill>
              </a:rPr>
              <a:t/>
            </a:r>
            <a:br>
              <a:rPr lang="cs-CZ" sz="2200" dirty="0" smtClean="0">
                <a:solidFill>
                  <a:srgbClr val="031071"/>
                </a:solidFill>
              </a:rPr>
            </a:br>
            <a:r>
              <a:rPr lang="cs-CZ" sz="2200" b="1" dirty="0" smtClean="0">
                <a:solidFill>
                  <a:srgbClr val="031071"/>
                </a:solidFill>
              </a:rPr>
              <a:t>PETRA ŠOBÁŇOVÁ: MUZEJNÍ EDUKACE</a:t>
            </a:r>
            <a:r>
              <a:rPr lang="cs-CZ" sz="2200" dirty="0" smtClean="0">
                <a:solidFill>
                  <a:srgbClr val="031071"/>
                </a:solidFill>
              </a:rPr>
              <a:t/>
            </a:r>
            <a:br>
              <a:rPr lang="cs-CZ" sz="2200" dirty="0" smtClean="0">
                <a:solidFill>
                  <a:srgbClr val="031071"/>
                </a:solidFill>
              </a:rPr>
            </a:br>
            <a:r>
              <a:rPr lang="cs-CZ" sz="2200" dirty="0" smtClean="0">
                <a:solidFill>
                  <a:srgbClr val="031071"/>
                </a:solidFill>
              </a:rPr>
              <a:t>Představení publikace formou konspektu </a:t>
            </a:r>
            <a:br>
              <a:rPr lang="cs-CZ" sz="2200" dirty="0" smtClean="0">
                <a:solidFill>
                  <a:srgbClr val="031071"/>
                </a:solidFill>
              </a:rPr>
            </a:br>
            <a:r>
              <a:rPr lang="cs-CZ" sz="2200" dirty="0" smtClean="0">
                <a:solidFill>
                  <a:srgbClr val="031071"/>
                </a:solidFill>
              </a:rPr>
              <a:t/>
            </a:r>
            <a:br>
              <a:rPr lang="cs-CZ" sz="2200" dirty="0" smtClean="0">
                <a:solidFill>
                  <a:srgbClr val="031071"/>
                </a:solidFill>
              </a:rPr>
            </a:br>
            <a:r>
              <a:rPr lang="cs-CZ" sz="2200" b="1" dirty="0" smtClean="0">
                <a:solidFill>
                  <a:srgbClr val="031071"/>
                </a:solidFill>
              </a:rPr>
              <a:t>Autorka prezentace</a:t>
            </a:r>
            <a:r>
              <a:rPr lang="cs-CZ" sz="2200" dirty="0" smtClean="0">
                <a:solidFill>
                  <a:srgbClr val="031071"/>
                </a:solidFill>
              </a:rPr>
              <a:t>: Bc. Blanka </a:t>
            </a:r>
            <a:r>
              <a:rPr lang="cs-CZ" sz="2200" dirty="0" err="1" smtClean="0">
                <a:solidFill>
                  <a:srgbClr val="031071"/>
                </a:solidFill>
              </a:rPr>
              <a:t>Turnhöferová</a:t>
            </a:r>
            <a:endParaRPr lang="cs-CZ" sz="2200" dirty="0">
              <a:solidFill>
                <a:srgbClr val="03107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215106"/>
          </a:xfrm>
        </p:spPr>
        <p:txBody>
          <a:bodyPr/>
          <a:lstStyle/>
          <a:p>
            <a:r>
              <a:rPr lang="cs-CZ" sz="1500" b="1" u="sng" dirty="0" smtClean="0">
                <a:solidFill>
                  <a:srgbClr val="010731"/>
                </a:solidFill>
              </a:rPr>
              <a:t>2.5 EDUKACE</a:t>
            </a:r>
          </a:p>
          <a:p>
            <a:r>
              <a:rPr lang="cs-CZ" sz="1500" dirty="0" smtClean="0">
                <a:solidFill>
                  <a:srgbClr val="010731"/>
                </a:solidFill>
              </a:rPr>
              <a:t>„Jak </a:t>
            </a:r>
            <a:r>
              <a:rPr lang="cs-CZ" sz="1500" dirty="0" smtClean="0">
                <a:solidFill>
                  <a:srgbClr val="010731"/>
                </a:solidFill>
              </a:rPr>
              <a:t>jsme viděli, není přitom sporu o výchovnou roli muzea, jako nesamozřejmé se v souvislosti s muzeem může jevit právě vzdělávání. Jsme si však vědomi, že rozlišování pojmů výchova a vzdělávání je ve skutečnosti pouze akademické</a:t>
            </a:r>
            <a:r>
              <a:rPr lang="cs-CZ" sz="1500" dirty="0" smtClean="0">
                <a:solidFill>
                  <a:srgbClr val="010731"/>
                </a:solidFill>
              </a:rPr>
              <a:t>.“ </a:t>
            </a:r>
            <a:r>
              <a:rPr lang="cs-CZ" sz="1500" dirty="0" smtClean="0">
                <a:solidFill>
                  <a:srgbClr val="010731"/>
                </a:solidFill>
              </a:rPr>
              <a:t>(str. 31)</a:t>
            </a:r>
          </a:p>
          <a:p>
            <a:r>
              <a:rPr lang="cs-CZ" sz="1500" dirty="0" smtClean="0">
                <a:solidFill>
                  <a:srgbClr val="010731"/>
                </a:solidFill>
              </a:rPr>
              <a:t>„Šířka </a:t>
            </a:r>
            <a:r>
              <a:rPr lang="cs-CZ" sz="1500" dirty="0" smtClean="0">
                <a:solidFill>
                  <a:srgbClr val="010731"/>
                </a:solidFill>
              </a:rPr>
              <a:t>pojmu edukace se ukazuje jako užitečná právě tehdy, zabýváme-li se méně typickým edukačním prostředím, jímž je v našem případě muzeum, a méně tradičními formami edukace, než jsou ty školní (tedy vyučování), jimž pedagogika tradičně věnuje největší pozornost. Pojem edukace, resp. edukační proces zahrnuje jak výchovu, tak vzdělání a nevyžaduje jejich stálé (a pouze teoretické) rozlišování. Nahrazuje dřívější (a delší) termín výchovně-vzdělávací proces, v němž je propojenost výchovy i vzdělávání rovněž vyjádřena</a:t>
            </a:r>
            <a:r>
              <a:rPr lang="cs-CZ" sz="1500" dirty="0" smtClean="0">
                <a:solidFill>
                  <a:srgbClr val="010731"/>
                </a:solidFill>
              </a:rPr>
              <a:t>.“ </a:t>
            </a:r>
            <a:r>
              <a:rPr lang="cs-CZ" sz="1500" dirty="0" smtClean="0">
                <a:solidFill>
                  <a:srgbClr val="010731"/>
                </a:solidFill>
              </a:rPr>
              <a:t>(str. 31-32)</a:t>
            </a:r>
          </a:p>
          <a:p>
            <a:endParaRPr lang="cs-CZ" sz="1500" dirty="0" smtClean="0">
              <a:solidFill>
                <a:srgbClr val="010731"/>
              </a:solidFill>
            </a:endParaRPr>
          </a:p>
          <a:p>
            <a:endParaRPr lang="cs-CZ" sz="1500" dirty="0" smtClean="0">
              <a:solidFill>
                <a:srgbClr val="010731"/>
              </a:solidFill>
            </a:endParaRPr>
          </a:p>
          <a:p>
            <a:endParaRPr lang="cs-CZ" dirty="0">
              <a:solidFill>
                <a:srgbClr val="010731"/>
              </a:solidFill>
            </a:endParaRPr>
          </a:p>
        </p:txBody>
      </p:sp>
      <p:pic>
        <p:nvPicPr>
          <p:cNvPr id="7170" name="Picture 2"/>
          <p:cNvPicPr>
            <a:picLocks noChangeAspect="1" noChangeArrowheads="1"/>
          </p:cNvPicPr>
          <p:nvPr/>
        </p:nvPicPr>
        <p:blipFill>
          <a:blip r:embed="rId2"/>
          <a:srcRect/>
          <a:stretch>
            <a:fillRect/>
          </a:stretch>
        </p:blipFill>
        <p:spPr bwMode="auto">
          <a:xfrm>
            <a:off x="785786" y="3214686"/>
            <a:ext cx="4911248" cy="321471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857883" y="3214686"/>
            <a:ext cx="2421363"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857232"/>
            <a:ext cx="8229600" cy="6357982"/>
          </a:xfrm>
        </p:spPr>
        <p:txBody>
          <a:bodyPr>
            <a:normAutofit/>
          </a:bodyPr>
          <a:lstStyle/>
          <a:p>
            <a:r>
              <a:rPr lang="cs-CZ" sz="1400" dirty="0" smtClean="0">
                <a:solidFill>
                  <a:srgbClr val="010731"/>
                </a:solidFill>
              </a:rPr>
              <a:t>„Není </a:t>
            </a:r>
            <a:r>
              <a:rPr lang="cs-CZ" sz="1400" dirty="0" smtClean="0">
                <a:solidFill>
                  <a:srgbClr val="010731"/>
                </a:solidFill>
              </a:rPr>
              <a:t>pochyb o tom, že muzeum jako instituce a jeho sbírky působí na společnost výchovně. Poněkud abstraktní obecně výchovné poslání muzea, kultivující osobnost návštěvníků, má však i vzdělávací, resp. edukační efekt ve smyslu osvojení nových postojů, zkušeností, kompetencí, informací, poznatků atd. Muzeum tedy – chopí-li se své příležitosti – může být rovněž vzdělávací institucí, a to zejména pokud se rozhodne učení návštěvníků jakkoliv podpořit. Zohlednit vzdělávací potřeby návštěvníků může samozřejmě právě již po-dobou své expozice, její působení však nejlépe podpoří povoláním specialistů na komunikaci s návštěvníky a jejich vzdělávání. Muzeum může organizovat vzdělávací aktivity spojené se sbírkami nebo na jejich organizaci spolupracovat s jinou formální či neformální vzdělávací institucí</a:t>
            </a:r>
            <a:r>
              <a:rPr lang="cs-CZ" sz="1400" dirty="0" smtClean="0">
                <a:solidFill>
                  <a:srgbClr val="010731"/>
                </a:solidFill>
              </a:rPr>
              <a:t>.“ </a:t>
            </a:r>
            <a:r>
              <a:rPr lang="cs-CZ" sz="1400" dirty="0" smtClean="0">
                <a:solidFill>
                  <a:srgbClr val="010731"/>
                </a:solidFill>
              </a:rPr>
              <a:t>(str. 35)</a:t>
            </a:r>
          </a:p>
          <a:p>
            <a:endParaRPr lang="cs-CZ" sz="1400" dirty="0" smtClean="0">
              <a:solidFill>
                <a:srgbClr val="010731"/>
              </a:solidFill>
            </a:endParaRPr>
          </a:p>
          <a:p>
            <a:r>
              <a:rPr lang="cs-CZ" sz="1400" b="1" u="sng" dirty="0" smtClean="0">
                <a:solidFill>
                  <a:srgbClr val="010731"/>
                </a:solidFill>
              </a:rPr>
              <a:t>3.1 MUZEJNÍ EDUKACE V LITERATUŘE</a:t>
            </a:r>
          </a:p>
          <a:p>
            <a:endParaRPr lang="cs-CZ" sz="800" b="1" u="sng" dirty="0" smtClean="0">
              <a:solidFill>
                <a:srgbClr val="010731"/>
              </a:solidFill>
            </a:endParaRPr>
          </a:p>
          <a:p>
            <a:r>
              <a:rPr lang="cs-CZ" sz="1400" b="1" u="sng" dirty="0" smtClean="0">
                <a:solidFill>
                  <a:srgbClr val="010731"/>
                </a:solidFill>
              </a:rPr>
              <a:t>3.2 EDUKAČNÍ EFEKT EXPOZIC</a:t>
            </a:r>
          </a:p>
          <a:p>
            <a:r>
              <a:rPr lang="cs-CZ" sz="1400" dirty="0" smtClean="0">
                <a:solidFill>
                  <a:srgbClr val="010731"/>
                </a:solidFill>
              </a:rPr>
              <a:t>„Muzeum </a:t>
            </a:r>
            <a:r>
              <a:rPr lang="cs-CZ" sz="1400" dirty="0" smtClean="0">
                <a:solidFill>
                  <a:srgbClr val="010731"/>
                </a:solidFill>
              </a:rPr>
              <a:t>je edukační institucí především proto, že se v něm nějaký subjekt učí a jiný subjekt mu toto učení zprostředkovává, tj. vyučuje(podle definice J. Průchy, 2000).Teoreticky by o muzejní edukaci mohla být řeč i v případě, že se muzeum omezí „pouze“ na tvorbu expozic a výstav, tedy na své základní působení na návštěvníky</a:t>
            </a:r>
            <a:r>
              <a:rPr lang="cs-CZ" sz="1400" dirty="0" smtClean="0">
                <a:solidFill>
                  <a:srgbClr val="010731"/>
                </a:solidFill>
              </a:rPr>
              <a:t>.“  </a:t>
            </a:r>
            <a:r>
              <a:rPr lang="cs-CZ" sz="1400" dirty="0" smtClean="0">
                <a:solidFill>
                  <a:srgbClr val="010731"/>
                </a:solidFill>
              </a:rPr>
              <a:t>(str. 36)</a:t>
            </a:r>
          </a:p>
          <a:p>
            <a:r>
              <a:rPr lang="cs-CZ" sz="1400" dirty="0" smtClean="0">
                <a:solidFill>
                  <a:srgbClr val="010731"/>
                </a:solidFill>
              </a:rPr>
              <a:t>„Pokud </a:t>
            </a:r>
            <a:r>
              <a:rPr lang="cs-CZ" sz="1400" dirty="0" smtClean="0">
                <a:solidFill>
                  <a:srgbClr val="010731"/>
                </a:solidFill>
              </a:rPr>
              <a:t>tvůrci expozice neusilují stát se </a:t>
            </a:r>
            <a:r>
              <a:rPr lang="cs-CZ" sz="1400" dirty="0" err="1" smtClean="0">
                <a:solidFill>
                  <a:srgbClr val="010731"/>
                </a:solidFill>
              </a:rPr>
              <a:t>facilitátory</a:t>
            </a:r>
            <a:r>
              <a:rPr lang="cs-CZ" sz="1400" dirty="0" smtClean="0">
                <a:solidFill>
                  <a:srgbClr val="010731"/>
                </a:solidFill>
              </a:rPr>
              <a:t> učebních procesů, podobají se sadaři, který sice otevírá bránu své zahrady a zve do ní, avšak odmítá podělit se o její plody a dát i jiným okusit jejich nevšední chuť</a:t>
            </a:r>
            <a:r>
              <a:rPr lang="cs-CZ" sz="1400" dirty="0" smtClean="0">
                <a:solidFill>
                  <a:srgbClr val="010731"/>
                </a:solidFill>
              </a:rPr>
              <a:t>.“ </a:t>
            </a:r>
            <a:r>
              <a:rPr lang="cs-CZ" sz="1400" dirty="0" smtClean="0">
                <a:solidFill>
                  <a:srgbClr val="010731"/>
                </a:solidFill>
              </a:rPr>
              <a:t>(str. 37)</a:t>
            </a:r>
          </a:p>
          <a:p>
            <a:r>
              <a:rPr lang="cs-CZ" sz="1400" dirty="0" smtClean="0">
                <a:solidFill>
                  <a:srgbClr val="010731"/>
                </a:solidFill>
              </a:rPr>
              <a:t>Role autorů výstavy (kurátora, architekta, grafika) je tak více než důležitá – a úspěšnou, zdařilou výstavou je vždy ta, jež maximalizuje výpovědní schopnost vystavených muzeálií a maximální možnou měrou </a:t>
            </a:r>
            <a:r>
              <a:rPr lang="cs-CZ" sz="1400" dirty="0" err="1" smtClean="0">
                <a:solidFill>
                  <a:srgbClr val="010731"/>
                </a:solidFill>
              </a:rPr>
              <a:t>facilituje</a:t>
            </a:r>
            <a:r>
              <a:rPr lang="cs-CZ" sz="1400" dirty="0" smtClean="0">
                <a:solidFill>
                  <a:srgbClr val="010731"/>
                </a:solidFill>
              </a:rPr>
              <a:t> učení z nich. Učícím subjektem v edukační rovnici je z tohoto pohledu muzejní výstava (expozice), resp. její autoři. (str. 37)</a:t>
            </a:r>
          </a:p>
          <a:p>
            <a:endParaRPr lang="cs-CZ" sz="1400" b="1" u="sng" dirty="0" smtClean="0">
              <a:solidFill>
                <a:srgbClr val="010731"/>
              </a:solidFill>
            </a:endParaRPr>
          </a:p>
          <a:p>
            <a:endParaRPr lang="cs-CZ" sz="1400" dirty="0" smtClean="0">
              <a:solidFill>
                <a:srgbClr val="010731"/>
              </a:solidFill>
            </a:endParaRPr>
          </a:p>
          <a:p>
            <a:endParaRPr lang="cs-CZ" dirty="0">
              <a:solidFill>
                <a:srgbClr val="010731"/>
              </a:solidFill>
            </a:endParaRPr>
          </a:p>
        </p:txBody>
      </p:sp>
      <p:sp>
        <p:nvSpPr>
          <p:cNvPr id="3" name="Nadpis 2"/>
          <p:cNvSpPr>
            <a:spLocks noGrp="1"/>
          </p:cNvSpPr>
          <p:nvPr>
            <p:ph type="title"/>
          </p:nvPr>
        </p:nvSpPr>
        <p:spPr>
          <a:xfrm>
            <a:off x="457200" y="152400"/>
            <a:ext cx="8229600" cy="633394"/>
          </a:xfrm>
        </p:spPr>
        <p:txBody>
          <a:bodyPr>
            <a:normAutofit/>
          </a:bodyPr>
          <a:lstStyle/>
          <a:p>
            <a:r>
              <a:rPr lang="cs-CZ" sz="2200" b="1" dirty="0" smtClean="0">
                <a:solidFill>
                  <a:srgbClr val="010731"/>
                </a:solidFill>
              </a:rPr>
              <a:t>3 MUZEJNÍ EDUKACE</a:t>
            </a:r>
            <a:endParaRPr lang="cs-CZ" sz="2200" b="1" dirty="0">
              <a:solidFill>
                <a:srgbClr val="01073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572272"/>
          </a:xfrm>
        </p:spPr>
        <p:txBody>
          <a:bodyPr>
            <a:normAutofit/>
          </a:bodyPr>
          <a:lstStyle/>
          <a:p>
            <a:r>
              <a:rPr lang="cs-CZ" sz="1400" b="1" u="sng" dirty="0" smtClean="0">
                <a:solidFill>
                  <a:srgbClr val="010731"/>
                </a:solidFill>
              </a:rPr>
              <a:t>3.3 INTENCIONALITA MUZEJNÍ EDUKACE</a:t>
            </a:r>
          </a:p>
          <a:p>
            <a:r>
              <a:rPr lang="cs-CZ" sz="1400" dirty="0" smtClean="0">
                <a:solidFill>
                  <a:srgbClr val="010731"/>
                </a:solidFill>
              </a:rPr>
              <a:t>„</a:t>
            </a:r>
            <a:r>
              <a:rPr lang="cs-CZ" sz="1400" dirty="0" smtClean="0">
                <a:solidFill>
                  <a:srgbClr val="010731"/>
                </a:solidFill>
              </a:rPr>
              <a:t>Právě </a:t>
            </a:r>
            <a:r>
              <a:rPr lang="cs-CZ" sz="1400" dirty="0" smtClean="0">
                <a:solidFill>
                  <a:srgbClr val="010731"/>
                </a:solidFill>
              </a:rPr>
              <a:t>intencionalita – tedy plánovitost, účelovost procesů učení – pomůže muzejní edukaci odlišit od „neintencionálního“ působení muzea na návštěvníka, který expozicí „pouze“ prochází, který je jen divákem, nikoliv účastníkem organizovaného edukačního programu. Právě toto intencionální výchovné působení muzea považujeme za skutečné naplnění jeho edukační funkce</a:t>
            </a:r>
            <a:r>
              <a:rPr lang="cs-CZ" sz="1400" dirty="0" smtClean="0">
                <a:solidFill>
                  <a:srgbClr val="010731"/>
                </a:solidFill>
              </a:rPr>
              <a:t>.“ </a:t>
            </a:r>
            <a:r>
              <a:rPr lang="cs-CZ" sz="1400" dirty="0" smtClean="0">
                <a:solidFill>
                  <a:srgbClr val="010731"/>
                </a:solidFill>
              </a:rPr>
              <a:t>(str. 38)</a:t>
            </a:r>
          </a:p>
          <a:p>
            <a:r>
              <a:rPr lang="cs-CZ" sz="1400" dirty="0" smtClean="0">
                <a:solidFill>
                  <a:srgbClr val="010731"/>
                </a:solidFill>
              </a:rPr>
              <a:t>„Asi </a:t>
            </a:r>
            <a:r>
              <a:rPr lang="cs-CZ" sz="1400" dirty="0" smtClean="0">
                <a:solidFill>
                  <a:srgbClr val="010731"/>
                </a:solidFill>
              </a:rPr>
              <a:t>nejpovolanějším subjektem, který učení zprostředkovává nejlépe, je jistě specialista vyškolený k tomu, aby uměl komunikovat s rozličnými skupinami a typy návštěvníků a aby byl schopen často velmi nesamozřejmá a zastřená sdělení muzeálií vhodnou formou interpretovat a didakticky transformovat do srozumitelného vzdělávacího obsahu</a:t>
            </a:r>
            <a:r>
              <a:rPr lang="cs-CZ" sz="1400" dirty="0" smtClean="0">
                <a:solidFill>
                  <a:srgbClr val="010731"/>
                </a:solidFill>
              </a:rPr>
              <a:t>.“ </a:t>
            </a:r>
            <a:r>
              <a:rPr lang="cs-CZ" sz="1400" dirty="0" smtClean="0">
                <a:solidFill>
                  <a:srgbClr val="010731"/>
                </a:solidFill>
              </a:rPr>
              <a:t>(str. 38)</a:t>
            </a:r>
          </a:p>
          <a:p>
            <a:endParaRPr lang="cs-CZ" sz="800" dirty="0" smtClean="0">
              <a:solidFill>
                <a:srgbClr val="010731"/>
              </a:solidFill>
            </a:endParaRPr>
          </a:p>
          <a:p>
            <a:r>
              <a:rPr lang="cs-CZ" sz="1400" b="1" u="sng" dirty="0" smtClean="0">
                <a:solidFill>
                  <a:srgbClr val="010731"/>
                </a:solidFill>
              </a:rPr>
              <a:t>3.4 NEPŘÍMÁ FACILITACE UČENÍ V MUZEU </a:t>
            </a:r>
          </a:p>
          <a:p>
            <a:endParaRPr lang="cs-CZ" sz="800" b="1" u="sng" dirty="0" smtClean="0">
              <a:solidFill>
                <a:srgbClr val="010731"/>
              </a:solidFill>
            </a:endParaRPr>
          </a:p>
          <a:p>
            <a:r>
              <a:rPr lang="cs-CZ" sz="1400" b="1" u="sng" dirty="0" smtClean="0">
                <a:solidFill>
                  <a:srgbClr val="010731"/>
                </a:solidFill>
              </a:rPr>
              <a:t>3.5 PŘÍMÁ FACILITACE UČENÍ V MUZEU</a:t>
            </a:r>
          </a:p>
          <a:p>
            <a:r>
              <a:rPr lang="cs-CZ" sz="1400" dirty="0" smtClean="0">
                <a:solidFill>
                  <a:srgbClr val="010731"/>
                </a:solidFill>
              </a:rPr>
              <a:t>„Z </a:t>
            </a:r>
            <a:r>
              <a:rPr lang="cs-CZ" sz="1400" dirty="0" smtClean="0">
                <a:solidFill>
                  <a:srgbClr val="010731"/>
                </a:solidFill>
              </a:rPr>
              <a:t>pedagogického pohledu jde o přímé výchovné působení prostřednictvím vychovatele, který se vzdělávanými jedinci přímo komunikuje, odpovídá na jejich otázky, provádí s nimi reflexi proběhnutých aktivit, reaguje na jejich specifické požadavky a potřeby atd. Je zřejmé, že význam přímé podpory muzejní edukace stoupá: vždyť návštěvník přijme mnohem víc, pokud se může opřít o sebemenší asistenci a pomoc, ať již přímou či nepřímou</a:t>
            </a:r>
            <a:r>
              <a:rPr lang="cs-CZ" sz="1400" dirty="0" smtClean="0">
                <a:solidFill>
                  <a:srgbClr val="010731"/>
                </a:solidFill>
              </a:rPr>
              <a:t>.“ </a:t>
            </a:r>
            <a:r>
              <a:rPr lang="cs-CZ" sz="1400" dirty="0" smtClean="0">
                <a:solidFill>
                  <a:srgbClr val="010731"/>
                </a:solidFill>
              </a:rPr>
              <a:t>(str. 39)</a:t>
            </a:r>
          </a:p>
          <a:p>
            <a:endParaRPr lang="cs-CZ" sz="800" dirty="0" smtClean="0">
              <a:solidFill>
                <a:srgbClr val="010731"/>
              </a:solidFill>
            </a:endParaRPr>
          </a:p>
          <a:p>
            <a:r>
              <a:rPr lang="cs-CZ" sz="1400" b="1" u="sng" dirty="0" smtClean="0">
                <a:solidFill>
                  <a:srgbClr val="010731"/>
                </a:solidFill>
              </a:rPr>
              <a:t>3.6 CÍLOVÉ SKUPINY MUZEJNÍ EDUKACE</a:t>
            </a:r>
          </a:p>
          <a:p>
            <a:r>
              <a:rPr lang="cs-CZ" sz="1400" dirty="0" smtClean="0">
                <a:solidFill>
                  <a:srgbClr val="010731"/>
                </a:solidFill>
              </a:rPr>
              <a:t>„Edukace </a:t>
            </a:r>
            <a:r>
              <a:rPr lang="cs-CZ" sz="1400" dirty="0" smtClean="0">
                <a:solidFill>
                  <a:srgbClr val="010731"/>
                </a:solidFill>
              </a:rPr>
              <a:t>v muzeu se účastní jak dospělí, tak děti různých věkových skupin, zvláštní aktivity směřují také ke skupinám se specifickými potřebami: k seniorům, dětem cizinců a menšin, k osobám s hendikepem apod. Pokud v budoucnu dojde k podrobnějšímu teoretickému rozpracování této problematiky, bude možné hovořit o muzejní andragogice, muzejní </a:t>
            </a:r>
            <a:r>
              <a:rPr lang="cs-CZ" sz="1400" dirty="0" err="1" smtClean="0">
                <a:solidFill>
                  <a:srgbClr val="010731"/>
                </a:solidFill>
              </a:rPr>
              <a:t>gerontopedagogice</a:t>
            </a:r>
            <a:r>
              <a:rPr lang="cs-CZ" sz="1400" dirty="0" smtClean="0">
                <a:solidFill>
                  <a:srgbClr val="010731"/>
                </a:solidFill>
              </a:rPr>
              <a:t>, speciální muzejní pedagogice apod</a:t>
            </a:r>
            <a:r>
              <a:rPr lang="cs-CZ" sz="1400" dirty="0" smtClean="0">
                <a:solidFill>
                  <a:srgbClr val="010731"/>
                </a:solidFill>
              </a:rPr>
              <a:t>.“ </a:t>
            </a:r>
            <a:r>
              <a:rPr lang="cs-CZ" sz="1400" dirty="0" smtClean="0">
                <a:solidFill>
                  <a:srgbClr val="010731"/>
                </a:solidFill>
              </a:rPr>
              <a:t>(40)</a:t>
            </a:r>
          </a:p>
          <a:p>
            <a:endParaRPr lang="cs-CZ" sz="1400" dirty="0" smtClean="0">
              <a:solidFill>
                <a:srgbClr val="010731"/>
              </a:solidFill>
            </a:endParaRPr>
          </a:p>
          <a:p>
            <a:endParaRPr lang="cs-CZ" sz="1400" b="1" u="sng" dirty="0" smtClean="0">
              <a:solidFill>
                <a:srgbClr val="010731"/>
              </a:solidFill>
            </a:endParaRPr>
          </a:p>
          <a:p>
            <a:endParaRPr lang="cs-CZ" sz="1400" b="1" u="sng" dirty="0">
              <a:solidFill>
                <a:srgbClr val="01073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572272"/>
          </a:xfrm>
        </p:spPr>
        <p:txBody>
          <a:bodyPr>
            <a:normAutofit/>
          </a:bodyPr>
          <a:lstStyle/>
          <a:p>
            <a:r>
              <a:rPr lang="cs-CZ" sz="1400" b="1" u="sng" dirty="0" smtClean="0">
                <a:solidFill>
                  <a:srgbClr val="010731"/>
                </a:solidFill>
              </a:rPr>
              <a:t>3.7 MUZEJNÍ EDUKACE x MUZEJNÍ PEDAGOGIKA</a:t>
            </a:r>
          </a:p>
          <a:p>
            <a:r>
              <a:rPr lang="cs-CZ" sz="1400" dirty="0" smtClean="0">
                <a:solidFill>
                  <a:srgbClr val="010731"/>
                </a:solidFill>
              </a:rPr>
              <a:t>„Celá </a:t>
            </a:r>
            <a:r>
              <a:rPr lang="cs-CZ" sz="1400" dirty="0" smtClean="0">
                <a:solidFill>
                  <a:srgbClr val="010731"/>
                </a:solidFill>
              </a:rPr>
              <a:t>široká škála výchovně-vzdělávacích aktivit muzeí nebo s muzeem souvisejících je doménou muzejní pedagogiky, kterou chápeme jako vědu o muzejní edukaci. Do jejího hledáčku však patří nejen edukační procesy probíhající během běžných návštěv výstav a během edukačních programů, ale i aktivity dosud více či méně netypické: cesty muzejních autobusů za návštěvníky, které známe např. z Anglie, animace exponátů mimo prostor muzea, ale také návštěvy lektorů muzea přímo ve školách (kam lze zapůjčit či přinést mnohý zajímavý exponát) nebo širší interdisciplinární projekty škol navazující na návštěvu muzea</a:t>
            </a:r>
            <a:r>
              <a:rPr lang="cs-CZ" sz="1400" dirty="0" smtClean="0">
                <a:solidFill>
                  <a:srgbClr val="010731"/>
                </a:solidFill>
              </a:rPr>
              <a:t>.“ </a:t>
            </a:r>
            <a:r>
              <a:rPr lang="cs-CZ" sz="1400" dirty="0" smtClean="0">
                <a:solidFill>
                  <a:srgbClr val="010731"/>
                </a:solidFill>
              </a:rPr>
              <a:t>(str. 42-43) </a:t>
            </a:r>
          </a:p>
          <a:p>
            <a:r>
              <a:rPr lang="cs-CZ" sz="1400" dirty="0" smtClean="0">
                <a:solidFill>
                  <a:srgbClr val="010731"/>
                </a:solidFill>
              </a:rPr>
              <a:t>„Protože </a:t>
            </a:r>
            <a:r>
              <a:rPr lang="cs-CZ" sz="1400" dirty="0" smtClean="0">
                <a:solidFill>
                  <a:srgbClr val="010731"/>
                </a:solidFill>
              </a:rPr>
              <a:t>se edukační aktivity muzea mohou realizovat nejen přímo v muzeu, ale také ve zcela jiném prostředí, volíme raději sousloví muzejní edukace, namísto označení edukace v muzeu</a:t>
            </a:r>
            <a:r>
              <a:rPr lang="cs-CZ" sz="1400" dirty="0" smtClean="0">
                <a:solidFill>
                  <a:srgbClr val="010731"/>
                </a:solidFill>
              </a:rPr>
              <a:t>.“ </a:t>
            </a:r>
            <a:r>
              <a:rPr lang="cs-CZ" sz="1400" dirty="0" smtClean="0">
                <a:solidFill>
                  <a:srgbClr val="010731"/>
                </a:solidFill>
              </a:rPr>
              <a:t>(str. 43)</a:t>
            </a:r>
          </a:p>
          <a:p>
            <a:r>
              <a:rPr lang="cs-CZ" sz="1400" dirty="0" smtClean="0">
                <a:solidFill>
                  <a:srgbClr val="010731"/>
                </a:solidFill>
              </a:rPr>
              <a:t>„Pojem </a:t>
            </a:r>
            <a:r>
              <a:rPr lang="cs-CZ" sz="1400" dirty="0" smtClean="0">
                <a:solidFill>
                  <a:srgbClr val="010731"/>
                </a:solidFill>
              </a:rPr>
              <a:t>přitom vychází z anglického označení museum </a:t>
            </a:r>
            <a:r>
              <a:rPr lang="cs-CZ" sz="1400" dirty="0" err="1" smtClean="0">
                <a:solidFill>
                  <a:srgbClr val="010731"/>
                </a:solidFill>
              </a:rPr>
              <a:t>education</a:t>
            </a:r>
            <a:r>
              <a:rPr lang="cs-CZ" sz="1400" dirty="0" smtClean="0">
                <a:solidFill>
                  <a:srgbClr val="010731"/>
                </a:solidFill>
              </a:rPr>
              <a:t>, které je přeložitelné jak „českým“ slovem edukace – a znamená tedy praktické výchovně-vzdělávací aktivity, tak slovem pedagogika – a může tedy znamenat také vědu, resp. teorii, nejen praxi</a:t>
            </a:r>
            <a:r>
              <a:rPr lang="cs-CZ" sz="1400" dirty="0" smtClean="0">
                <a:solidFill>
                  <a:srgbClr val="010731"/>
                </a:solidFill>
              </a:rPr>
              <a:t>.“ </a:t>
            </a:r>
            <a:r>
              <a:rPr lang="cs-CZ" sz="1400" dirty="0" smtClean="0">
                <a:solidFill>
                  <a:srgbClr val="010731"/>
                </a:solidFill>
              </a:rPr>
              <a:t>(str. 43)</a:t>
            </a:r>
          </a:p>
          <a:p>
            <a:r>
              <a:rPr lang="cs-CZ" sz="1400" dirty="0" smtClean="0">
                <a:solidFill>
                  <a:srgbClr val="010731"/>
                </a:solidFill>
              </a:rPr>
              <a:t>„Pojem </a:t>
            </a:r>
            <a:r>
              <a:rPr lang="cs-CZ" sz="1400" dirty="0" smtClean="0">
                <a:solidFill>
                  <a:srgbClr val="010731"/>
                </a:solidFill>
              </a:rPr>
              <a:t>muzejní pedagogika zůstává v našem pojetí vyhrazen pro označení vědecké disciplíny, která se muzejní edukací zabývá</a:t>
            </a:r>
            <a:r>
              <a:rPr lang="cs-CZ" sz="1400" dirty="0" smtClean="0">
                <a:solidFill>
                  <a:srgbClr val="010731"/>
                </a:solidFill>
              </a:rPr>
              <a:t>.“ </a:t>
            </a:r>
            <a:r>
              <a:rPr lang="cs-CZ" sz="1400" dirty="0" smtClean="0">
                <a:solidFill>
                  <a:srgbClr val="010731"/>
                </a:solidFill>
              </a:rPr>
              <a:t>(43)</a:t>
            </a:r>
          </a:p>
          <a:p>
            <a:endParaRPr lang="cs-CZ" sz="1400" dirty="0" smtClean="0">
              <a:solidFill>
                <a:srgbClr val="010731"/>
              </a:solidFill>
            </a:endParaRPr>
          </a:p>
          <a:p>
            <a:r>
              <a:rPr lang="cs-CZ" sz="1400" dirty="0" smtClean="0">
                <a:solidFill>
                  <a:srgbClr val="010731"/>
                </a:solidFill>
              </a:rPr>
              <a:t>„Muzejní </a:t>
            </a:r>
            <a:r>
              <a:rPr lang="cs-CZ" sz="1400" dirty="0" smtClean="0">
                <a:solidFill>
                  <a:srgbClr val="010731"/>
                </a:solidFill>
              </a:rPr>
              <a:t>pedagogika se zabývá vším, co determinuje edukační prostředí muzea, procesy, které se zde (nebo v návaznosti na jeho sbírky) realizují, subjekty zúčastněnými v těchto procesech (jsou to zejména muzejní pedagog a návštěvník muzea) a ovšem také výsledky a efekty těchto procesů. Muzejní pedagogika přitom integruje jak poznatky pedagogické, muzeologické a „oborové“ (tedy oborů, k nimž se vztahují muzea se svými sbírkami), tak i poznatky dalších souvisejících disciplín, jako je psychologie, antropologie, sociologie, filozofie ad</a:t>
            </a:r>
            <a:r>
              <a:rPr lang="cs-CZ" sz="1400" dirty="0" smtClean="0">
                <a:solidFill>
                  <a:srgbClr val="010731"/>
                </a:solidFill>
              </a:rPr>
              <a:t>.“ </a:t>
            </a:r>
            <a:r>
              <a:rPr lang="cs-CZ" sz="1400" dirty="0" smtClean="0">
                <a:solidFill>
                  <a:srgbClr val="010731"/>
                </a:solidFill>
              </a:rPr>
              <a:t>(44)</a:t>
            </a:r>
          </a:p>
          <a:p>
            <a:endParaRPr lang="cs-CZ" sz="1400" b="1" dirty="0">
              <a:solidFill>
                <a:srgbClr val="01073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572272"/>
          </a:xfrm>
        </p:spPr>
        <p:txBody>
          <a:bodyPr>
            <a:normAutofit/>
          </a:bodyPr>
          <a:lstStyle/>
          <a:p>
            <a:r>
              <a:rPr lang="cs-CZ" sz="1400" dirty="0" smtClean="0">
                <a:solidFill>
                  <a:srgbClr val="010731"/>
                </a:solidFill>
              </a:rPr>
              <a:t>„</a:t>
            </a:r>
            <a:r>
              <a:rPr lang="cs-CZ" sz="1400" dirty="0" smtClean="0">
                <a:solidFill>
                  <a:srgbClr val="010731"/>
                </a:solidFill>
              </a:rPr>
              <a:t>Výchova </a:t>
            </a:r>
            <a:r>
              <a:rPr lang="cs-CZ" sz="1400" dirty="0" smtClean="0">
                <a:solidFill>
                  <a:srgbClr val="010731"/>
                </a:solidFill>
              </a:rPr>
              <a:t>„k muzeu“ tak může v praxi znamenat didaktickou transformaci poznatků z muzeologie do edukačního procesu, s níž se – bohužel – nesetkáváme tak často. Prakticky může být obsahem takové edukace „k muzeu“ objasnění historie a podstaty konkrétního muzea (či samotné instituce muzea), stejně jako explikace jeho funkcí ve společnosti, vysvětlení, v čem spočívá práce různých profesí v muzeu, prohlídku zákulisí muzea, badatelen, konzervátorských dílen či depozitáře apod. „Výchova muzeem“ nejčastěji znamená výchovu sbírkami muzea, avšak také může označovat působení celku muzejního prostředí na návštěvníka, tedy působení muzea jako specifického sociálního prostoru, vyžadujícího určitou kulturu a specifický způsob chování návštěvníků. Cílem nemusí být osvojení určitého obsahu, nýbrž překonání „bariéry prahu“, orientace v novém prostředí, iniciace </a:t>
            </a:r>
            <a:r>
              <a:rPr lang="cs-CZ" sz="1400" dirty="0" err="1" smtClean="0">
                <a:solidFill>
                  <a:srgbClr val="010731"/>
                </a:solidFill>
              </a:rPr>
              <a:t>nenávštěvníka</a:t>
            </a:r>
            <a:r>
              <a:rPr lang="cs-CZ" sz="1400" dirty="0" smtClean="0">
                <a:solidFill>
                  <a:srgbClr val="010731"/>
                </a:solidFill>
              </a:rPr>
              <a:t>“ v návštěvníka</a:t>
            </a:r>
            <a:r>
              <a:rPr lang="cs-CZ" sz="1400" dirty="0" smtClean="0">
                <a:solidFill>
                  <a:srgbClr val="010731"/>
                </a:solidFill>
              </a:rPr>
              <a:t>.“ </a:t>
            </a:r>
            <a:r>
              <a:rPr lang="cs-CZ" sz="1400" dirty="0" smtClean="0">
                <a:solidFill>
                  <a:srgbClr val="010731"/>
                </a:solidFill>
              </a:rPr>
              <a:t>(str. 44)</a:t>
            </a:r>
          </a:p>
          <a:p>
            <a:endParaRPr lang="cs-CZ" sz="800" dirty="0" smtClean="0">
              <a:solidFill>
                <a:srgbClr val="010731"/>
              </a:solidFill>
            </a:endParaRPr>
          </a:p>
          <a:p>
            <a:r>
              <a:rPr lang="cs-CZ" sz="1400" b="1" u="sng" dirty="0" smtClean="0">
                <a:solidFill>
                  <a:srgbClr val="010731"/>
                </a:solidFill>
              </a:rPr>
              <a:t>3.8 NÁVAZNOST MUZEJNÍ EDUKACE NA SBÍRKY MUZEA</a:t>
            </a:r>
          </a:p>
          <a:p>
            <a:endParaRPr lang="cs-CZ" sz="800" b="1" dirty="0" smtClean="0">
              <a:solidFill>
                <a:srgbClr val="010731"/>
              </a:solidFill>
            </a:endParaRPr>
          </a:p>
          <a:p>
            <a:r>
              <a:rPr lang="cs-CZ" sz="1400" b="1" u="sng" dirty="0" smtClean="0">
                <a:solidFill>
                  <a:srgbClr val="010731"/>
                </a:solidFill>
              </a:rPr>
              <a:t>3.9 POROZUMĚT MUZEALITĚ</a:t>
            </a:r>
          </a:p>
          <a:p>
            <a:r>
              <a:rPr lang="cs-CZ" sz="1400" dirty="0" smtClean="0">
                <a:solidFill>
                  <a:srgbClr val="010731"/>
                </a:solidFill>
              </a:rPr>
              <a:t>„Právě </a:t>
            </a:r>
            <a:r>
              <a:rPr lang="cs-CZ" sz="1400" dirty="0" smtClean="0">
                <a:solidFill>
                  <a:srgbClr val="010731"/>
                </a:solidFill>
              </a:rPr>
              <a:t>na odkrývání či objasňování </a:t>
            </a:r>
            <a:r>
              <a:rPr lang="cs-CZ" sz="1400" dirty="0" err="1" smtClean="0">
                <a:solidFill>
                  <a:srgbClr val="010731"/>
                </a:solidFill>
              </a:rPr>
              <a:t>muzeality</a:t>
            </a:r>
            <a:r>
              <a:rPr lang="cs-CZ" sz="1400" dirty="0" smtClean="0">
                <a:solidFill>
                  <a:srgbClr val="010731"/>
                </a:solidFill>
              </a:rPr>
              <a:t> nesmí muzejní pedagog při své činnosti s návštěvníky zapomínat. Ti by měli tušit, v čem spočívá kulturní jedinečnost předmětů, které muzeum uchovává a ochraňuje, a nelze se tedy pouze spokojit s jejich věcným „popisem“, zařazením či hodnocením např. z hlediska zoologického, vlastivědného, technického, uměnovědného apod</a:t>
            </a:r>
            <a:r>
              <a:rPr lang="cs-CZ" sz="1400" dirty="0" smtClean="0">
                <a:solidFill>
                  <a:srgbClr val="010731"/>
                </a:solidFill>
              </a:rPr>
              <a:t>.“ </a:t>
            </a:r>
            <a:r>
              <a:rPr lang="cs-CZ" sz="1400" dirty="0" smtClean="0">
                <a:solidFill>
                  <a:srgbClr val="010731"/>
                </a:solidFill>
              </a:rPr>
              <a:t>(str. 45)</a:t>
            </a:r>
          </a:p>
          <a:p>
            <a:r>
              <a:rPr lang="cs-CZ" sz="1400" dirty="0" smtClean="0">
                <a:solidFill>
                  <a:srgbClr val="010731"/>
                </a:solidFill>
              </a:rPr>
              <a:t>„Nestačí </a:t>
            </a:r>
            <a:r>
              <a:rPr lang="cs-CZ" sz="1400" dirty="0" smtClean="0">
                <a:solidFill>
                  <a:srgbClr val="010731"/>
                </a:solidFill>
              </a:rPr>
              <a:t>popisovat formální znaky předmětu nebo zařadit jej do historického kontextu, je třeba „navázat s ním komunikaci“, interpretovat jej, pokusit se porozumět jeho sdělení</a:t>
            </a:r>
            <a:r>
              <a:rPr lang="cs-CZ" sz="1400" dirty="0" smtClean="0">
                <a:solidFill>
                  <a:srgbClr val="010731"/>
                </a:solidFill>
              </a:rPr>
              <a:t>.“ </a:t>
            </a:r>
            <a:r>
              <a:rPr lang="cs-CZ" sz="1400" dirty="0" smtClean="0">
                <a:solidFill>
                  <a:srgbClr val="010731"/>
                </a:solidFill>
              </a:rPr>
              <a:t>(str. 46)</a:t>
            </a:r>
          </a:p>
          <a:p>
            <a:endParaRPr lang="cs-CZ" sz="800" b="1" dirty="0" smtClean="0">
              <a:solidFill>
                <a:srgbClr val="010731"/>
              </a:solidFill>
            </a:endParaRPr>
          </a:p>
          <a:p>
            <a:r>
              <a:rPr lang="cs-CZ" sz="1400" b="1" u="sng" dirty="0" smtClean="0">
                <a:solidFill>
                  <a:srgbClr val="010731"/>
                </a:solidFill>
              </a:rPr>
              <a:t>3.10 SÉMIOTICKÝ PŘÍSTUP K MUZEÁLII </a:t>
            </a:r>
          </a:p>
          <a:p>
            <a:r>
              <a:rPr lang="cs-CZ" sz="1400" dirty="0" smtClean="0">
                <a:solidFill>
                  <a:srgbClr val="010731"/>
                </a:solidFill>
              </a:rPr>
              <a:t>„Význam </a:t>
            </a:r>
            <a:r>
              <a:rPr lang="cs-CZ" sz="1400" dirty="0" smtClean="0">
                <a:solidFill>
                  <a:srgbClr val="010731"/>
                </a:solidFill>
              </a:rPr>
              <a:t>sbírkových předmětů muzea je proto velmi proměnlivý a je třeba je podrobovat stálé reinterpretaci. Význam muzeálie se stává skutečně reálným až vzájemným působením mezi návštěvníkem a muzejním předmětem, proto je této interakci věnována velká pozornost jak současnou muzeologií, tak muzejní pedagogikou, která na tuto interakci pohlíží jako na výchovnou situaci</a:t>
            </a:r>
            <a:r>
              <a:rPr lang="cs-CZ" sz="1400" dirty="0" smtClean="0">
                <a:solidFill>
                  <a:srgbClr val="010731"/>
                </a:solidFill>
              </a:rPr>
              <a:t>.“ </a:t>
            </a:r>
            <a:r>
              <a:rPr lang="cs-CZ" sz="1400" dirty="0" smtClean="0">
                <a:solidFill>
                  <a:srgbClr val="010731"/>
                </a:solidFill>
              </a:rPr>
              <a:t>(str. 46)</a:t>
            </a:r>
          </a:p>
          <a:p>
            <a:endParaRPr lang="cs-CZ" sz="1400" b="1" dirty="0">
              <a:solidFill>
                <a:srgbClr val="01073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357166"/>
            <a:ext cx="8229600" cy="5738834"/>
          </a:xfrm>
        </p:spPr>
        <p:txBody>
          <a:bodyPr>
            <a:normAutofit/>
          </a:bodyPr>
          <a:lstStyle/>
          <a:p>
            <a:r>
              <a:rPr lang="cs-CZ" sz="1400" b="1" u="sng" dirty="0" smtClean="0">
                <a:solidFill>
                  <a:srgbClr val="010731"/>
                </a:solidFill>
              </a:rPr>
              <a:t>3.11 MUZEÁLIE JAKO PROSTŘEDEK MUZEJNÍ EDUKACE</a:t>
            </a:r>
          </a:p>
          <a:p>
            <a:r>
              <a:rPr lang="cs-CZ" sz="1400" dirty="0" smtClean="0">
                <a:solidFill>
                  <a:srgbClr val="010731"/>
                </a:solidFill>
              </a:rPr>
              <a:t>„Je-li </a:t>
            </a:r>
            <a:r>
              <a:rPr lang="cs-CZ" sz="1400" dirty="0" smtClean="0">
                <a:solidFill>
                  <a:srgbClr val="010731"/>
                </a:solidFill>
              </a:rPr>
              <a:t>muzeálie prostředkem muzejní edukace (muzejní edukace je edukací skrze muzeálii), pak je cílem této edukace obohacení návštěvníka skrze rozpoznávání </a:t>
            </a:r>
            <a:r>
              <a:rPr lang="cs-CZ" sz="1400" dirty="0" err="1" smtClean="0">
                <a:solidFill>
                  <a:srgbClr val="010731"/>
                </a:solidFill>
              </a:rPr>
              <a:t>muzeality</a:t>
            </a:r>
            <a:r>
              <a:rPr lang="cs-CZ" sz="1400" dirty="0" smtClean="0">
                <a:solidFill>
                  <a:srgbClr val="010731"/>
                </a:solidFill>
              </a:rPr>
              <a:t>. Integrace muzeologických a pedagogických specifik tak může být shrnuta v krátkém hesle edukace </a:t>
            </a:r>
            <a:r>
              <a:rPr lang="cs-CZ" sz="1400" dirty="0" err="1" smtClean="0">
                <a:solidFill>
                  <a:srgbClr val="010731"/>
                </a:solidFill>
              </a:rPr>
              <a:t>muzealitou</a:t>
            </a:r>
            <a:r>
              <a:rPr lang="cs-CZ" sz="1400" dirty="0" smtClean="0">
                <a:solidFill>
                  <a:srgbClr val="010731"/>
                </a:solidFill>
              </a:rPr>
              <a:t>.“ </a:t>
            </a:r>
            <a:r>
              <a:rPr lang="cs-CZ" sz="1400" dirty="0" smtClean="0">
                <a:solidFill>
                  <a:srgbClr val="010731"/>
                </a:solidFill>
              </a:rPr>
              <a:t>(str. 47)</a:t>
            </a:r>
          </a:p>
          <a:p>
            <a:r>
              <a:rPr lang="cs-CZ" sz="1400" dirty="0" smtClean="0">
                <a:solidFill>
                  <a:srgbClr val="010731"/>
                </a:solidFill>
              </a:rPr>
              <a:t>„Pohled </a:t>
            </a:r>
            <a:r>
              <a:rPr lang="cs-CZ" sz="1400" dirty="0" smtClean="0">
                <a:solidFill>
                  <a:srgbClr val="010731"/>
                </a:solidFill>
              </a:rPr>
              <a:t>na určitý předmět je samozřejmě také závislý na tom, jaké hodnoty vyznává určitý kulturní okruh. Zatímco úkolem muzeologie je rozpoznat tyto hodnoty v předmětech, které nás obklopují (mluvíme zde o muzejní selekci) nebo které jsou již tezaurovány, zkoumat je a interpretovat, úlohou muzejní pedagogiky je nalézt účinné nástroje k tomu, aby těmto hodnotám porozuměli také návštěvníci a aby se jimi mohli nechat – pokud ovšem chtějí – ovlivnit. Muzejní pedagog proto s ostatními pracovníky muzea zajišťuje vhodné podmínky, za nichž lze muzeálie vnímat, umožňuje reagování návštěvníků na ně, vede je k hodnocení a subjektivní interpretaci muzeálií a ke zvnitřňování hodnot, které nesou</a:t>
            </a:r>
            <a:r>
              <a:rPr lang="cs-CZ" sz="1400" dirty="0" smtClean="0">
                <a:solidFill>
                  <a:srgbClr val="010731"/>
                </a:solidFill>
              </a:rPr>
              <a:t>.“ </a:t>
            </a:r>
            <a:r>
              <a:rPr lang="cs-CZ" sz="1400" dirty="0" smtClean="0">
                <a:solidFill>
                  <a:srgbClr val="010731"/>
                </a:solidFill>
              </a:rPr>
              <a:t>(str. 47-48)</a:t>
            </a:r>
          </a:p>
          <a:p>
            <a:endParaRPr lang="cs-CZ" sz="1400" dirty="0" smtClean="0">
              <a:solidFill>
                <a:srgbClr val="010731"/>
              </a:solidFill>
            </a:endParaRPr>
          </a:p>
          <a:p>
            <a:endParaRPr lang="cs-CZ" sz="1400" b="1" dirty="0" smtClean="0">
              <a:solidFill>
                <a:srgbClr val="010731"/>
              </a:solidFill>
            </a:endParaRPr>
          </a:p>
          <a:p>
            <a:endParaRPr lang="cs-CZ" sz="1400" b="1" dirty="0">
              <a:solidFill>
                <a:srgbClr val="010731"/>
              </a:solidFill>
            </a:endParaRPr>
          </a:p>
        </p:txBody>
      </p:sp>
      <p:pic>
        <p:nvPicPr>
          <p:cNvPr id="2050" name="Picture 2"/>
          <p:cNvPicPr>
            <a:picLocks noChangeAspect="1" noChangeArrowheads="1"/>
          </p:cNvPicPr>
          <p:nvPr/>
        </p:nvPicPr>
        <p:blipFill>
          <a:blip r:embed="rId2"/>
          <a:srcRect/>
          <a:stretch>
            <a:fillRect/>
          </a:stretch>
        </p:blipFill>
        <p:spPr bwMode="auto">
          <a:xfrm>
            <a:off x="785786" y="3214686"/>
            <a:ext cx="2286016" cy="322599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6116" y="3214686"/>
            <a:ext cx="5229623" cy="32513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357166"/>
            <a:ext cx="8229600" cy="6500834"/>
          </a:xfrm>
        </p:spPr>
        <p:txBody>
          <a:bodyPr>
            <a:normAutofit/>
          </a:bodyPr>
          <a:lstStyle/>
          <a:p>
            <a:r>
              <a:rPr lang="cs-CZ" sz="1400" b="1" dirty="0" smtClean="0">
                <a:solidFill>
                  <a:srgbClr val="010731"/>
                </a:solidFill>
              </a:rPr>
              <a:t>3.12 PÓLY MUZEJNÍ EDUKACE</a:t>
            </a:r>
          </a:p>
          <a:p>
            <a:r>
              <a:rPr lang="cs-CZ" sz="1400" dirty="0" smtClean="0">
                <a:solidFill>
                  <a:srgbClr val="010731"/>
                </a:solidFill>
              </a:rPr>
              <a:t>„</a:t>
            </a:r>
            <a:r>
              <a:rPr lang="cs-CZ" sz="1400" dirty="0" smtClean="0">
                <a:solidFill>
                  <a:srgbClr val="010731"/>
                </a:solidFill>
              </a:rPr>
              <a:t>Má-li </a:t>
            </a:r>
            <a:r>
              <a:rPr lang="cs-CZ" sz="1400" dirty="0" smtClean="0">
                <a:solidFill>
                  <a:srgbClr val="010731"/>
                </a:solidFill>
              </a:rPr>
              <a:t>však jít skutečně o muzejní edukaci, a nikoliv pouze o přenos školních předmětů do jiného, zde muzejního prostředí, nelze zmíněné muzejní specifikum přehlížet. Návštěvník – ať již dítě či dospělý – by měl na své úrovni dostat šanci pochopit, v čem spočívá kulturní jedinečnost vystavených věcí, proč je nelze zanechat svému osudu a proč by měly i následující generace dostat příležitost setkání s nimi. Zkrátka: na muzeálii nelze pohlížet jen jako na názornou a užitečnou pomůcku při vyučování</a:t>
            </a:r>
            <a:r>
              <a:rPr lang="cs-CZ" sz="1400" dirty="0" smtClean="0">
                <a:solidFill>
                  <a:srgbClr val="010731"/>
                </a:solidFill>
              </a:rPr>
              <a:t>.“ </a:t>
            </a:r>
            <a:r>
              <a:rPr lang="cs-CZ" sz="1400" dirty="0" smtClean="0">
                <a:solidFill>
                  <a:srgbClr val="010731"/>
                </a:solidFill>
              </a:rPr>
              <a:t>(str. 48)</a:t>
            </a:r>
          </a:p>
          <a:p>
            <a:endParaRPr lang="cs-CZ" sz="800" b="1" dirty="0" smtClean="0">
              <a:solidFill>
                <a:srgbClr val="010731"/>
              </a:solidFill>
            </a:endParaRPr>
          </a:p>
          <a:p>
            <a:r>
              <a:rPr lang="cs-CZ" sz="1400" b="1" i="1" dirty="0" smtClean="0">
                <a:solidFill>
                  <a:srgbClr val="010731"/>
                </a:solidFill>
              </a:rPr>
              <a:t>3.12.1 ŠKOLNÍ KURIKULUM V MUZEU</a:t>
            </a:r>
          </a:p>
          <a:p>
            <a:r>
              <a:rPr lang="cs-CZ" sz="1400" dirty="0" smtClean="0">
                <a:solidFill>
                  <a:srgbClr val="010731"/>
                </a:solidFill>
              </a:rPr>
              <a:t>„Učitelé </a:t>
            </a:r>
            <a:r>
              <a:rPr lang="cs-CZ" sz="1400" dirty="0" smtClean="0">
                <a:solidFill>
                  <a:srgbClr val="010731"/>
                </a:solidFill>
              </a:rPr>
              <a:t>návaznost edukačních aktivit muzea na kurikulum přirozeně vítají, ba požadují. To specifické, „muzejní“, co je s muzeem a jeho sbírkovými předměty spojené, pak vnímají jako „bonus“, cosi navíc. Učivo a plnění cílů kurikula zde však stojí na prvním místě. Zjednodušíme-li, do muzea půjde učitel se svými žáky tehdy, když mu muzeum nabídne programy na učivo daného oboru přímo navazující</a:t>
            </a:r>
            <a:r>
              <a:rPr lang="cs-CZ" sz="1400" dirty="0" smtClean="0">
                <a:solidFill>
                  <a:srgbClr val="010731"/>
                </a:solidFill>
              </a:rPr>
              <a:t>.“ </a:t>
            </a:r>
            <a:r>
              <a:rPr lang="cs-CZ" sz="1400" dirty="0" smtClean="0">
                <a:solidFill>
                  <a:srgbClr val="010731"/>
                </a:solidFill>
              </a:rPr>
              <a:t>(str. 49)</a:t>
            </a:r>
          </a:p>
          <a:p>
            <a:r>
              <a:rPr lang="cs-CZ" sz="1400" dirty="0" smtClean="0">
                <a:solidFill>
                  <a:srgbClr val="010731"/>
                </a:solidFill>
              </a:rPr>
              <a:t>„Úlohou </a:t>
            </a:r>
            <a:r>
              <a:rPr lang="cs-CZ" sz="1400" dirty="0" smtClean="0">
                <a:solidFill>
                  <a:srgbClr val="010731"/>
                </a:solidFill>
              </a:rPr>
              <a:t>muzejního pedagoga ve spolupráci s architektem pak je zajistit do nejvyšší možné míry, aby zvláště děti mohly např. ukojit svou přirozenou potřebu volně se pohybovat a dotýkat zajímavých věcí bez nebezpečí, že exponáty poničí. Význam replik a modelů doplňujících expozici vidíme právě v tomto momentu</a:t>
            </a:r>
            <a:r>
              <a:rPr lang="cs-CZ" sz="1400" dirty="0" smtClean="0">
                <a:solidFill>
                  <a:srgbClr val="010731"/>
                </a:solidFill>
              </a:rPr>
              <a:t>.“ </a:t>
            </a:r>
            <a:r>
              <a:rPr lang="cs-CZ" sz="1400" dirty="0" smtClean="0">
                <a:solidFill>
                  <a:srgbClr val="010731"/>
                </a:solidFill>
              </a:rPr>
              <a:t>(str. 50)</a:t>
            </a:r>
          </a:p>
          <a:p>
            <a:r>
              <a:rPr lang="cs-CZ" sz="1400" b="1" i="1" dirty="0" smtClean="0">
                <a:solidFill>
                  <a:srgbClr val="010731"/>
                </a:solidFill>
              </a:rPr>
              <a:t>3.12.2 TRANSMISE MUZEOLOGICKÉHO POZNÁNÍ</a:t>
            </a:r>
          </a:p>
          <a:p>
            <a:r>
              <a:rPr lang="cs-CZ" sz="1400" b="1" i="1" dirty="0" smtClean="0">
                <a:solidFill>
                  <a:srgbClr val="010731"/>
                </a:solidFill>
              </a:rPr>
              <a:t>3.13.3 LEGITIMITA OBOU PÓLŮ MUZEJNÍ EDUKACE</a:t>
            </a:r>
          </a:p>
          <a:p>
            <a:endParaRPr lang="cs-CZ" sz="1400" b="1" dirty="0">
              <a:solidFill>
                <a:srgbClr val="01073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357166"/>
            <a:ext cx="8229600" cy="6500834"/>
          </a:xfrm>
        </p:spPr>
        <p:txBody>
          <a:bodyPr>
            <a:normAutofit/>
          </a:bodyPr>
          <a:lstStyle/>
          <a:p>
            <a:r>
              <a:rPr lang="cs-CZ" sz="1400" b="1" dirty="0" smtClean="0">
                <a:solidFill>
                  <a:srgbClr val="010731"/>
                </a:solidFill>
              </a:rPr>
              <a:t>3.13 MUZEJNÍ EDUKACE JAKO PROCES</a:t>
            </a:r>
          </a:p>
          <a:p>
            <a:r>
              <a:rPr lang="cs-CZ" sz="1400" dirty="0" smtClean="0">
                <a:solidFill>
                  <a:srgbClr val="010731"/>
                </a:solidFill>
              </a:rPr>
              <a:t>„V </a:t>
            </a:r>
            <a:r>
              <a:rPr lang="cs-CZ" sz="1400" dirty="0" smtClean="0">
                <a:solidFill>
                  <a:srgbClr val="010731"/>
                </a:solidFill>
              </a:rPr>
              <a:t>nejobecnější rovině jde v případě muzejní edukace o specifický druh lidské činnosti, spočívající ve vzájemné součinnosti muzejního pedagoga a návštěvníků, která usiluje o dosažení určitých cílů. Hovořit o muzejní edukaci znamená mít na mysli celý systém vzájemně propojených vztahů mezi jednotlivými komponentami edukačního procesu</a:t>
            </a:r>
            <a:r>
              <a:rPr lang="cs-CZ" sz="1400" dirty="0" smtClean="0">
                <a:solidFill>
                  <a:srgbClr val="010731"/>
                </a:solidFill>
              </a:rPr>
              <a:t>.“ </a:t>
            </a:r>
            <a:r>
              <a:rPr lang="cs-CZ" sz="1400" dirty="0" smtClean="0">
                <a:solidFill>
                  <a:srgbClr val="010731"/>
                </a:solidFill>
              </a:rPr>
              <a:t>(str. 53)</a:t>
            </a:r>
          </a:p>
          <a:p>
            <a:endParaRPr lang="cs-CZ" sz="1400" dirty="0" smtClean="0">
              <a:solidFill>
                <a:srgbClr val="010731"/>
              </a:solidFill>
            </a:endParaRPr>
          </a:p>
          <a:p>
            <a:endParaRPr lang="cs-CZ" sz="1400" dirty="0" smtClean="0">
              <a:solidFill>
                <a:srgbClr val="010731"/>
              </a:solidFill>
            </a:endParaRPr>
          </a:p>
          <a:p>
            <a:endParaRPr lang="cs-CZ" sz="1400" dirty="0" smtClean="0">
              <a:solidFill>
                <a:srgbClr val="010731"/>
              </a:solidFill>
            </a:endParaRPr>
          </a:p>
          <a:p>
            <a:endParaRPr lang="cs-CZ" sz="1400" dirty="0" smtClean="0">
              <a:solidFill>
                <a:srgbClr val="010731"/>
              </a:solidFill>
            </a:endParaRPr>
          </a:p>
          <a:p>
            <a:endParaRPr lang="cs-CZ" sz="1400" dirty="0" smtClean="0">
              <a:solidFill>
                <a:srgbClr val="010731"/>
              </a:solidFill>
            </a:endParaRPr>
          </a:p>
          <a:p>
            <a:endParaRPr lang="cs-CZ" sz="1400" dirty="0" smtClean="0">
              <a:solidFill>
                <a:srgbClr val="010731"/>
              </a:solidFill>
            </a:endParaRPr>
          </a:p>
          <a:p>
            <a:endParaRPr lang="cs-CZ" sz="1400" dirty="0" smtClean="0">
              <a:solidFill>
                <a:srgbClr val="010731"/>
              </a:solidFill>
            </a:endParaRPr>
          </a:p>
          <a:p>
            <a:endParaRPr lang="cs-CZ" sz="1400" dirty="0" smtClean="0">
              <a:solidFill>
                <a:srgbClr val="010731"/>
              </a:solidFill>
            </a:endParaRPr>
          </a:p>
          <a:p>
            <a:r>
              <a:rPr lang="cs-CZ" sz="1400" dirty="0" smtClean="0">
                <a:solidFill>
                  <a:srgbClr val="010731"/>
                </a:solidFill>
              </a:rPr>
              <a:t>„Domníváme </a:t>
            </a:r>
            <a:r>
              <a:rPr lang="cs-CZ" sz="1400" dirty="0" smtClean="0">
                <a:solidFill>
                  <a:srgbClr val="010731"/>
                </a:solidFill>
              </a:rPr>
              <a:t>se, že zprostředkování muzeálií, jejich interpretaci ani vytváření vztahu k nim nelze za muzejní edukaci zaměňovat a že muzejní pedagogika – má-li být skutečně pedagogikou – se nemůže nadále pojmům výchova, vzdělávání (a dalším souvisejícím) vyhýbat. Je s podivem, že mluví-li se o muzejní pedagogice, mívají laici i publikující autoři často na mysli právě cokoliv jiného než edukaci</a:t>
            </a:r>
            <a:r>
              <a:rPr lang="cs-CZ" sz="1400" dirty="0" smtClean="0">
                <a:solidFill>
                  <a:srgbClr val="010731"/>
                </a:solidFill>
              </a:rPr>
              <a:t>.“ </a:t>
            </a:r>
            <a:r>
              <a:rPr lang="cs-CZ" sz="1400" dirty="0" smtClean="0">
                <a:solidFill>
                  <a:srgbClr val="010731"/>
                </a:solidFill>
              </a:rPr>
              <a:t>(str. 55)</a:t>
            </a:r>
          </a:p>
          <a:p>
            <a:r>
              <a:rPr lang="cs-CZ" sz="1400" dirty="0" smtClean="0">
                <a:solidFill>
                  <a:srgbClr val="010731"/>
                </a:solidFill>
              </a:rPr>
              <a:t>„Chceme </a:t>
            </a:r>
            <a:r>
              <a:rPr lang="cs-CZ" sz="1400" dirty="0" smtClean="0">
                <a:solidFill>
                  <a:srgbClr val="010731"/>
                </a:solidFill>
              </a:rPr>
              <a:t>ovšem podtrhnout: tak jako podle našeho názoru nelze hovořit o muzejní edukaci a opomíjet </a:t>
            </a:r>
            <a:r>
              <a:rPr lang="cs-CZ" sz="1400" dirty="0" err="1" smtClean="0">
                <a:solidFill>
                  <a:srgbClr val="010731"/>
                </a:solidFill>
              </a:rPr>
              <a:t>muzealitu</a:t>
            </a:r>
            <a:r>
              <a:rPr lang="cs-CZ" sz="1400" dirty="0" smtClean="0">
                <a:solidFill>
                  <a:srgbClr val="010731"/>
                </a:solidFill>
              </a:rPr>
              <a:t> sbírkových předmětů, stejně nelze hovořit o muzejní pedagogice a opomíjet podstatu výchovy a vzdělávání, resp. edukace. Právě důraz na muzejní edukaci jako celek mnoha důležitých komponent – nikoliv pouze rejstřík atraktivních metod bez obsahu či cíle – chápeme jako jedinečný vklad pedagogiky, se kterým přichází na půdu muzea a který ve snaze maximalizovat působení muzejních sbírek na vědomí jednotlivců (a tím i na společnost jako celek) nabízí návštěvníkům</a:t>
            </a:r>
            <a:r>
              <a:rPr lang="cs-CZ" sz="1400" dirty="0" smtClean="0">
                <a:solidFill>
                  <a:srgbClr val="010731"/>
                </a:solidFill>
              </a:rPr>
              <a:t>.“ </a:t>
            </a:r>
            <a:r>
              <a:rPr lang="cs-CZ" sz="1400" dirty="0" smtClean="0">
                <a:solidFill>
                  <a:srgbClr val="010731"/>
                </a:solidFill>
              </a:rPr>
              <a:t>(str. 56)</a:t>
            </a:r>
          </a:p>
          <a:p>
            <a:endParaRPr lang="cs-CZ" sz="1400" dirty="0" smtClean="0">
              <a:solidFill>
                <a:srgbClr val="010731"/>
              </a:solidFill>
            </a:endParaRPr>
          </a:p>
          <a:p>
            <a:endParaRPr lang="cs-CZ" dirty="0">
              <a:solidFill>
                <a:srgbClr val="010731"/>
              </a:solidFill>
            </a:endParaRPr>
          </a:p>
        </p:txBody>
      </p:sp>
      <p:pic>
        <p:nvPicPr>
          <p:cNvPr id="29698" name="Picture 2" descr="C:\Users\Baja\Documents\obrázek.jpg"/>
          <p:cNvPicPr>
            <a:picLocks noChangeAspect="1" noChangeArrowheads="1"/>
          </p:cNvPicPr>
          <p:nvPr/>
        </p:nvPicPr>
        <p:blipFill>
          <a:blip r:embed="rId2"/>
          <a:srcRect/>
          <a:stretch>
            <a:fillRect/>
          </a:stretch>
        </p:blipFill>
        <p:spPr bwMode="auto">
          <a:xfrm>
            <a:off x="2285984" y="1643050"/>
            <a:ext cx="4541643" cy="221457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857232"/>
            <a:ext cx="8229600" cy="6000768"/>
          </a:xfrm>
        </p:spPr>
        <p:txBody>
          <a:bodyPr>
            <a:normAutofit/>
          </a:bodyPr>
          <a:lstStyle/>
          <a:p>
            <a:r>
              <a:rPr lang="cs-CZ" sz="1400" b="1" u="sng" dirty="0" smtClean="0">
                <a:solidFill>
                  <a:srgbClr val="010731"/>
                </a:solidFill>
              </a:rPr>
              <a:t>4.1 CÍLE MUZEJNÍ EDUKACE</a:t>
            </a:r>
          </a:p>
          <a:p>
            <a:r>
              <a:rPr lang="cs-CZ" sz="1400" dirty="0" smtClean="0">
                <a:solidFill>
                  <a:srgbClr val="010731"/>
                </a:solidFill>
              </a:rPr>
              <a:t>„Mnoho </a:t>
            </a:r>
            <a:r>
              <a:rPr lang="cs-CZ" sz="1400" dirty="0" smtClean="0">
                <a:solidFill>
                  <a:srgbClr val="010731"/>
                </a:solidFill>
              </a:rPr>
              <a:t>autorů o aktivitách v muzeu ne hovoří jako o edukaci, a cíl „muzejně pedagogických“ aktivit vidí např. ve zprostředkování exponátů, jejich interpretaci či v budování vztahu k nim</a:t>
            </a:r>
            <a:r>
              <a:rPr lang="cs-CZ" sz="1400" dirty="0" smtClean="0">
                <a:solidFill>
                  <a:srgbClr val="010731"/>
                </a:solidFill>
              </a:rPr>
              <a:t>.“ </a:t>
            </a:r>
            <a:r>
              <a:rPr lang="cs-CZ" sz="1400" dirty="0" smtClean="0">
                <a:solidFill>
                  <a:srgbClr val="010731"/>
                </a:solidFill>
              </a:rPr>
              <a:t>(str. 60)</a:t>
            </a:r>
          </a:p>
          <a:p>
            <a:r>
              <a:rPr lang="cs-CZ" sz="1400" dirty="0" smtClean="0">
                <a:solidFill>
                  <a:srgbClr val="010731"/>
                </a:solidFill>
              </a:rPr>
              <a:t>„Velmi </a:t>
            </a:r>
            <a:r>
              <a:rPr lang="cs-CZ" sz="1400" dirty="0" smtClean="0">
                <a:solidFill>
                  <a:srgbClr val="010731"/>
                </a:solidFill>
              </a:rPr>
              <a:t>důležitou otázkou je, zda vůbec lze – vzhledem k rozličným typům muzeí a vzhledem k odlišnosti jejich koncepcí – nějaké obecné cíle muzejní edukace stanovit a kdo je k tomu vlastně oprávněn. Pokud by se o to muzejní pedagogika pokusila, pravděpodobně by šlo pouze o vysoce abstrahované formulace cílů, které by teprve muzea v praxi konkretizovala podle svého zaměření a které by se mohly stát základem, s nímž by konkrétní pedagog mohl pracovat při formulaci specifických cílů svých konkrétních aktivit s návštěvníky. Muzejní pedagogika by cílenou aktivitou v tomto směru nabyla normativního charakteru, který doposud zcela postrádá – na rozdíl od některých jiných směrů a disciplín pedagogiky</a:t>
            </a:r>
            <a:r>
              <a:rPr lang="cs-CZ" sz="1400" dirty="0" smtClean="0">
                <a:solidFill>
                  <a:srgbClr val="010731"/>
                </a:solidFill>
              </a:rPr>
              <a:t>.“ </a:t>
            </a:r>
            <a:r>
              <a:rPr lang="cs-CZ" sz="1400" dirty="0" smtClean="0">
                <a:solidFill>
                  <a:srgbClr val="010731"/>
                </a:solidFill>
              </a:rPr>
              <a:t>(str. 60)</a:t>
            </a:r>
          </a:p>
          <a:p>
            <a:endParaRPr lang="cs-CZ" sz="800" dirty="0" smtClean="0">
              <a:solidFill>
                <a:srgbClr val="010731"/>
              </a:solidFill>
            </a:endParaRPr>
          </a:p>
          <a:p>
            <a:r>
              <a:rPr lang="cs-CZ" sz="1400" b="1" i="1" dirty="0" smtClean="0">
                <a:solidFill>
                  <a:srgbClr val="010731"/>
                </a:solidFill>
              </a:rPr>
              <a:t>4.1.1 HIERARCHIE CÍLŮ</a:t>
            </a:r>
          </a:p>
          <a:p>
            <a:endParaRPr lang="cs-CZ" sz="800" b="1" i="1" dirty="0" smtClean="0">
              <a:solidFill>
                <a:srgbClr val="010731"/>
              </a:solidFill>
            </a:endParaRPr>
          </a:p>
          <a:p>
            <a:r>
              <a:rPr lang="cs-CZ" sz="1400" b="1" dirty="0" smtClean="0">
                <a:solidFill>
                  <a:srgbClr val="010731"/>
                </a:solidFill>
              </a:rPr>
              <a:t>4.1.2 TAXONOMIE EDUKAČNÍCH CÍLŮ </a:t>
            </a:r>
          </a:p>
          <a:p>
            <a:endParaRPr lang="cs-CZ" sz="800" b="1" dirty="0" smtClean="0">
              <a:solidFill>
                <a:srgbClr val="010731"/>
              </a:solidFill>
            </a:endParaRPr>
          </a:p>
          <a:p>
            <a:r>
              <a:rPr lang="cs-CZ" sz="1400" b="1" i="1" dirty="0" smtClean="0">
                <a:solidFill>
                  <a:srgbClr val="010731"/>
                </a:solidFill>
              </a:rPr>
              <a:t>4.1.3 PRAVIDLA PRO FORMULACI DÍLČÍCH CÍLŮ</a:t>
            </a:r>
          </a:p>
          <a:p>
            <a:r>
              <a:rPr lang="cs-CZ" sz="1400" dirty="0" smtClean="0">
                <a:solidFill>
                  <a:srgbClr val="010731"/>
                </a:solidFill>
              </a:rPr>
              <a:t>„Je </a:t>
            </a:r>
            <a:r>
              <a:rPr lang="cs-CZ" sz="1400" dirty="0" smtClean="0">
                <a:solidFill>
                  <a:srgbClr val="010731"/>
                </a:solidFill>
              </a:rPr>
              <a:t>žádoucí, aby byl návštěvník s cíli seznámen, nejlépe již v anotaci edukačního programu, o jehož absolvování návštěvník uvažuje. Uvědomme si, že valná část muzejní edukace je neformální a dobrovolná a návštěvník má právo rozhodnout se na základě předem poskytnutých výstižných informací, zda se ho chce zúčastnit a zda pro něj může být přínosný. Proto by měly být cíle formulovány tak, aby byly pravdivé, výstižné, jasné a zároveň pro návštěvníka lákavé. Měly by ho povzbuzovat k jejich dosažení. Snahou muzejního pedagoga také je, aby cíle zohledňovaly skutečné potřeby návštěvníků</a:t>
            </a:r>
            <a:r>
              <a:rPr lang="cs-CZ" sz="1400" dirty="0" smtClean="0">
                <a:solidFill>
                  <a:srgbClr val="010731"/>
                </a:solidFill>
              </a:rPr>
              <a:t>.“ </a:t>
            </a:r>
            <a:r>
              <a:rPr lang="cs-CZ" sz="1400" dirty="0" smtClean="0">
                <a:solidFill>
                  <a:srgbClr val="010731"/>
                </a:solidFill>
              </a:rPr>
              <a:t>(str. 65)</a:t>
            </a:r>
          </a:p>
          <a:p>
            <a:endParaRPr lang="cs-CZ" sz="1400" dirty="0" smtClean="0">
              <a:solidFill>
                <a:srgbClr val="010731"/>
              </a:solidFill>
            </a:endParaRPr>
          </a:p>
          <a:p>
            <a:endParaRPr lang="cs-CZ" sz="1400" b="1" i="1" dirty="0" smtClean="0">
              <a:solidFill>
                <a:srgbClr val="010731"/>
              </a:solidFill>
            </a:endParaRPr>
          </a:p>
        </p:txBody>
      </p:sp>
      <p:sp>
        <p:nvSpPr>
          <p:cNvPr id="3" name="Nadpis 2"/>
          <p:cNvSpPr>
            <a:spLocks noGrp="1"/>
          </p:cNvSpPr>
          <p:nvPr>
            <p:ph type="title"/>
          </p:nvPr>
        </p:nvSpPr>
        <p:spPr>
          <a:xfrm>
            <a:off x="457200" y="152400"/>
            <a:ext cx="8229600" cy="633394"/>
          </a:xfrm>
        </p:spPr>
        <p:txBody>
          <a:bodyPr>
            <a:normAutofit/>
          </a:bodyPr>
          <a:lstStyle/>
          <a:p>
            <a:r>
              <a:rPr lang="cs-CZ" sz="2200" b="1" dirty="0" smtClean="0">
                <a:solidFill>
                  <a:srgbClr val="010731"/>
                </a:solidFill>
              </a:rPr>
              <a:t>4 KOMPONENTY MUZEJNÍ EDUKACE</a:t>
            </a:r>
            <a:endParaRPr lang="cs-CZ" sz="2200" b="1" dirty="0">
              <a:solidFill>
                <a:srgbClr val="01073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572272"/>
          </a:xfrm>
        </p:spPr>
        <p:txBody>
          <a:bodyPr>
            <a:normAutofit lnSpcReduction="10000"/>
          </a:bodyPr>
          <a:lstStyle/>
          <a:p>
            <a:r>
              <a:rPr lang="cs-CZ" sz="1400" b="1" i="1" dirty="0" smtClean="0">
                <a:solidFill>
                  <a:srgbClr val="010731"/>
                </a:solidFill>
              </a:rPr>
              <a:t>4.1.4 CÍLE ZÁKLADNÍHO VZDĚLÁVÁNÍ JAKO INSPIRACE</a:t>
            </a:r>
          </a:p>
          <a:p>
            <a:r>
              <a:rPr lang="cs-CZ" sz="1500" dirty="0" smtClean="0">
                <a:solidFill>
                  <a:srgbClr val="010731"/>
                </a:solidFill>
              </a:rPr>
              <a:t>„V </a:t>
            </a:r>
            <a:r>
              <a:rPr lang="cs-CZ" sz="1500" dirty="0" smtClean="0">
                <a:solidFill>
                  <a:srgbClr val="010731"/>
                </a:solidFill>
              </a:rPr>
              <a:t>nedávné době totiž byla u nás věnována zvýšená pozornost cílům českého školního vzdělávání – v souvislosti s </a:t>
            </a:r>
            <a:r>
              <a:rPr lang="cs-CZ" sz="1500" dirty="0" err="1" smtClean="0">
                <a:solidFill>
                  <a:srgbClr val="010731"/>
                </a:solidFill>
              </a:rPr>
              <a:t>kurikulární</a:t>
            </a:r>
            <a:r>
              <a:rPr lang="cs-CZ" sz="1500" dirty="0" smtClean="0">
                <a:solidFill>
                  <a:srgbClr val="010731"/>
                </a:solidFill>
              </a:rPr>
              <a:t> reformou českého vzdělávacího systému. Domníváme se, že by toto vymezení cílů – konkrétně např. pro základní vzdělávání – mohlo sloužit jako podnět a základ pro diskuzi mezi muzejními pedagogy a uvnitř muzeí. Současné vymezení cílů základního vzdělávání totiž reaguje na aktuální potřeby společnosti a její směřování a navíc je dostatečně všeobecné i všestranné</a:t>
            </a:r>
            <a:r>
              <a:rPr lang="cs-CZ" sz="1500" dirty="0" smtClean="0">
                <a:solidFill>
                  <a:srgbClr val="010731"/>
                </a:solidFill>
              </a:rPr>
              <a:t>.“ </a:t>
            </a:r>
            <a:r>
              <a:rPr lang="cs-CZ" sz="1500" dirty="0" smtClean="0">
                <a:solidFill>
                  <a:srgbClr val="010731"/>
                </a:solidFill>
              </a:rPr>
              <a:t>(str. 66)</a:t>
            </a:r>
          </a:p>
          <a:p>
            <a:r>
              <a:rPr lang="cs-CZ" sz="1400" b="1" i="1" dirty="0" smtClean="0">
                <a:solidFill>
                  <a:srgbClr val="010731"/>
                </a:solidFill>
              </a:rPr>
              <a:t>4.1.5 OBECNÉ CÍLE MUZEJNÍ EDUKACE </a:t>
            </a:r>
          </a:p>
          <a:p>
            <a:endParaRPr lang="cs-CZ" sz="800" b="1" i="1" dirty="0" smtClean="0">
              <a:solidFill>
                <a:srgbClr val="010731"/>
              </a:solidFill>
            </a:endParaRPr>
          </a:p>
          <a:p>
            <a:r>
              <a:rPr lang="cs-CZ" sz="1400" b="1" u="sng" dirty="0" smtClean="0">
                <a:solidFill>
                  <a:srgbClr val="010731"/>
                </a:solidFill>
              </a:rPr>
              <a:t>4.2 OBSAH MUZEJNÍ EDUKACE </a:t>
            </a:r>
          </a:p>
          <a:p>
            <a:r>
              <a:rPr lang="cs-CZ" sz="1400" b="1" i="1" dirty="0" smtClean="0">
                <a:solidFill>
                  <a:srgbClr val="010731"/>
                </a:solidFill>
              </a:rPr>
              <a:t>4.2.1 K JAKÝM OBORŮM SE VZTAHUJÍ MUZEJNÍ SBÍRKY</a:t>
            </a:r>
          </a:p>
          <a:p>
            <a:r>
              <a:rPr lang="cs-CZ" sz="1400" b="1" i="1" dirty="0" smtClean="0">
                <a:solidFill>
                  <a:srgbClr val="010731"/>
                </a:solidFill>
              </a:rPr>
              <a:t>4.2.2 CO JE MUZEJNÍM „UČIVEM“ ?</a:t>
            </a:r>
          </a:p>
          <a:p>
            <a:endParaRPr lang="cs-CZ" sz="1400" b="1" i="1" dirty="0" smtClean="0">
              <a:solidFill>
                <a:srgbClr val="010731"/>
              </a:solidFill>
            </a:endParaRPr>
          </a:p>
          <a:p>
            <a:r>
              <a:rPr lang="cs-CZ" sz="1400" b="1" u="sng" dirty="0" smtClean="0">
                <a:solidFill>
                  <a:srgbClr val="010731"/>
                </a:solidFill>
              </a:rPr>
              <a:t> 4.3 METODY MUZEJNÍ EDUKACE</a:t>
            </a:r>
          </a:p>
          <a:p>
            <a:r>
              <a:rPr lang="cs-CZ" sz="1400" dirty="0" smtClean="0">
                <a:solidFill>
                  <a:srgbClr val="010731"/>
                </a:solidFill>
              </a:rPr>
              <a:t>„Jde </a:t>
            </a:r>
            <a:r>
              <a:rPr lang="cs-CZ" sz="1400" dirty="0" smtClean="0">
                <a:solidFill>
                  <a:srgbClr val="010731"/>
                </a:solidFill>
              </a:rPr>
              <a:t>o systém velmi různorodých aktivit muzejního pedagoga a návštěvníků. Ty probíhají ovšem ve vzájemné interakci, avšak za jejich volbu – s ohledem na jejich vhodnost pro konkrétní návštěvníky, na jejich použitelnost a účinnost – je zodpovědný právě pedagog. Se zřetelem na skutečnost, že spektrum návštěvníků muzea je velmi široké, by měl proto disponovat co nejširším rejstříkem těchto metod</a:t>
            </a:r>
            <a:r>
              <a:rPr lang="cs-CZ" sz="1400" dirty="0" smtClean="0">
                <a:solidFill>
                  <a:srgbClr val="010731"/>
                </a:solidFill>
              </a:rPr>
              <a:t>.“ </a:t>
            </a:r>
            <a:r>
              <a:rPr lang="cs-CZ" sz="1400" dirty="0" smtClean="0">
                <a:solidFill>
                  <a:srgbClr val="010731"/>
                </a:solidFill>
              </a:rPr>
              <a:t>(str. 71)</a:t>
            </a:r>
          </a:p>
          <a:p>
            <a:r>
              <a:rPr lang="cs-CZ" sz="1400" b="1" i="1" dirty="0" smtClean="0">
                <a:solidFill>
                  <a:srgbClr val="010731"/>
                </a:solidFill>
              </a:rPr>
              <a:t>4.3.1 KLASIFIKACE METOD</a:t>
            </a:r>
          </a:p>
          <a:p>
            <a:r>
              <a:rPr lang="cs-CZ" sz="1400" b="1" i="1" dirty="0" smtClean="0">
                <a:solidFill>
                  <a:srgbClr val="010731"/>
                </a:solidFill>
              </a:rPr>
              <a:t>4.3.2 METODY TYPICKÉ PRO MUZEJNÍ EDUKACI</a:t>
            </a:r>
          </a:p>
          <a:p>
            <a:r>
              <a:rPr lang="cs-CZ" sz="1400" dirty="0" smtClean="0">
                <a:solidFill>
                  <a:srgbClr val="010731"/>
                </a:solidFill>
              </a:rPr>
              <a:t>„Vždyť </a:t>
            </a:r>
            <a:r>
              <a:rPr lang="cs-CZ" sz="1400" dirty="0" smtClean="0">
                <a:solidFill>
                  <a:srgbClr val="010731"/>
                </a:solidFill>
              </a:rPr>
              <a:t>trvalejšími jsou takové znalosti, kterých člověk nabývá svou vlastní aktivitou. Konstruktivistické teorie proto navrhují kombinaci tří složek v procesu osvojování nového vědění: kromě předávání určitého základního objemu znalostí ještě aktivní učení a používání heuristických či výzkumných metod během edukace. Proto také v muzeu nacházejí své místo metody samostatné práce žáků a metody badatelské, resp. výzkumné, problémové, které J. Maňák (1995) řadí do skupiny metod nahlížených z hlediska aktivity a samostatnosti subjektů edukace</a:t>
            </a:r>
            <a:r>
              <a:rPr lang="cs-CZ" sz="1400" dirty="0" smtClean="0">
                <a:solidFill>
                  <a:srgbClr val="010731"/>
                </a:solidFill>
              </a:rPr>
              <a:t>.“ (</a:t>
            </a:r>
            <a:r>
              <a:rPr lang="cs-CZ" sz="1400" dirty="0" smtClean="0">
                <a:solidFill>
                  <a:srgbClr val="010731"/>
                </a:solidFill>
              </a:rPr>
              <a:t>str. 73)</a:t>
            </a:r>
          </a:p>
          <a:p>
            <a:endParaRPr lang="cs-CZ" sz="1400" dirty="0" smtClean="0">
              <a:solidFill>
                <a:srgbClr val="010731"/>
              </a:solidFill>
            </a:endParaRPr>
          </a:p>
          <a:p>
            <a:endParaRPr lang="cs-CZ" sz="1400" b="1" u="sng" dirty="0" smtClean="0">
              <a:solidFill>
                <a:srgbClr val="010731"/>
              </a:solidFill>
            </a:endParaRPr>
          </a:p>
          <a:p>
            <a:endParaRPr lang="cs-CZ" sz="1400" b="1" i="1" dirty="0" smtClean="0">
              <a:solidFill>
                <a:srgbClr val="010731"/>
              </a:solidFill>
            </a:endParaRPr>
          </a:p>
          <a:p>
            <a:endParaRPr lang="cs-CZ" sz="1400" b="1" dirty="0" smtClean="0">
              <a:solidFill>
                <a:srgbClr val="010731"/>
              </a:solidFill>
            </a:endParaRPr>
          </a:p>
          <a:p>
            <a:endParaRPr lang="cs-CZ" sz="1400" b="1" i="1" dirty="0">
              <a:solidFill>
                <a:srgbClr val="01073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endParaRPr lang="cs-CZ"/>
          </a:p>
        </p:txBody>
      </p:sp>
      <p:pic>
        <p:nvPicPr>
          <p:cNvPr id="4" name="Obrázek 3" descr="Muzejní edukace.jpg"/>
          <p:cNvPicPr>
            <a:picLocks noChangeAspect="1"/>
          </p:cNvPicPr>
          <p:nvPr/>
        </p:nvPicPr>
        <p:blipFill>
          <a:blip r:embed="rId2"/>
          <a:stretch>
            <a:fillRect/>
          </a:stretch>
        </p:blipFill>
        <p:spPr>
          <a:xfrm>
            <a:off x="0" y="211880"/>
            <a:ext cx="9144000" cy="64342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14290"/>
            <a:ext cx="8229600" cy="6643710"/>
          </a:xfrm>
        </p:spPr>
        <p:txBody>
          <a:bodyPr>
            <a:normAutofit fontScale="92500" lnSpcReduction="10000"/>
          </a:bodyPr>
          <a:lstStyle/>
          <a:p>
            <a:r>
              <a:rPr lang="cs-CZ" sz="1500" b="1" u="sng" dirty="0" smtClean="0">
                <a:solidFill>
                  <a:srgbClr val="010731"/>
                </a:solidFill>
              </a:rPr>
              <a:t>4.4 ORGANIZAČNÍ FORMY MUZEJNÍ EDUKACE</a:t>
            </a:r>
          </a:p>
          <a:p>
            <a:r>
              <a:rPr lang="cs-CZ" sz="1500" b="1" i="1" dirty="0" smtClean="0">
                <a:solidFill>
                  <a:srgbClr val="010731"/>
                </a:solidFill>
              </a:rPr>
              <a:t>4.4.1 KDE PROBÍHÁ MUZEJNÍ EDUKACE?</a:t>
            </a:r>
          </a:p>
          <a:p>
            <a:r>
              <a:rPr lang="cs-CZ" sz="1500" dirty="0" smtClean="0">
                <a:solidFill>
                  <a:srgbClr val="010731"/>
                </a:solidFill>
              </a:rPr>
              <a:t>„Ovšem </a:t>
            </a:r>
            <a:r>
              <a:rPr lang="cs-CZ" sz="1500" dirty="0" smtClean="0">
                <a:solidFill>
                  <a:srgbClr val="010731"/>
                </a:solidFill>
              </a:rPr>
              <a:t>muzeum neznamená jen expozici, je prostorem, který může poskytovat i jiné formy vnějšího prostoru edukace: s návštěvníky lze pracovat nejen přímo v expozici, ale i ve speciál-ně upravené místnosti určené pro edukaci návštěvníků, jako je přednáškový sál, ateliér, laboratoř, dětské studio či jiná učebna. Pro individuální studium mohou muzea vyhrazovat i jiné prostory, např. tzv. studijní kabiny nebo badatelny</a:t>
            </a:r>
            <a:r>
              <a:rPr lang="cs-CZ" sz="1500" dirty="0" smtClean="0">
                <a:solidFill>
                  <a:srgbClr val="010731"/>
                </a:solidFill>
              </a:rPr>
              <a:t>.“ </a:t>
            </a:r>
            <a:r>
              <a:rPr lang="cs-CZ" sz="1500" dirty="0" smtClean="0">
                <a:solidFill>
                  <a:srgbClr val="010731"/>
                </a:solidFill>
              </a:rPr>
              <a:t>(str. 75)</a:t>
            </a:r>
          </a:p>
          <a:p>
            <a:endParaRPr lang="cs-CZ" sz="900" b="1" i="1" dirty="0" smtClean="0">
              <a:solidFill>
                <a:srgbClr val="010731"/>
              </a:solidFill>
            </a:endParaRPr>
          </a:p>
          <a:p>
            <a:r>
              <a:rPr lang="cs-CZ" sz="1500" b="1" i="1" dirty="0" smtClean="0">
                <a:solidFill>
                  <a:srgbClr val="010731"/>
                </a:solidFill>
              </a:rPr>
              <a:t>4.4.2 S KÝM A JAK PROBÍHÁ MUZEJNÍ EDUKACE?</a:t>
            </a:r>
          </a:p>
          <a:p>
            <a:r>
              <a:rPr lang="cs-CZ" sz="1500" dirty="0" smtClean="0">
                <a:solidFill>
                  <a:srgbClr val="010731"/>
                </a:solidFill>
              </a:rPr>
              <a:t>„Zaměříme-li </a:t>
            </a:r>
            <a:r>
              <a:rPr lang="cs-CZ" sz="1500" dirty="0" smtClean="0">
                <a:solidFill>
                  <a:srgbClr val="010731"/>
                </a:solidFill>
              </a:rPr>
              <a:t>se na edukační formy z hlediska způsobu spolupráce mezi muzejním pedagogem a návštěvníky a mezi návštěvníky navzájem, pak lze v muzeu uvažovat o edukaci individuální i hromadné</a:t>
            </a:r>
            <a:r>
              <a:rPr lang="cs-CZ" sz="1500" dirty="0" smtClean="0">
                <a:solidFill>
                  <a:srgbClr val="010731"/>
                </a:solidFill>
              </a:rPr>
              <a:t>.“ </a:t>
            </a:r>
            <a:r>
              <a:rPr lang="cs-CZ" sz="1500" dirty="0" smtClean="0">
                <a:solidFill>
                  <a:srgbClr val="010731"/>
                </a:solidFill>
              </a:rPr>
              <a:t>(str. 76)</a:t>
            </a:r>
          </a:p>
          <a:p>
            <a:r>
              <a:rPr lang="cs-CZ" sz="1500" dirty="0" smtClean="0">
                <a:solidFill>
                  <a:srgbClr val="010731"/>
                </a:solidFill>
              </a:rPr>
              <a:t>„Za </a:t>
            </a:r>
            <a:r>
              <a:rPr lang="cs-CZ" sz="1500" dirty="0" smtClean="0">
                <a:solidFill>
                  <a:srgbClr val="010731"/>
                </a:solidFill>
              </a:rPr>
              <a:t>muzejní edukaci však považujeme spíše záměrnou a organizovanou aktivitu, odehrávající se za součinnosti muzejního pedagoga a návštěvníků. Z tohoto pohledu je – podobně jako ve škole či v jiné vzdělávací instituci – ovšem nejčastější edukace hromadná, příp. frontální. Typickou formou organizovanou hromadně je klasická muzejní přednáška (s frontální pozicí přednášejícího) či prohlídka expozice s průvodcem</a:t>
            </a:r>
            <a:r>
              <a:rPr lang="cs-CZ" sz="1500" dirty="0" smtClean="0">
                <a:solidFill>
                  <a:srgbClr val="010731"/>
                </a:solidFill>
              </a:rPr>
              <a:t>.“ </a:t>
            </a:r>
            <a:r>
              <a:rPr lang="cs-CZ" sz="1500" dirty="0" smtClean="0">
                <a:solidFill>
                  <a:srgbClr val="010731"/>
                </a:solidFill>
              </a:rPr>
              <a:t>(str. 76)</a:t>
            </a:r>
          </a:p>
          <a:p>
            <a:endParaRPr lang="cs-CZ" sz="900" dirty="0" smtClean="0">
              <a:solidFill>
                <a:srgbClr val="010731"/>
              </a:solidFill>
            </a:endParaRPr>
          </a:p>
          <a:p>
            <a:r>
              <a:rPr lang="cs-CZ" sz="1500" b="1" i="1" dirty="0" smtClean="0">
                <a:solidFill>
                  <a:srgbClr val="010731"/>
                </a:solidFill>
              </a:rPr>
              <a:t>4.4.4 FORMY MUZEJNÍ EDUKACE</a:t>
            </a:r>
          </a:p>
          <a:p>
            <a:r>
              <a:rPr lang="cs-CZ" sz="1400" dirty="0" smtClean="0">
                <a:solidFill>
                  <a:srgbClr val="010731"/>
                </a:solidFill>
              </a:rPr>
              <a:t>4.4.4.1 Prohlídka expozice s průvodcem</a:t>
            </a:r>
          </a:p>
          <a:p>
            <a:r>
              <a:rPr lang="cs-CZ" sz="1400" dirty="0" smtClean="0">
                <a:solidFill>
                  <a:srgbClr val="010731"/>
                </a:solidFill>
              </a:rPr>
              <a:t>4.4.4.2 Komentovaná prohlídka</a:t>
            </a:r>
          </a:p>
          <a:p>
            <a:r>
              <a:rPr lang="cs-CZ" sz="1400" dirty="0" smtClean="0">
                <a:solidFill>
                  <a:srgbClr val="010731"/>
                </a:solidFill>
              </a:rPr>
              <a:t>4.4.4.3 Komentovaná prohlídka doplněná aktivitou</a:t>
            </a:r>
          </a:p>
          <a:p>
            <a:r>
              <a:rPr lang="cs-CZ" sz="1400" dirty="0" smtClean="0">
                <a:solidFill>
                  <a:srgbClr val="010731"/>
                </a:solidFill>
              </a:rPr>
              <a:t>4.4.4.4 Prohlídka expozice s učební pomůckou</a:t>
            </a:r>
          </a:p>
          <a:p>
            <a:r>
              <a:rPr lang="cs-CZ" sz="1400" dirty="0" smtClean="0">
                <a:solidFill>
                  <a:srgbClr val="010731"/>
                </a:solidFill>
              </a:rPr>
              <a:t>4.4.4.5 Přednáška</a:t>
            </a:r>
          </a:p>
          <a:p>
            <a:r>
              <a:rPr lang="cs-CZ" sz="1400" dirty="0" smtClean="0">
                <a:solidFill>
                  <a:srgbClr val="010731"/>
                </a:solidFill>
              </a:rPr>
              <a:t>4.4.4.6 Beseda</a:t>
            </a:r>
          </a:p>
          <a:p>
            <a:r>
              <a:rPr lang="cs-CZ" sz="1400" dirty="0" smtClean="0">
                <a:solidFill>
                  <a:srgbClr val="010731"/>
                </a:solidFill>
              </a:rPr>
              <a:t>4.4.4.7 Kurzy, workshopy</a:t>
            </a:r>
          </a:p>
          <a:p>
            <a:r>
              <a:rPr lang="cs-CZ" sz="1400" dirty="0" smtClean="0">
                <a:solidFill>
                  <a:srgbClr val="010731"/>
                </a:solidFill>
              </a:rPr>
              <a:t>4.4.4.8 Animace</a:t>
            </a:r>
          </a:p>
          <a:p>
            <a:r>
              <a:rPr lang="cs-CZ" sz="1400" dirty="0" smtClean="0">
                <a:solidFill>
                  <a:srgbClr val="010731"/>
                </a:solidFill>
              </a:rPr>
              <a:t>4.4.4.9 Zvláštní edukační programy</a:t>
            </a:r>
          </a:p>
          <a:p>
            <a:endParaRPr lang="cs-CZ" sz="1400" b="1" i="1" dirty="0" smtClean="0">
              <a:solidFill>
                <a:srgbClr val="010731"/>
              </a:solidFill>
            </a:endParaRPr>
          </a:p>
          <a:p>
            <a:endParaRPr lang="cs-CZ" dirty="0">
              <a:solidFill>
                <a:srgbClr val="010731"/>
              </a:solidFill>
            </a:endParaRPr>
          </a:p>
        </p:txBody>
      </p:sp>
      <p:pic>
        <p:nvPicPr>
          <p:cNvPr id="4" name="Picture 2"/>
          <p:cNvPicPr>
            <a:picLocks noChangeAspect="1" noChangeArrowheads="1"/>
          </p:cNvPicPr>
          <p:nvPr/>
        </p:nvPicPr>
        <p:blipFill>
          <a:blip r:embed="rId2"/>
          <a:srcRect/>
          <a:stretch>
            <a:fillRect/>
          </a:stretch>
        </p:blipFill>
        <p:spPr bwMode="auto">
          <a:xfrm>
            <a:off x="5357818" y="4286256"/>
            <a:ext cx="3074675" cy="2048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285728"/>
            <a:ext cx="8229600" cy="6572272"/>
          </a:xfrm>
        </p:spPr>
        <p:txBody>
          <a:bodyPr>
            <a:normAutofit lnSpcReduction="10000"/>
          </a:bodyPr>
          <a:lstStyle/>
          <a:p>
            <a:r>
              <a:rPr lang="cs-CZ" sz="1400" b="1" i="1" dirty="0" smtClean="0">
                <a:solidFill>
                  <a:srgbClr val="010731"/>
                </a:solidFill>
              </a:rPr>
              <a:t>4.4.5 TYPICKÁ SPOJENÍ FOREM A METOD</a:t>
            </a:r>
          </a:p>
          <a:p>
            <a:endParaRPr lang="cs-CZ" sz="800" b="1" i="1" dirty="0" smtClean="0">
              <a:solidFill>
                <a:srgbClr val="010731"/>
              </a:solidFill>
            </a:endParaRPr>
          </a:p>
          <a:p>
            <a:r>
              <a:rPr lang="cs-CZ" sz="1400" b="1" u="sng" dirty="0" smtClean="0">
                <a:solidFill>
                  <a:srgbClr val="010731"/>
                </a:solidFill>
              </a:rPr>
              <a:t>4.5 DIDAKTICKÉ PROSTŘEDKY</a:t>
            </a:r>
          </a:p>
          <a:p>
            <a:r>
              <a:rPr lang="cs-CZ" sz="1400" b="1" i="1" dirty="0" smtClean="0">
                <a:solidFill>
                  <a:srgbClr val="010731"/>
                </a:solidFill>
              </a:rPr>
              <a:t>4.5.1 KLASIFIKACE DIDAKTICKÝCH PROSTŘEDKŮ</a:t>
            </a:r>
          </a:p>
          <a:p>
            <a:r>
              <a:rPr lang="cs-CZ" sz="1400" b="1" i="1" dirty="0" smtClean="0">
                <a:solidFill>
                  <a:srgbClr val="010731"/>
                </a:solidFill>
              </a:rPr>
              <a:t>4.5.2 MUZEÁLIE V SYSTÉMU DIDAKTICKÝCH POMŮCEK</a:t>
            </a:r>
          </a:p>
          <a:p>
            <a:r>
              <a:rPr lang="cs-CZ" sz="1400" b="1" i="1" dirty="0" smtClean="0">
                <a:solidFill>
                  <a:srgbClr val="010731"/>
                </a:solidFill>
              </a:rPr>
              <a:t>4.5.3 JE MUZEÁLIE POUHOU UČEBNÍ POMŮCKOU?</a:t>
            </a:r>
          </a:p>
          <a:p>
            <a:r>
              <a:rPr lang="cs-CZ" sz="1400" dirty="0" smtClean="0">
                <a:solidFill>
                  <a:srgbClr val="010731"/>
                </a:solidFill>
              </a:rPr>
              <a:t>„Z </a:t>
            </a:r>
            <a:r>
              <a:rPr lang="cs-CZ" sz="1400" dirty="0" smtClean="0">
                <a:solidFill>
                  <a:srgbClr val="010731"/>
                </a:solidFill>
              </a:rPr>
              <a:t>hlediska školní edukace tomu tak často bývá: na sbírkový předmět muzea může být při návštěvě muzea pohlíženo jako na sice názornou, užitečnou, zajímavou, vzácnou atd. – ale pouhou pomůcku. My se však domníváme, že z hlediska skutečně muzejní edukace (tedy nejen školní edukace v muzeu) je třeba na muzeálii pohlížet jiným způsobem. Zatímco běžná didaktická pomůcka existuje především kvůli výuce, muzeálie je ve sbírkách muzea ucho-vána především pro svou kulturní a společenskou důležitost, kvůli svému významu a muzejní hodnotě. Ovšemže může sloužit jako didaktická pomůcka pro osvojování poznatků v určitém vzdělávacím oboru, tím však její výchovné možnosti nejsou zdaleka vyčerpány</a:t>
            </a:r>
            <a:r>
              <a:rPr lang="cs-CZ" sz="1400" dirty="0" smtClean="0">
                <a:solidFill>
                  <a:srgbClr val="010731"/>
                </a:solidFill>
              </a:rPr>
              <a:t>.“ </a:t>
            </a:r>
            <a:r>
              <a:rPr lang="cs-CZ" sz="1400" dirty="0" smtClean="0">
                <a:solidFill>
                  <a:srgbClr val="010731"/>
                </a:solidFill>
              </a:rPr>
              <a:t>(str. 102)</a:t>
            </a:r>
          </a:p>
          <a:p>
            <a:r>
              <a:rPr lang="cs-CZ" sz="1400" dirty="0" smtClean="0">
                <a:solidFill>
                  <a:srgbClr val="010731"/>
                </a:solidFill>
              </a:rPr>
              <a:t>„Pohlíží-li </a:t>
            </a:r>
            <a:r>
              <a:rPr lang="cs-CZ" sz="1400" dirty="0" smtClean="0">
                <a:solidFill>
                  <a:srgbClr val="010731"/>
                </a:solidFill>
              </a:rPr>
              <a:t>tedy někdo na muzeálii úzkým pohledem jako na didaktickou pomůcku (a didakticky transformuje jen informační vrstvu muzeálie coby pramene vědeckého poznání), není třeba to považovat rovnou za znevážení muzea či jeho sbírek. Spíše je třeba se ptát, zda při tomto způsobu edukační práce s muzeálií je vyčerpán všechen její skutečný potenciál, a případně nabízet i jiné možnosti edukačního využití</a:t>
            </a:r>
            <a:r>
              <a:rPr lang="cs-CZ" sz="1400" dirty="0" smtClean="0">
                <a:solidFill>
                  <a:srgbClr val="010731"/>
                </a:solidFill>
              </a:rPr>
              <a:t>.“ (str</a:t>
            </a:r>
            <a:r>
              <a:rPr lang="cs-CZ" sz="1400" dirty="0" smtClean="0">
                <a:solidFill>
                  <a:srgbClr val="010731"/>
                </a:solidFill>
              </a:rPr>
              <a:t>. 103)</a:t>
            </a:r>
          </a:p>
          <a:p>
            <a:endParaRPr lang="cs-CZ" sz="1400" dirty="0" smtClean="0">
              <a:solidFill>
                <a:srgbClr val="010731"/>
              </a:solidFill>
            </a:endParaRPr>
          </a:p>
          <a:p>
            <a:r>
              <a:rPr lang="cs-CZ" sz="1400" b="1" i="1" dirty="0" smtClean="0">
                <a:solidFill>
                  <a:srgbClr val="010731"/>
                </a:solidFill>
              </a:rPr>
              <a:t>4.5.4 DALŠÍ DIDAKTICKÉ PROSTŘEDKY</a:t>
            </a:r>
          </a:p>
          <a:p>
            <a:r>
              <a:rPr lang="cs-CZ" sz="1400" b="1" i="1" dirty="0" smtClean="0">
                <a:solidFill>
                  <a:srgbClr val="010731"/>
                </a:solidFill>
              </a:rPr>
              <a:t>4.5.5 SUBSTITUTY</a:t>
            </a:r>
          </a:p>
          <a:p>
            <a:r>
              <a:rPr lang="cs-CZ" sz="1400" b="1" i="1" dirty="0" smtClean="0">
                <a:solidFill>
                  <a:srgbClr val="010731"/>
                </a:solidFill>
              </a:rPr>
              <a:t>4.5.6 TEXTOVÉ POMŮCKY </a:t>
            </a:r>
          </a:p>
          <a:p>
            <a:r>
              <a:rPr lang="cs-CZ" sz="1400" b="1" i="1" dirty="0" smtClean="0">
                <a:solidFill>
                  <a:srgbClr val="010731"/>
                </a:solidFill>
              </a:rPr>
              <a:t>4.5.7 MUZEJNÍ KUFŘÍK </a:t>
            </a:r>
          </a:p>
          <a:p>
            <a:r>
              <a:rPr lang="cs-CZ" sz="1400" b="1" i="1" dirty="0" smtClean="0">
                <a:solidFill>
                  <a:srgbClr val="010731"/>
                </a:solidFill>
              </a:rPr>
              <a:t>4.5.8 PROSTOR PRO EDUKACI</a:t>
            </a:r>
          </a:p>
          <a:p>
            <a:r>
              <a:rPr lang="cs-CZ" sz="1400" b="1" i="1" dirty="0" smtClean="0">
                <a:solidFill>
                  <a:srgbClr val="010731"/>
                </a:solidFill>
              </a:rPr>
              <a:t>4.5.9 POTŘEBNOST DIDAKTICKÝCH PROSTŘEDKŮ</a:t>
            </a:r>
          </a:p>
          <a:p>
            <a:endParaRPr lang="cs-CZ" sz="1400" b="1" i="1" dirty="0" smtClean="0">
              <a:solidFill>
                <a:srgbClr val="010731"/>
              </a:solidFill>
            </a:endParaRPr>
          </a:p>
          <a:p>
            <a:endParaRPr lang="cs-CZ" dirty="0">
              <a:solidFill>
                <a:srgbClr val="01073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928670"/>
            <a:ext cx="8229600" cy="5929330"/>
          </a:xfrm>
        </p:spPr>
        <p:txBody>
          <a:bodyPr>
            <a:normAutofit/>
          </a:bodyPr>
          <a:lstStyle/>
          <a:p>
            <a:r>
              <a:rPr lang="cs-CZ" sz="1400" b="1" u="sng" dirty="0" smtClean="0">
                <a:solidFill>
                  <a:srgbClr val="010731"/>
                </a:solidFill>
              </a:rPr>
              <a:t>5.1 FÁZE PLÁNOVÁNÍ EDUKAČNÍHO PROGRAMU</a:t>
            </a:r>
          </a:p>
          <a:p>
            <a:r>
              <a:rPr lang="cs-CZ" sz="1400" b="1" i="1" dirty="0" smtClean="0">
                <a:solidFill>
                  <a:srgbClr val="010731"/>
                </a:solidFill>
              </a:rPr>
              <a:t>5.1.1  VZDĚLÁVACÍ STRATEGIE MUZEA </a:t>
            </a:r>
          </a:p>
          <a:p>
            <a:r>
              <a:rPr lang="cs-CZ" sz="1400" dirty="0" smtClean="0">
                <a:solidFill>
                  <a:srgbClr val="010731"/>
                </a:solidFill>
              </a:rPr>
              <a:t>„Ideálním </a:t>
            </a:r>
            <a:r>
              <a:rPr lang="cs-CZ" sz="1400" dirty="0" smtClean="0">
                <a:solidFill>
                  <a:srgbClr val="010731"/>
                </a:solidFill>
              </a:rPr>
              <a:t>případem je, když má muzeum svoji vzdělávací strategii formulovánu v určitém veřejném či interním dokumentu – pak se muzejní pedagog této strategie přidržuje a naplňuje ji. Takový dokument by neměl stanovovat konkrétní obsah muzejní edukace, ale spíše formulovat obecné směřování, filozofii edukačního působení daného muzea, jakousi vizi, k níž by měla edukační činnost instituce směřovat</a:t>
            </a:r>
            <a:r>
              <a:rPr lang="cs-CZ" sz="1400" dirty="0" smtClean="0">
                <a:solidFill>
                  <a:srgbClr val="010731"/>
                </a:solidFill>
              </a:rPr>
              <a:t>.“ </a:t>
            </a:r>
            <a:r>
              <a:rPr lang="cs-CZ" sz="1400" dirty="0" smtClean="0">
                <a:solidFill>
                  <a:srgbClr val="010731"/>
                </a:solidFill>
              </a:rPr>
              <a:t>(str. 118)</a:t>
            </a:r>
          </a:p>
          <a:p>
            <a:r>
              <a:rPr lang="cs-CZ" sz="1400" dirty="0" smtClean="0">
                <a:solidFill>
                  <a:srgbClr val="010731"/>
                </a:solidFill>
              </a:rPr>
              <a:t>„Specifikem </a:t>
            </a:r>
            <a:r>
              <a:rPr lang="cs-CZ" sz="1400" dirty="0" smtClean="0">
                <a:solidFill>
                  <a:srgbClr val="010731"/>
                </a:solidFill>
              </a:rPr>
              <a:t>každého muzea jsou jeho sbírky, takže vzdělávací strategie muzea by měla formulovat, v čem jsou tyto sbírky specifické a jak mohou návštěvníka obohatit. Muzeum by mělo analyzovat své postavení v dané komu nitě a formulovat, jak a čím ji chce kultivovat a obohacovat. V případě, že muzeum vzdělávací strategii s formulovaným obsahem nemá, vychází muzejní pedagog z výstavního plánu instituce, z expozic, aktuálních výstav či obsahu depozitářů</a:t>
            </a:r>
            <a:r>
              <a:rPr lang="cs-CZ" sz="1400" dirty="0" smtClean="0">
                <a:solidFill>
                  <a:srgbClr val="010731"/>
                </a:solidFill>
              </a:rPr>
              <a:t>.“ </a:t>
            </a:r>
            <a:r>
              <a:rPr lang="cs-CZ" sz="1400" dirty="0" smtClean="0">
                <a:solidFill>
                  <a:srgbClr val="010731"/>
                </a:solidFill>
              </a:rPr>
              <a:t>(str. 119)</a:t>
            </a:r>
          </a:p>
          <a:p>
            <a:endParaRPr lang="cs-CZ" sz="800" dirty="0" smtClean="0">
              <a:solidFill>
                <a:srgbClr val="010731"/>
              </a:solidFill>
            </a:endParaRPr>
          </a:p>
          <a:p>
            <a:r>
              <a:rPr lang="cs-CZ" sz="1400" b="1" i="1" dirty="0" smtClean="0">
                <a:solidFill>
                  <a:srgbClr val="010731"/>
                </a:solidFill>
              </a:rPr>
              <a:t>5.1.2 STANOVENÍ CÍLOVÝCH SKUPIN</a:t>
            </a:r>
          </a:p>
          <a:p>
            <a:r>
              <a:rPr lang="cs-CZ" sz="1400" b="1" i="1" dirty="0" smtClean="0">
                <a:solidFill>
                  <a:srgbClr val="010731"/>
                </a:solidFill>
              </a:rPr>
              <a:t>5.1.3 PLÁN EDUKAČNÍCH AKTIVIT MUZEA</a:t>
            </a:r>
          </a:p>
          <a:p>
            <a:r>
              <a:rPr lang="cs-CZ" sz="1400" b="1" i="1" dirty="0" smtClean="0">
                <a:solidFill>
                  <a:srgbClr val="010731"/>
                </a:solidFill>
              </a:rPr>
              <a:t>5.1.4 JAKÉ ZNALOSTI UPLATŇUJEME PŘI PŘÍPRAVĚ  EDUKAČNÍHO PROGRAMU?</a:t>
            </a:r>
          </a:p>
          <a:p>
            <a:r>
              <a:rPr lang="cs-CZ" sz="1400" dirty="0" smtClean="0">
                <a:solidFill>
                  <a:srgbClr val="010731"/>
                </a:solidFill>
              </a:rPr>
              <a:t>„Je </a:t>
            </a:r>
            <a:r>
              <a:rPr lang="cs-CZ" sz="1400" dirty="0" smtClean="0">
                <a:solidFill>
                  <a:srgbClr val="010731"/>
                </a:solidFill>
              </a:rPr>
              <a:t>tedy více než zřejmé, že muzejní pedagog nemůže být pouze odborníkem na oblast, které se muzeum věnuje (etnologem, biologem, numizmatikem, kunsthistorikem), ale zároveň (a především) odborníkem-pedagogem, který disponuje znalostmi, jak analyzovat učivo a učení návštěvníků, a znalostmi, jak o něm s návštěvníky komunikovat. Didaktické znalosti obsahu muzejního pedagoga jsou tak potřebným mostem mezi muzeáliemi (s komplexem hodnot, které nesou), resp. oborem lidské činnosti, k němuž se vztahují, a edukačním procesem, který v návaznosti na sbírky probíhá</a:t>
            </a:r>
            <a:r>
              <a:rPr lang="cs-CZ" sz="1400" dirty="0" smtClean="0">
                <a:solidFill>
                  <a:srgbClr val="010731"/>
                </a:solidFill>
              </a:rPr>
              <a:t>.“ </a:t>
            </a:r>
            <a:r>
              <a:rPr lang="cs-CZ" sz="1400" dirty="0" smtClean="0">
                <a:solidFill>
                  <a:srgbClr val="010731"/>
                </a:solidFill>
              </a:rPr>
              <a:t>(str. 121)</a:t>
            </a:r>
          </a:p>
          <a:p>
            <a:endParaRPr lang="cs-CZ" sz="1400" b="1" i="1" dirty="0">
              <a:solidFill>
                <a:srgbClr val="010731"/>
              </a:solidFill>
            </a:endParaRPr>
          </a:p>
        </p:txBody>
      </p:sp>
      <p:sp>
        <p:nvSpPr>
          <p:cNvPr id="3" name="Nadpis 2"/>
          <p:cNvSpPr>
            <a:spLocks noGrp="1"/>
          </p:cNvSpPr>
          <p:nvPr>
            <p:ph type="title"/>
          </p:nvPr>
        </p:nvSpPr>
        <p:spPr>
          <a:xfrm>
            <a:off x="457200" y="152400"/>
            <a:ext cx="8229600" cy="633394"/>
          </a:xfrm>
        </p:spPr>
        <p:txBody>
          <a:bodyPr>
            <a:normAutofit/>
          </a:bodyPr>
          <a:lstStyle/>
          <a:p>
            <a:r>
              <a:rPr lang="cs-CZ" sz="2200" b="1" dirty="0" smtClean="0">
                <a:solidFill>
                  <a:srgbClr val="010731"/>
                </a:solidFill>
                <a:effectLst/>
              </a:rPr>
              <a:t>5 PLÁNOVÁNÍ MUZEJNÍ EDUKACE</a:t>
            </a:r>
            <a:endParaRPr lang="cs-CZ" sz="2200" b="1" dirty="0">
              <a:solidFill>
                <a:srgbClr val="010731"/>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6" y="285728"/>
            <a:ext cx="8229600" cy="4572000"/>
          </a:xfrm>
        </p:spPr>
        <p:txBody>
          <a:bodyPr>
            <a:normAutofit/>
          </a:bodyPr>
          <a:lstStyle/>
          <a:p>
            <a:r>
              <a:rPr lang="cs-CZ" sz="1400" b="1" i="1" dirty="0" smtClean="0">
                <a:solidFill>
                  <a:srgbClr val="010731"/>
                </a:solidFill>
              </a:rPr>
              <a:t>5.1.5 CYKLUS PEDAGOGICKÉHO UVAŽOVÁNÍ A JEDNÁNÍ PODLE L.S.SCHULMANA</a:t>
            </a:r>
          </a:p>
          <a:p>
            <a:r>
              <a:rPr lang="cs-CZ" sz="1400" b="1" i="1" dirty="0" smtClean="0">
                <a:solidFill>
                  <a:srgbClr val="010731"/>
                </a:solidFill>
              </a:rPr>
              <a:t>5.1.6 MOŽNÉ PŘÍSTUPY K PŘÍPRAVĚ EDUKAČNÍHO PROGRAMU  </a:t>
            </a:r>
            <a:r>
              <a:rPr lang="cs-CZ" sz="1400" dirty="0" smtClean="0">
                <a:solidFill>
                  <a:srgbClr val="010731"/>
                </a:solidFill>
              </a:rPr>
              <a:t>(příklady str. 122 – 125)</a:t>
            </a:r>
          </a:p>
          <a:p>
            <a:endParaRPr lang="cs-CZ" sz="1400" dirty="0" smtClean="0">
              <a:solidFill>
                <a:srgbClr val="010731"/>
              </a:solidFill>
            </a:endParaRPr>
          </a:p>
          <a:p>
            <a:r>
              <a:rPr lang="cs-CZ" sz="1400" b="1" u="sng" dirty="0" smtClean="0">
                <a:solidFill>
                  <a:srgbClr val="010731"/>
                </a:solidFill>
              </a:rPr>
              <a:t>5.2 PŘÍPRAVA EDUKAČNÍHO PROGRAMU A JEHO STRUKTURA </a:t>
            </a:r>
          </a:p>
          <a:p>
            <a:r>
              <a:rPr lang="cs-CZ" sz="1400" dirty="0" smtClean="0">
                <a:solidFill>
                  <a:srgbClr val="010731"/>
                </a:solidFill>
              </a:rPr>
              <a:t>„Je </a:t>
            </a:r>
            <a:r>
              <a:rPr lang="cs-CZ" sz="1400" dirty="0" smtClean="0">
                <a:solidFill>
                  <a:srgbClr val="010731"/>
                </a:solidFill>
              </a:rPr>
              <a:t>přirozené, že didaktické znalosti obsahu se u pedagogů utvářejí postupně a že stěžejní roli pro úspěch edukačního procesu sehrává rovněž nepřenosná zkušenost. Také proto je třeba zvláště začínajícím muzejním pedagogům doporučit, aby si své edukační programy nejen pečlivě plánovali, ale zároveň své představy písemně zaznamenávali. Dají tak edukačnímu programu jasný tvar a předejdou pouhému chaotickému vršení činností, kterými mají zvláště začátečníci tendenci svůj program přeplnit. Známá zásada, že méně je někdy více, platí i pro muzejní edukaci. Každá příprava zde vychází z podrobné didaktické analýzy sbírek muzea, jeho expozic či výstav a představuje transformaci tohoto obsahu do konkrétní edukační situace</a:t>
            </a:r>
            <a:r>
              <a:rPr lang="cs-CZ" sz="1400" dirty="0" smtClean="0">
                <a:solidFill>
                  <a:srgbClr val="010731"/>
                </a:solidFill>
              </a:rPr>
              <a:t>.“ </a:t>
            </a:r>
            <a:r>
              <a:rPr lang="cs-CZ" sz="1400" dirty="0" smtClean="0">
                <a:solidFill>
                  <a:srgbClr val="010731"/>
                </a:solidFill>
              </a:rPr>
              <a:t>(str. 126)</a:t>
            </a:r>
          </a:p>
          <a:p>
            <a:r>
              <a:rPr lang="cs-CZ" sz="1400" dirty="0" smtClean="0">
                <a:solidFill>
                  <a:srgbClr val="010731"/>
                </a:solidFill>
              </a:rPr>
              <a:t>„Vzhledem </a:t>
            </a:r>
            <a:r>
              <a:rPr lang="cs-CZ" sz="1400" dirty="0" smtClean="0">
                <a:solidFill>
                  <a:srgbClr val="010731"/>
                </a:solidFill>
              </a:rPr>
              <a:t>k tomu, že mezi hlavní specifika muzejní edukace patří zaměření na sbírkový předmět, na muzeálii, na niž pohlížíme jako na mnoho vrstevnatý výchovný prostředek, je třeba postavení muzeálie v procesu muzejní edukace zohlednit i při její přípravě</a:t>
            </a:r>
            <a:r>
              <a:rPr lang="cs-CZ" sz="1400" dirty="0" smtClean="0">
                <a:solidFill>
                  <a:srgbClr val="010731"/>
                </a:solidFill>
              </a:rPr>
              <a:t>.“</a:t>
            </a:r>
            <a:endParaRPr lang="cs-CZ" sz="1400" dirty="0" smtClean="0">
              <a:solidFill>
                <a:srgbClr val="010731"/>
              </a:solidFill>
            </a:endParaRPr>
          </a:p>
          <a:p>
            <a:pPr>
              <a:buNone/>
            </a:pPr>
            <a:r>
              <a:rPr lang="cs-CZ" sz="1400" dirty="0" smtClean="0">
                <a:solidFill>
                  <a:srgbClr val="010731"/>
                </a:solidFill>
              </a:rPr>
              <a:t>      (</a:t>
            </a:r>
            <a:r>
              <a:rPr lang="cs-CZ" sz="1400" dirty="0" smtClean="0">
                <a:solidFill>
                  <a:srgbClr val="010731"/>
                </a:solidFill>
              </a:rPr>
              <a:t>Modelová příprava str. 125 – 126 – tabulka, formulář)</a:t>
            </a:r>
          </a:p>
          <a:p>
            <a:endParaRPr lang="cs-CZ" sz="1400" b="1" u="sng" dirty="0" smtClean="0">
              <a:solidFill>
                <a:srgbClr val="010731"/>
              </a:solidFill>
            </a:endParaRPr>
          </a:p>
          <a:p>
            <a:endParaRPr lang="cs-CZ" sz="1400" b="1" i="1" dirty="0">
              <a:solidFill>
                <a:srgbClr val="01073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714356"/>
            <a:ext cx="8229600" cy="5381644"/>
          </a:xfrm>
        </p:spPr>
        <p:txBody>
          <a:bodyPr numCol="2">
            <a:normAutofit fontScale="47500" lnSpcReduction="20000"/>
          </a:bodyPr>
          <a:lstStyle/>
          <a:p>
            <a:r>
              <a:rPr lang="cs-CZ" dirty="0" smtClean="0">
                <a:solidFill>
                  <a:srgbClr val="010731"/>
                </a:solidFill>
              </a:rPr>
              <a:t>KYRIACOU, </a:t>
            </a:r>
            <a:r>
              <a:rPr lang="cs-CZ" dirty="0" err="1" smtClean="0">
                <a:solidFill>
                  <a:srgbClr val="010731"/>
                </a:solidFill>
              </a:rPr>
              <a:t>Chris</a:t>
            </a:r>
            <a:r>
              <a:rPr lang="cs-CZ" dirty="0" smtClean="0">
                <a:solidFill>
                  <a:srgbClr val="010731"/>
                </a:solidFill>
              </a:rPr>
              <a:t>. Klíčové dovednosti učitele – Cesty k lepšímu vyučování. Praha : Portál, 2004. 155 s. ISBN 80-7178-965-8.</a:t>
            </a:r>
          </a:p>
          <a:p>
            <a:r>
              <a:rPr lang="cs-CZ" dirty="0" smtClean="0">
                <a:solidFill>
                  <a:srgbClr val="010731"/>
                </a:solidFill>
              </a:rPr>
              <a:t>LICHTWARK, Alfred. Výcvik nazírání na díla umělecká: Dle pokusů se žáky vy-dalo Umělecké sdružení pro uměleckou výchovu v Hamburku. Praha : Dědictví Komenského, 1915, s. I–XXVII. 72 s. ISBN neuvedeno.</a:t>
            </a:r>
          </a:p>
          <a:p>
            <a:r>
              <a:rPr lang="cs-CZ" dirty="0" smtClean="0">
                <a:solidFill>
                  <a:srgbClr val="010731"/>
                </a:solidFill>
              </a:rPr>
              <a:t>MALACH, Josef. Materiální didaktické prostředky. In KURELOVÁ, Milena, ŠTEFLÍČKOVÁ, Eva. Pedagogika II. Ostrava : Pedagogická fakulta OU, 1993. s. 224–247. ISBN 80-7042-068-5.</a:t>
            </a:r>
          </a:p>
          <a:p>
            <a:r>
              <a:rPr lang="cs-CZ" dirty="0" smtClean="0">
                <a:solidFill>
                  <a:srgbClr val="010731"/>
                </a:solidFill>
              </a:rPr>
              <a:t>MAŇÁK, Josef. Nárys didaktiky. Brno : Masarykova univerzita v Brně, </a:t>
            </a:r>
            <a:r>
              <a:rPr lang="cs-CZ" dirty="0" err="1" smtClean="0">
                <a:solidFill>
                  <a:srgbClr val="010731"/>
                </a:solidFill>
              </a:rPr>
              <a:t>Pedago</a:t>
            </a:r>
            <a:r>
              <a:rPr lang="cs-CZ" dirty="0" smtClean="0">
                <a:solidFill>
                  <a:srgbClr val="010731"/>
                </a:solidFill>
              </a:rPr>
              <a:t>-</a:t>
            </a:r>
            <a:r>
              <a:rPr lang="cs-CZ" dirty="0" err="1" smtClean="0">
                <a:solidFill>
                  <a:srgbClr val="010731"/>
                </a:solidFill>
              </a:rPr>
              <a:t>gická</a:t>
            </a:r>
            <a:r>
              <a:rPr lang="cs-CZ" dirty="0" smtClean="0">
                <a:solidFill>
                  <a:srgbClr val="010731"/>
                </a:solidFill>
              </a:rPr>
              <a:t> fakulta, 1995. 104 s. ISBN 80-210-1124-6.</a:t>
            </a:r>
          </a:p>
          <a:p>
            <a:r>
              <a:rPr lang="cs-CZ" dirty="0" smtClean="0">
                <a:solidFill>
                  <a:srgbClr val="010731"/>
                </a:solidFill>
              </a:rPr>
              <a:t>MOFFAT, </a:t>
            </a:r>
            <a:r>
              <a:rPr lang="cs-CZ" dirty="0" err="1" smtClean="0">
                <a:solidFill>
                  <a:srgbClr val="010731"/>
                </a:solidFill>
              </a:rPr>
              <a:t>Hazel</a:t>
            </a:r>
            <a:r>
              <a:rPr lang="cs-CZ" dirty="0" smtClean="0">
                <a:solidFill>
                  <a:srgbClr val="010731"/>
                </a:solidFill>
              </a:rPr>
              <a:t>; WOLLARD, </a:t>
            </a:r>
            <a:r>
              <a:rPr lang="cs-CZ" dirty="0" err="1" smtClean="0">
                <a:solidFill>
                  <a:srgbClr val="010731"/>
                </a:solidFill>
              </a:rPr>
              <a:t>Vicky</a:t>
            </a:r>
            <a:r>
              <a:rPr lang="cs-CZ" dirty="0" smtClean="0">
                <a:solidFill>
                  <a:srgbClr val="010731"/>
                </a:solidFill>
              </a:rPr>
              <a:t>. Museum </a:t>
            </a:r>
            <a:r>
              <a:rPr lang="cs-CZ" dirty="0" err="1" smtClean="0">
                <a:solidFill>
                  <a:srgbClr val="010731"/>
                </a:solidFill>
              </a:rPr>
              <a:t>and</a:t>
            </a:r>
            <a:r>
              <a:rPr lang="cs-CZ" dirty="0" smtClean="0">
                <a:solidFill>
                  <a:srgbClr val="010731"/>
                </a:solidFill>
              </a:rPr>
              <a:t> </a:t>
            </a:r>
            <a:r>
              <a:rPr lang="cs-CZ" dirty="0" err="1" smtClean="0">
                <a:solidFill>
                  <a:srgbClr val="010731"/>
                </a:solidFill>
              </a:rPr>
              <a:t>Gallery</a:t>
            </a:r>
            <a:r>
              <a:rPr lang="cs-CZ" dirty="0" smtClean="0">
                <a:solidFill>
                  <a:srgbClr val="010731"/>
                </a:solidFill>
              </a:rPr>
              <a:t> </a:t>
            </a:r>
            <a:r>
              <a:rPr lang="cs-CZ" dirty="0" err="1" smtClean="0">
                <a:solidFill>
                  <a:srgbClr val="010731"/>
                </a:solidFill>
              </a:rPr>
              <a:t>Education</a:t>
            </a:r>
            <a:r>
              <a:rPr lang="cs-CZ" dirty="0" smtClean="0">
                <a:solidFill>
                  <a:srgbClr val="010731"/>
                </a:solidFill>
              </a:rPr>
              <a:t>: A </a:t>
            </a:r>
            <a:r>
              <a:rPr lang="cs-CZ" dirty="0" err="1" smtClean="0">
                <a:solidFill>
                  <a:srgbClr val="010731"/>
                </a:solidFill>
              </a:rPr>
              <a:t>Manual</a:t>
            </a:r>
            <a:r>
              <a:rPr lang="cs-CZ" dirty="0" smtClean="0">
                <a:solidFill>
                  <a:srgbClr val="010731"/>
                </a:solidFill>
              </a:rPr>
              <a:t> </a:t>
            </a:r>
            <a:r>
              <a:rPr lang="cs-CZ" dirty="0" err="1" smtClean="0">
                <a:solidFill>
                  <a:srgbClr val="010731"/>
                </a:solidFill>
              </a:rPr>
              <a:t>of</a:t>
            </a:r>
            <a:r>
              <a:rPr lang="cs-CZ" dirty="0" smtClean="0">
                <a:solidFill>
                  <a:srgbClr val="010731"/>
                </a:solidFill>
              </a:rPr>
              <a:t> </a:t>
            </a:r>
            <a:r>
              <a:rPr lang="cs-CZ" dirty="0" err="1" smtClean="0">
                <a:solidFill>
                  <a:srgbClr val="010731"/>
                </a:solidFill>
              </a:rPr>
              <a:t>Good</a:t>
            </a:r>
            <a:r>
              <a:rPr lang="cs-CZ" dirty="0" smtClean="0">
                <a:solidFill>
                  <a:srgbClr val="010731"/>
                </a:solidFill>
              </a:rPr>
              <a:t> </a:t>
            </a:r>
            <a:r>
              <a:rPr lang="cs-CZ" dirty="0" err="1" smtClean="0">
                <a:solidFill>
                  <a:srgbClr val="010731"/>
                </a:solidFill>
              </a:rPr>
              <a:t>Practice</a:t>
            </a:r>
            <a:r>
              <a:rPr lang="cs-CZ" dirty="0" smtClean="0">
                <a:solidFill>
                  <a:srgbClr val="010731"/>
                </a:solidFill>
              </a:rPr>
              <a:t>. London : </a:t>
            </a:r>
            <a:r>
              <a:rPr lang="cs-CZ" dirty="0" err="1" smtClean="0">
                <a:solidFill>
                  <a:srgbClr val="010731"/>
                </a:solidFill>
              </a:rPr>
              <a:t>The</a:t>
            </a:r>
            <a:r>
              <a:rPr lang="cs-CZ" dirty="0" smtClean="0">
                <a:solidFill>
                  <a:srgbClr val="010731"/>
                </a:solidFill>
              </a:rPr>
              <a:t> </a:t>
            </a:r>
            <a:r>
              <a:rPr lang="cs-CZ" dirty="0" err="1" smtClean="0">
                <a:solidFill>
                  <a:srgbClr val="010731"/>
                </a:solidFill>
              </a:rPr>
              <a:t>Stationary</a:t>
            </a:r>
            <a:r>
              <a:rPr lang="cs-CZ" dirty="0" smtClean="0">
                <a:solidFill>
                  <a:srgbClr val="010731"/>
                </a:solidFill>
              </a:rPr>
              <a:t> </a:t>
            </a:r>
            <a:r>
              <a:rPr lang="cs-CZ" dirty="0" err="1" smtClean="0">
                <a:solidFill>
                  <a:srgbClr val="010731"/>
                </a:solidFill>
              </a:rPr>
              <a:t>Offi</a:t>
            </a:r>
            <a:r>
              <a:rPr lang="cs-CZ" dirty="0" smtClean="0">
                <a:solidFill>
                  <a:srgbClr val="010731"/>
                </a:solidFill>
              </a:rPr>
              <a:t> </a:t>
            </a:r>
            <a:r>
              <a:rPr lang="cs-CZ" dirty="0" err="1" smtClean="0">
                <a:solidFill>
                  <a:srgbClr val="010731"/>
                </a:solidFill>
              </a:rPr>
              <a:t>ce</a:t>
            </a:r>
            <a:r>
              <a:rPr lang="cs-CZ" dirty="0" smtClean="0">
                <a:solidFill>
                  <a:srgbClr val="010731"/>
                </a:solidFill>
              </a:rPr>
              <a:t>, 1999. ISBN 0-11-702695-6.</a:t>
            </a:r>
          </a:p>
          <a:p>
            <a:r>
              <a:rPr lang="cs-CZ" dirty="0" smtClean="0">
                <a:solidFill>
                  <a:srgbClr val="010731"/>
                </a:solidFill>
              </a:rPr>
              <a:t>PETTY, </a:t>
            </a:r>
            <a:r>
              <a:rPr lang="cs-CZ" dirty="0" err="1" smtClean="0">
                <a:solidFill>
                  <a:srgbClr val="010731"/>
                </a:solidFill>
              </a:rPr>
              <a:t>Geoffrey</a:t>
            </a:r>
            <a:r>
              <a:rPr lang="cs-CZ" dirty="0" smtClean="0">
                <a:solidFill>
                  <a:srgbClr val="010731"/>
                </a:solidFill>
              </a:rPr>
              <a:t>. Moderní vyučování. </a:t>
            </a:r>
            <a:r>
              <a:rPr lang="cs-CZ" dirty="0" err="1" smtClean="0">
                <a:solidFill>
                  <a:srgbClr val="010731"/>
                </a:solidFill>
              </a:rPr>
              <a:t>Vyd</a:t>
            </a:r>
            <a:r>
              <a:rPr lang="cs-CZ" dirty="0" smtClean="0">
                <a:solidFill>
                  <a:srgbClr val="010731"/>
                </a:solidFill>
              </a:rPr>
              <a:t>. 4. Praha : Portál, 2006. 380 s. ISBN 80-7367-172-7.</a:t>
            </a:r>
          </a:p>
          <a:p>
            <a:r>
              <a:rPr lang="cs-CZ" dirty="0" smtClean="0">
                <a:solidFill>
                  <a:srgbClr val="010731"/>
                </a:solidFill>
              </a:rPr>
              <a:t>POLÁKOVÁ, Zdena, </a:t>
            </a:r>
            <a:r>
              <a:rPr lang="cs-CZ" dirty="0" err="1" smtClean="0">
                <a:solidFill>
                  <a:srgbClr val="010731"/>
                </a:solidFill>
              </a:rPr>
              <a:t>et</a:t>
            </a:r>
            <a:r>
              <a:rPr lang="cs-CZ" dirty="0" smtClean="0">
                <a:solidFill>
                  <a:srgbClr val="010731"/>
                </a:solidFill>
              </a:rPr>
              <a:t> </a:t>
            </a:r>
            <a:r>
              <a:rPr lang="cs-CZ" dirty="0" err="1" smtClean="0">
                <a:solidFill>
                  <a:srgbClr val="010731"/>
                </a:solidFill>
              </a:rPr>
              <a:t>al</a:t>
            </a:r>
            <a:r>
              <a:rPr lang="cs-CZ" dirty="0" smtClean="0">
                <a:solidFill>
                  <a:srgbClr val="010731"/>
                </a:solidFill>
              </a:rPr>
              <a:t>.. </a:t>
            </a:r>
            <a:r>
              <a:rPr lang="cs-CZ" dirty="0" err="1" smtClean="0">
                <a:solidFill>
                  <a:srgbClr val="010731"/>
                </a:solidFill>
              </a:rPr>
              <a:t>Inspiration</a:t>
            </a:r>
            <a:r>
              <a:rPr lang="cs-CZ" dirty="0" smtClean="0">
                <a:solidFill>
                  <a:srgbClr val="010731"/>
                </a:solidFill>
              </a:rPr>
              <a:t> muzejní pedagogiky. Brno : Moravské zem </a:t>
            </a:r>
            <a:r>
              <a:rPr lang="cs-CZ" dirty="0" err="1" smtClean="0">
                <a:solidFill>
                  <a:srgbClr val="010731"/>
                </a:solidFill>
              </a:rPr>
              <a:t>ské</a:t>
            </a:r>
            <a:r>
              <a:rPr lang="cs-CZ" dirty="0" smtClean="0">
                <a:solidFill>
                  <a:srgbClr val="010731"/>
                </a:solidFill>
              </a:rPr>
              <a:t> muzeum, 2010. 190 s. ISBN 978-80-7028-361-5.</a:t>
            </a:r>
          </a:p>
          <a:p>
            <a:r>
              <a:rPr lang="cs-CZ" dirty="0" smtClean="0">
                <a:solidFill>
                  <a:srgbClr val="010731"/>
                </a:solidFill>
              </a:rPr>
              <a:t>PRŮCHA, Jan, </a:t>
            </a:r>
            <a:r>
              <a:rPr lang="cs-CZ" dirty="0" err="1" smtClean="0">
                <a:solidFill>
                  <a:srgbClr val="010731"/>
                </a:solidFill>
              </a:rPr>
              <a:t>et</a:t>
            </a:r>
            <a:r>
              <a:rPr lang="cs-CZ" dirty="0" smtClean="0">
                <a:solidFill>
                  <a:srgbClr val="010731"/>
                </a:solidFill>
              </a:rPr>
              <a:t> </a:t>
            </a:r>
            <a:r>
              <a:rPr lang="cs-CZ" dirty="0" err="1" smtClean="0">
                <a:solidFill>
                  <a:srgbClr val="010731"/>
                </a:solidFill>
              </a:rPr>
              <a:t>al</a:t>
            </a:r>
            <a:r>
              <a:rPr lang="cs-CZ" dirty="0" smtClean="0">
                <a:solidFill>
                  <a:srgbClr val="010731"/>
                </a:solidFill>
              </a:rPr>
              <a:t>. Pedagogická encyklopedie. Praha : Portál, 2009. 936 s. ISBN 978-80-7367-546-2.</a:t>
            </a:r>
          </a:p>
          <a:p>
            <a:r>
              <a:rPr lang="cs-CZ" dirty="0" smtClean="0">
                <a:solidFill>
                  <a:srgbClr val="010731"/>
                </a:solidFill>
              </a:rPr>
              <a:t>PRŮCHA, Jan, WALTEROVÁ, Eliška, MAREŠ, Jiří. Pedagogický slovník. Pra-ha : Portál, 2003. 322 s. ISBN 80-7178-772-8.</a:t>
            </a:r>
          </a:p>
          <a:p>
            <a:r>
              <a:rPr lang="cs-CZ" dirty="0" smtClean="0">
                <a:solidFill>
                  <a:srgbClr val="010731"/>
                </a:solidFill>
              </a:rPr>
              <a:t>PRŮCHA, Jan. Přehled pedagogiky: Úvod do studia oboru. Praha : Portál, 2000. 272 s. ISBN 80-7178-399-4.</a:t>
            </a:r>
          </a:p>
          <a:p>
            <a:r>
              <a:rPr lang="cs-CZ" dirty="0" smtClean="0">
                <a:solidFill>
                  <a:srgbClr val="010731"/>
                </a:solidFill>
              </a:rPr>
              <a:t>Průvodce dalším vzděláváním: V kontextu aktivit Ministerstva školství, </a:t>
            </a:r>
            <a:r>
              <a:rPr lang="cs-CZ" dirty="0" err="1" smtClean="0">
                <a:solidFill>
                  <a:srgbClr val="010731"/>
                </a:solidFill>
              </a:rPr>
              <a:t>mláde</a:t>
            </a:r>
            <a:r>
              <a:rPr lang="cs-CZ" dirty="0" smtClean="0">
                <a:solidFill>
                  <a:srgbClr val="010731"/>
                </a:solidFill>
              </a:rPr>
              <a:t>-že a tělo výchovy[online]. Praha : Odbor dalšího vzdělávání MŠMT, 2009 </a:t>
            </a:r>
          </a:p>
          <a:p>
            <a:r>
              <a:rPr lang="cs-CZ" dirty="0" smtClean="0">
                <a:solidFill>
                  <a:srgbClr val="010731"/>
                </a:solidFill>
              </a:rPr>
              <a:t>[cit. 2009-06-01]. Dostupný z WWW: &lt;http://www.</a:t>
            </a:r>
            <a:r>
              <a:rPr lang="cs-CZ" dirty="0" err="1" smtClean="0">
                <a:solidFill>
                  <a:srgbClr val="010731"/>
                </a:solidFill>
              </a:rPr>
              <a:t>msmt.cz</a:t>
            </a:r>
            <a:r>
              <a:rPr lang="cs-CZ" dirty="0" smtClean="0">
                <a:solidFill>
                  <a:srgbClr val="010731"/>
                </a:solidFill>
              </a:rPr>
              <a:t>/</a:t>
            </a:r>
            <a:r>
              <a:rPr lang="cs-CZ" dirty="0" err="1" smtClean="0">
                <a:solidFill>
                  <a:srgbClr val="010731"/>
                </a:solidFill>
              </a:rPr>
              <a:t>uploads</a:t>
            </a:r>
            <a:r>
              <a:rPr lang="cs-CZ" dirty="0" smtClean="0">
                <a:solidFill>
                  <a:srgbClr val="010731"/>
                </a:solidFill>
              </a:rPr>
              <a:t>/</a:t>
            </a:r>
            <a:r>
              <a:rPr lang="cs-CZ" dirty="0" err="1" smtClean="0">
                <a:solidFill>
                  <a:srgbClr val="010731"/>
                </a:solidFill>
              </a:rPr>
              <a:t>adult</a:t>
            </a:r>
            <a:r>
              <a:rPr lang="cs-CZ" dirty="0" smtClean="0">
                <a:solidFill>
                  <a:srgbClr val="010731"/>
                </a:solidFill>
              </a:rPr>
              <a:t>_</a:t>
            </a:r>
            <a:r>
              <a:rPr lang="cs-CZ" dirty="0" err="1" smtClean="0">
                <a:solidFill>
                  <a:srgbClr val="010731"/>
                </a:solidFill>
              </a:rPr>
              <a:t>education</a:t>
            </a:r>
            <a:r>
              <a:rPr lang="cs-CZ" dirty="0" smtClean="0">
                <a:solidFill>
                  <a:srgbClr val="010731"/>
                </a:solidFill>
              </a:rPr>
              <a:t>/</a:t>
            </a:r>
            <a:r>
              <a:rPr lang="cs-CZ" dirty="0" err="1" smtClean="0">
                <a:solidFill>
                  <a:srgbClr val="010731"/>
                </a:solidFill>
              </a:rPr>
              <a:t>Pruvodce</a:t>
            </a:r>
            <a:r>
              <a:rPr lang="cs-CZ" dirty="0" smtClean="0">
                <a:solidFill>
                  <a:srgbClr val="010731"/>
                </a:solidFill>
              </a:rPr>
              <a:t>_</a:t>
            </a:r>
            <a:r>
              <a:rPr lang="cs-CZ" dirty="0" err="1" smtClean="0">
                <a:solidFill>
                  <a:srgbClr val="010731"/>
                </a:solidFill>
              </a:rPr>
              <a:t>dalsim</a:t>
            </a:r>
            <a:r>
              <a:rPr lang="cs-CZ" dirty="0" smtClean="0">
                <a:solidFill>
                  <a:srgbClr val="010731"/>
                </a:solidFill>
              </a:rPr>
              <a:t>_</a:t>
            </a:r>
            <a:r>
              <a:rPr lang="cs-CZ" dirty="0" err="1" smtClean="0">
                <a:solidFill>
                  <a:srgbClr val="010731"/>
                </a:solidFill>
              </a:rPr>
              <a:t>vzdelavanim.doc</a:t>
            </a:r>
            <a:r>
              <a:rPr lang="cs-CZ" dirty="0" smtClean="0">
                <a:solidFill>
                  <a:srgbClr val="010731"/>
                </a:solidFill>
              </a:rPr>
              <a:t>&gt;.</a:t>
            </a:r>
          </a:p>
          <a:p>
            <a:r>
              <a:rPr lang="cs-CZ" dirty="0" smtClean="0">
                <a:solidFill>
                  <a:srgbClr val="010731"/>
                </a:solidFill>
              </a:rPr>
              <a:t>ROHMEDER, </a:t>
            </a:r>
            <a:r>
              <a:rPr lang="cs-CZ" dirty="0" err="1" smtClean="0">
                <a:solidFill>
                  <a:srgbClr val="010731"/>
                </a:solidFill>
              </a:rPr>
              <a:t>Jürgen</a:t>
            </a:r>
            <a:r>
              <a:rPr lang="cs-CZ" dirty="0" smtClean="0">
                <a:solidFill>
                  <a:srgbClr val="010731"/>
                </a:solidFill>
              </a:rPr>
              <a:t>. </a:t>
            </a:r>
            <a:r>
              <a:rPr lang="cs-CZ" dirty="0" err="1" smtClean="0">
                <a:solidFill>
                  <a:srgbClr val="010731"/>
                </a:solidFill>
              </a:rPr>
              <a:t>Organisationsformen</a:t>
            </a:r>
            <a:r>
              <a:rPr lang="cs-CZ" dirty="0" smtClean="0">
                <a:solidFill>
                  <a:srgbClr val="010731"/>
                </a:solidFill>
              </a:rPr>
              <a:t> der </a:t>
            </a:r>
            <a:r>
              <a:rPr lang="cs-CZ" dirty="0" err="1" smtClean="0">
                <a:solidFill>
                  <a:srgbClr val="010731"/>
                </a:solidFill>
              </a:rPr>
              <a:t>Museumspädagogik</a:t>
            </a:r>
            <a:r>
              <a:rPr lang="cs-CZ" dirty="0" smtClean="0">
                <a:solidFill>
                  <a:srgbClr val="010731"/>
                </a:solidFill>
              </a:rPr>
              <a:t> in der Bun-</a:t>
            </a:r>
            <a:r>
              <a:rPr lang="cs-CZ" dirty="0" err="1" smtClean="0">
                <a:solidFill>
                  <a:srgbClr val="010731"/>
                </a:solidFill>
              </a:rPr>
              <a:t>desrepublik</a:t>
            </a:r>
            <a:r>
              <a:rPr lang="cs-CZ" dirty="0" smtClean="0">
                <a:solidFill>
                  <a:srgbClr val="010731"/>
                </a:solidFill>
              </a:rPr>
              <a:t>. In </a:t>
            </a:r>
            <a:r>
              <a:rPr lang="cs-CZ" dirty="0" err="1" smtClean="0">
                <a:solidFill>
                  <a:srgbClr val="010731"/>
                </a:solidFill>
              </a:rPr>
              <a:t>Museumskunde</a:t>
            </a:r>
            <a:r>
              <a:rPr lang="cs-CZ" dirty="0" smtClean="0">
                <a:solidFill>
                  <a:srgbClr val="010731"/>
                </a:solidFill>
              </a:rPr>
              <a:t>, Band 45, s. 65–72.</a:t>
            </a:r>
          </a:p>
          <a:p>
            <a:r>
              <a:rPr lang="cs-CZ" dirty="0" smtClean="0">
                <a:solidFill>
                  <a:srgbClr val="010731"/>
                </a:solidFill>
              </a:rPr>
              <a:t>SHULMAN, </a:t>
            </a:r>
            <a:r>
              <a:rPr lang="cs-CZ" dirty="0" err="1" smtClean="0">
                <a:solidFill>
                  <a:srgbClr val="010731"/>
                </a:solidFill>
              </a:rPr>
              <a:t>Lee</a:t>
            </a:r>
            <a:r>
              <a:rPr lang="cs-CZ" dirty="0" smtClean="0">
                <a:solidFill>
                  <a:srgbClr val="010731"/>
                </a:solidFill>
              </a:rPr>
              <a:t> S. </a:t>
            </a:r>
            <a:r>
              <a:rPr lang="cs-CZ" dirty="0" err="1" smtClean="0">
                <a:solidFill>
                  <a:srgbClr val="010731"/>
                </a:solidFill>
              </a:rPr>
              <a:t>Knowledge</a:t>
            </a:r>
            <a:r>
              <a:rPr lang="cs-CZ" dirty="0" smtClean="0">
                <a:solidFill>
                  <a:srgbClr val="010731"/>
                </a:solidFill>
              </a:rPr>
              <a:t> </a:t>
            </a:r>
            <a:r>
              <a:rPr lang="cs-CZ" dirty="0" err="1" smtClean="0">
                <a:solidFill>
                  <a:srgbClr val="010731"/>
                </a:solidFill>
              </a:rPr>
              <a:t>and</a:t>
            </a:r>
            <a:r>
              <a:rPr lang="cs-CZ" dirty="0" smtClean="0">
                <a:solidFill>
                  <a:srgbClr val="010731"/>
                </a:solidFill>
              </a:rPr>
              <a:t> </a:t>
            </a:r>
            <a:r>
              <a:rPr lang="cs-CZ" dirty="0" err="1" smtClean="0">
                <a:solidFill>
                  <a:srgbClr val="010731"/>
                </a:solidFill>
              </a:rPr>
              <a:t>Teaching</a:t>
            </a:r>
            <a:r>
              <a:rPr lang="cs-CZ" dirty="0" smtClean="0">
                <a:solidFill>
                  <a:srgbClr val="010731"/>
                </a:solidFill>
              </a:rPr>
              <a:t>: </a:t>
            </a:r>
            <a:r>
              <a:rPr lang="cs-CZ" dirty="0" err="1" smtClean="0">
                <a:solidFill>
                  <a:srgbClr val="010731"/>
                </a:solidFill>
              </a:rPr>
              <a:t>Foundations</a:t>
            </a:r>
            <a:r>
              <a:rPr lang="cs-CZ" dirty="0" smtClean="0">
                <a:solidFill>
                  <a:srgbClr val="010731"/>
                </a:solidFill>
              </a:rPr>
              <a:t> </a:t>
            </a:r>
            <a:r>
              <a:rPr lang="cs-CZ" dirty="0" err="1" smtClean="0">
                <a:solidFill>
                  <a:srgbClr val="010731"/>
                </a:solidFill>
              </a:rPr>
              <a:t>of</a:t>
            </a:r>
            <a:r>
              <a:rPr lang="cs-CZ" dirty="0" smtClean="0">
                <a:solidFill>
                  <a:srgbClr val="010731"/>
                </a:solidFill>
              </a:rPr>
              <a:t> </a:t>
            </a:r>
            <a:r>
              <a:rPr lang="cs-CZ" dirty="0" err="1" smtClean="0">
                <a:solidFill>
                  <a:srgbClr val="010731"/>
                </a:solidFill>
              </a:rPr>
              <a:t>the</a:t>
            </a:r>
            <a:r>
              <a:rPr lang="cs-CZ" dirty="0" smtClean="0">
                <a:solidFill>
                  <a:srgbClr val="010731"/>
                </a:solidFill>
              </a:rPr>
              <a:t> New </a:t>
            </a:r>
            <a:r>
              <a:rPr lang="cs-CZ" dirty="0" err="1" smtClean="0">
                <a:solidFill>
                  <a:srgbClr val="010731"/>
                </a:solidFill>
              </a:rPr>
              <a:t>Reform</a:t>
            </a:r>
            <a:r>
              <a:rPr lang="cs-CZ" dirty="0" smtClean="0">
                <a:solidFill>
                  <a:srgbClr val="010731"/>
                </a:solidFill>
              </a:rPr>
              <a:t>. </a:t>
            </a:r>
            <a:r>
              <a:rPr lang="cs-CZ" dirty="0" err="1" smtClean="0">
                <a:solidFill>
                  <a:srgbClr val="010731"/>
                </a:solidFill>
              </a:rPr>
              <a:t>Harward</a:t>
            </a:r>
            <a:r>
              <a:rPr lang="cs-CZ" dirty="0" smtClean="0">
                <a:solidFill>
                  <a:srgbClr val="010731"/>
                </a:solidFill>
              </a:rPr>
              <a:t> </a:t>
            </a:r>
            <a:r>
              <a:rPr lang="cs-CZ" dirty="0" err="1" smtClean="0">
                <a:solidFill>
                  <a:srgbClr val="010731"/>
                </a:solidFill>
              </a:rPr>
              <a:t>Educational</a:t>
            </a:r>
            <a:r>
              <a:rPr lang="cs-CZ" dirty="0" smtClean="0">
                <a:solidFill>
                  <a:srgbClr val="010731"/>
                </a:solidFill>
              </a:rPr>
              <a:t> </a:t>
            </a:r>
            <a:r>
              <a:rPr lang="cs-CZ" dirty="0" err="1" smtClean="0">
                <a:solidFill>
                  <a:srgbClr val="010731"/>
                </a:solidFill>
              </a:rPr>
              <a:t>Review</a:t>
            </a:r>
            <a:r>
              <a:rPr lang="cs-CZ" dirty="0" smtClean="0">
                <a:solidFill>
                  <a:srgbClr val="010731"/>
                </a:solidFill>
              </a:rPr>
              <a:t>. 1987, 57, 1, s. 1–21. ISSN 0017-8055-87-0200-0001.</a:t>
            </a:r>
          </a:p>
          <a:p>
            <a:r>
              <a:rPr lang="cs-CZ" dirty="0" smtClean="0">
                <a:solidFill>
                  <a:srgbClr val="010731"/>
                </a:solidFill>
              </a:rPr>
              <a:t>SCHMEER-STURM, </a:t>
            </a:r>
            <a:r>
              <a:rPr lang="cs-CZ" dirty="0" err="1" smtClean="0">
                <a:solidFill>
                  <a:srgbClr val="010731"/>
                </a:solidFill>
              </a:rPr>
              <a:t>Marie</a:t>
            </a:r>
            <a:r>
              <a:rPr lang="cs-CZ" dirty="0" smtClean="0">
                <a:solidFill>
                  <a:srgbClr val="010731"/>
                </a:solidFill>
              </a:rPr>
              <a:t>-Louise. </a:t>
            </a:r>
            <a:r>
              <a:rPr lang="cs-CZ" dirty="0" err="1" smtClean="0">
                <a:solidFill>
                  <a:srgbClr val="010731"/>
                </a:solidFill>
              </a:rPr>
              <a:t>Museumspädagogik</a:t>
            </a:r>
            <a:r>
              <a:rPr lang="cs-CZ" dirty="0" smtClean="0">
                <a:solidFill>
                  <a:srgbClr val="010731"/>
                </a:solidFill>
              </a:rPr>
              <a:t> </a:t>
            </a:r>
            <a:r>
              <a:rPr lang="cs-CZ" dirty="0" err="1" smtClean="0">
                <a:solidFill>
                  <a:srgbClr val="010731"/>
                </a:solidFill>
              </a:rPr>
              <a:t>als</a:t>
            </a:r>
            <a:r>
              <a:rPr lang="cs-CZ" dirty="0" smtClean="0">
                <a:solidFill>
                  <a:srgbClr val="010731"/>
                </a:solidFill>
              </a:rPr>
              <a:t> </a:t>
            </a:r>
            <a:r>
              <a:rPr lang="cs-CZ" dirty="0" err="1" smtClean="0">
                <a:solidFill>
                  <a:srgbClr val="010731"/>
                </a:solidFill>
              </a:rPr>
              <a:t>Teilbereich</a:t>
            </a:r>
            <a:r>
              <a:rPr lang="cs-CZ" dirty="0" smtClean="0">
                <a:solidFill>
                  <a:srgbClr val="010731"/>
                </a:solidFill>
              </a:rPr>
              <a:t> der </a:t>
            </a:r>
            <a:r>
              <a:rPr lang="cs-CZ" dirty="0" err="1" smtClean="0">
                <a:solidFill>
                  <a:srgbClr val="010731"/>
                </a:solidFill>
              </a:rPr>
              <a:t>all</a:t>
            </a:r>
            <a:r>
              <a:rPr lang="cs-CZ" dirty="0" smtClean="0">
                <a:solidFill>
                  <a:srgbClr val="010731"/>
                </a:solidFill>
              </a:rPr>
              <a:t>-</a:t>
            </a:r>
            <a:r>
              <a:rPr lang="cs-CZ" dirty="0" err="1" smtClean="0">
                <a:solidFill>
                  <a:srgbClr val="010731"/>
                </a:solidFill>
              </a:rPr>
              <a:t>gemeinen</a:t>
            </a:r>
            <a:r>
              <a:rPr lang="cs-CZ" dirty="0" smtClean="0">
                <a:solidFill>
                  <a:srgbClr val="010731"/>
                </a:solidFill>
              </a:rPr>
              <a:t> </a:t>
            </a:r>
            <a:r>
              <a:rPr lang="cs-CZ" dirty="0" err="1" smtClean="0">
                <a:solidFill>
                  <a:srgbClr val="010731"/>
                </a:solidFill>
              </a:rPr>
              <a:t>Pädagogik</a:t>
            </a:r>
            <a:r>
              <a:rPr lang="cs-CZ" dirty="0" smtClean="0">
                <a:solidFill>
                  <a:srgbClr val="010731"/>
                </a:solidFill>
              </a:rPr>
              <a:t> </a:t>
            </a:r>
            <a:r>
              <a:rPr lang="cs-CZ" dirty="0" err="1" smtClean="0">
                <a:solidFill>
                  <a:srgbClr val="010731"/>
                </a:solidFill>
              </a:rPr>
              <a:t>unter</a:t>
            </a:r>
            <a:r>
              <a:rPr lang="cs-CZ" dirty="0" smtClean="0">
                <a:solidFill>
                  <a:srgbClr val="010731"/>
                </a:solidFill>
              </a:rPr>
              <a:t> </a:t>
            </a:r>
            <a:r>
              <a:rPr lang="cs-CZ" dirty="0" err="1" smtClean="0">
                <a:solidFill>
                  <a:srgbClr val="010731"/>
                </a:solidFill>
              </a:rPr>
              <a:t>besonderer</a:t>
            </a:r>
            <a:r>
              <a:rPr lang="cs-CZ" dirty="0" smtClean="0">
                <a:solidFill>
                  <a:srgbClr val="010731"/>
                </a:solidFill>
              </a:rPr>
              <a:t> </a:t>
            </a:r>
            <a:r>
              <a:rPr lang="cs-CZ" dirty="0" err="1" smtClean="0">
                <a:solidFill>
                  <a:srgbClr val="010731"/>
                </a:solidFill>
              </a:rPr>
              <a:t>Berücksichtigung</a:t>
            </a:r>
            <a:r>
              <a:rPr lang="cs-CZ" dirty="0" smtClean="0">
                <a:solidFill>
                  <a:srgbClr val="010731"/>
                </a:solidFill>
              </a:rPr>
              <a:t> </a:t>
            </a:r>
            <a:r>
              <a:rPr lang="cs-CZ" dirty="0" err="1" smtClean="0">
                <a:solidFill>
                  <a:srgbClr val="010731"/>
                </a:solidFill>
              </a:rPr>
              <a:t>anthropologischer</a:t>
            </a:r>
            <a:r>
              <a:rPr lang="cs-CZ" dirty="0" smtClean="0">
                <a:solidFill>
                  <a:srgbClr val="010731"/>
                </a:solidFill>
              </a:rPr>
              <a:t> </a:t>
            </a:r>
          </a:p>
          <a:p>
            <a:r>
              <a:rPr lang="cs-CZ" dirty="0" smtClean="0">
                <a:solidFill>
                  <a:srgbClr val="010731"/>
                </a:solidFill>
              </a:rPr>
              <a:t>Aspekte. In VIEREGG, </a:t>
            </a:r>
            <a:r>
              <a:rPr lang="cs-CZ" dirty="0" err="1" smtClean="0">
                <a:solidFill>
                  <a:srgbClr val="010731"/>
                </a:solidFill>
              </a:rPr>
              <a:t>Hildegard</a:t>
            </a:r>
            <a:r>
              <a:rPr lang="cs-CZ" dirty="0" smtClean="0">
                <a:solidFill>
                  <a:srgbClr val="010731"/>
                </a:solidFill>
              </a:rPr>
              <a:t>, </a:t>
            </a:r>
            <a:r>
              <a:rPr lang="cs-CZ" dirty="0" err="1" smtClean="0">
                <a:solidFill>
                  <a:srgbClr val="010731"/>
                </a:solidFill>
              </a:rPr>
              <a:t>et</a:t>
            </a:r>
            <a:r>
              <a:rPr lang="cs-CZ" dirty="0" smtClean="0">
                <a:solidFill>
                  <a:srgbClr val="010731"/>
                </a:solidFill>
              </a:rPr>
              <a:t> </a:t>
            </a:r>
            <a:r>
              <a:rPr lang="cs-CZ" dirty="0" err="1" smtClean="0">
                <a:solidFill>
                  <a:srgbClr val="010731"/>
                </a:solidFill>
              </a:rPr>
              <a:t>al</a:t>
            </a:r>
            <a:r>
              <a:rPr lang="cs-CZ" dirty="0" smtClean="0">
                <a:solidFill>
                  <a:srgbClr val="010731"/>
                </a:solidFill>
              </a:rPr>
              <a:t>. </a:t>
            </a:r>
            <a:r>
              <a:rPr lang="cs-CZ" dirty="0" err="1" smtClean="0">
                <a:solidFill>
                  <a:srgbClr val="010731"/>
                </a:solidFill>
              </a:rPr>
              <a:t>Museumspädagogik</a:t>
            </a:r>
            <a:r>
              <a:rPr lang="cs-CZ" dirty="0" smtClean="0">
                <a:solidFill>
                  <a:srgbClr val="010731"/>
                </a:solidFill>
              </a:rPr>
              <a:t> in </a:t>
            </a:r>
            <a:r>
              <a:rPr lang="cs-CZ" dirty="0" err="1" smtClean="0">
                <a:solidFill>
                  <a:srgbClr val="010731"/>
                </a:solidFill>
              </a:rPr>
              <a:t>neuer</a:t>
            </a:r>
            <a:r>
              <a:rPr lang="cs-CZ" dirty="0" smtClean="0">
                <a:solidFill>
                  <a:srgbClr val="010731"/>
                </a:solidFill>
              </a:rPr>
              <a:t> </a:t>
            </a:r>
            <a:r>
              <a:rPr lang="cs-CZ" dirty="0" err="1" smtClean="0">
                <a:solidFill>
                  <a:srgbClr val="010731"/>
                </a:solidFill>
              </a:rPr>
              <a:t>Sicht</a:t>
            </a:r>
            <a:r>
              <a:rPr lang="cs-CZ" dirty="0" smtClean="0">
                <a:solidFill>
                  <a:srgbClr val="010731"/>
                </a:solidFill>
              </a:rPr>
              <a:t>: </a:t>
            </a:r>
            <a:r>
              <a:rPr lang="cs-CZ" dirty="0" err="1" smtClean="0">
                <a:solidFill>
                  <a:srgbClr val="010731"/>
                </a:solidFill>
              </a:rPr>
              <a:t>Erwachsenenbildung</a:t>
            </a:r>
            <a:r>
              <a:rPr lang="cs-CZ" dirty="0" smtClean="0">
                <a:solidFill>
                  <a:srgbClr val="010731"/>
                </a:solidFill>
              </a:rPr>
              <a:t> </a:t>
            </a:r>
            <a:r>
              <a:rPr lang="cs-CZ" dirty="0" err="1" smtClean="0">
                <a:solidFill>
                  <a:srgbClr val="010731"/>
                </a:solidFill>
              </a:rPr>
              <a:t>im</a:t>
            </a:r>
            <a:r>
              <a:rPr lang="cs-CZ" dirty="0" smtClean="0">
                <a:solidFill>
                  <a:srgbClr val="010731"/>
                </a:solidFill>
              </a:rPr>
              <a:t> Museum. </a:t>
            </a:r>
            <a:r>
              <a:rPr lang="cs-CZ" dirty="0" err="1" smtClean="0">
                <a:solidFill>
                  <a:srgbClr val="010731"/>
                </a:solidFill>
              </a:rPr>
              <a:t>Baltmannsweiler</a:t>
            </a:r>
            <a:r>
              <a:rPr lang="cs-CZ" dirty="0" smtClean="0">
                <a:solidFill>
                  <a:srgbClr val="010731"/>
                </a:solidFill>
              </a:rPr>
              <a:t>: Schneider </a:t>
            </a:r>
            <a:r>
              <a:rPr lang="cs-CZ" dirty="0" err="1" smtClean="0">
                <a:solidFill>
                  <a:srgbClr val="010731"/>
                </a:solidFill>
              </a:rPr>
              <a:t>Verlag</a:t>
            </a:r>
            <a:r>
              <a:rPr lang="cs-CZ" dirty="0" smtClean="0">
                <a:solidFill>
                  <a:srgbClr val="010731"/>
                </a:solidFill>
              </a:rPr>
              <a:t> </a:t>
            </a:r>
            <a:r>
              <a:rPr lang="cs-CZ" dirty="0" err="1" smtClean="0">
                <a:solidFill>
                  <a:srgbClr val="010731"/>
                </a:solidFill>
              </a:rPr>
              <a:t>Hohen</a:t>
            </a:r>
            <a:r>
              <a:rPr lang="cs-CZ" dirty="0" smtClean="0">
                <a:solidFill>
                  <a:srgbClr val="010731"/>
                </a:solidFill>
              </a:rPr>
              <a:t>-</a:t>
            </a:r>
            <a:r>
              <a:rPr lang="cs-CZ" dirty="0" err="1" smtClean="0">
                <a:solidFill>
                  <a:srgbClr val="010731"/>
                </a:solidFill>
              </a:rPr>
              <a:t>gehren</a:t>
            </a:r>
            <a:r>
              <a:rPr lang="cs-CZ" dirty="0" smtClean="0">
                <a:solidFill>
                  <a:srgbClr val="010731"/>
                </a:solidFill>
              </a:rPr>
              <a:t>, 1994. Band I: </a:t>
            </a:r>
            <a:r>
              <a:rPr lang="cs-CZ" dirty="0" err="1" smtClean="0">
                <a:solidFill>
                  <a:srgbClr val="010731"/>
                </a:solidFill>
              </a:rPr>
              <a:t>Grundlagen</a:t>
            </a:r>
            <a:r>
              <a:rPr lang="cs-CZ" dirty="0" smtClean="0">
                <a:solidFill>
                  <a:srgbClr val="010731"/>
                </a:solidFill>
              </a:rPr>
              <a:t> – </a:t>
            </a:r>
            <a:r>
              <a:rPr lang="cs-CZ" dirty="0" err="1" smtClean="0">
                <a:solidFill>
                  <a:srgbClr val="010731"/>
                </a:solidFill>
              </a:rPr>
              <a:t>Museumstypen</a:t>
            </a:r>
            <a:r>
              <a:rPr lang="cs-CZ" dirty="0" smtClean="0">
                <a:solidFill>
                  <a:srgbClr val="010731"/>
                </a:solidFill>
              </a:rPr>
              <a:t> – </a:t>
            </a:r>
            <a:r>
              <a:rPr lang="cs-CZ" dirty="0" err="1" smtClean="0">
                <a:solidFill>
                  <a:srgbClr val="010731"/>
                </a:solidFill>
              </a:rPr>
              <a:t>Museologie</a:t>
            </a:r>
            <a:r>
              <a:rPr lang="cs-CZ" dirty="0" smtClean="0">
                <a:solidFill>
                  <a:srgbClr val="010731"/>
                </a:solidFill>
              </a:rPr>
              <a:t>. s. 42–48. ISBN 3-87116-938-2.</a:t>
            </a:r>
          </a:p>
          <a:p>
            <a:r>
              <a:rPr lang="cs-CZ" dirty="0" smtClean="0">
                <a:solidFill>
                  <a:srgbClr val="010731"/>
                </a:solidFill>
              </a:rPr>
              <a:t>SKALKOVÁ, Jarmila. Obecná didaktika. Praha : </a:t>
            </a:r>
            <a:r>
              <a:rPr lang="cs-CZ" dirty="0" err="1" smtClean="0">
                <a:solidFill>
                  <a:srgbClr val="010731"/>
                </a:solidFill>
              </a:rPr>
              <a:t>Grada</a:t>
            </a:r>
            <a:r>
              <a:rPr lang="cs-CZ" dirty="0" smtClean="0">
                <a:solidFill>
                  <a:srgbClr val="010731"/>
                </a:solidFill>
              </a:rPr>
              <a:t>, 2007. 328 s. ISBN 978-80-247-1821-7.</a:t>
            </a:r>
            <a:endParaRPr lang="cs-CZ" dirty="0">
              <a:solidFill>
                <a:srgbClr val="010731"/>
              </a:solidFill>
            </a:endParaRPr>
          </a:p>
        </p:txBody>
      </p:sp>
      <p:sp>
        <p:nvSpPr>
          <p:cNvPr id="3" name="Nadpis 2"/>
          <p:cNvSpPr>
            <a:spLocks noGrp="1"/>
          </p:cNvSpPr>
          <p:nvPr>
            <p:ph type="title"/>
          </p:nvPr>
        </p:nvSpPr>
        <p:spPr>
          <a:xfrm>
            <a:off x="457200" y="152400"/>
            <a:ext cx="8229600" cy="561956"/>
          </a:xfrm>
        </p:spPr>
        <p:txBody>
          <a:bodyPr>
            <a:normAutofit fontScale="90000"/>
          </a:bodyPr>
          <a:lstStyle/>
          <a:p>
            <a:r>
              <a:rPr lang="cs-CZ" sz="2200" b="1" dirty="0" smtClean="0">
                <a:solidFill>
                  <a:srgbClr val="010731"/>
                </a:solidFill>
              </a:rPr>
              <a:t>LITERATURA</a:t>
            </a:r>
            <a:r>
              <a:rPr lang="cs-CZ" dirty="0" smtClean="0">
                <a:solidFill>
                  <a:srgbClr val="010731"/>
                </a:solidFill>
              </a:rPr>
              <a:t> </a:t>
            </a:r>
            <a:endParaRPr lang="cs-CZ" dirty="0">
              <a:solidFill>
                <a:srgbClr val="01073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357982"/>
          </a:xfrm>
        </p:spPr>
        <p:txBody>
          <a:bodyPr numCol="2">
            <a:normAutofit fontScale="47500" lnSpcReduction="20000"/>
          </a:bodyPr>
          <a:lstStyle/>
          <a:p>
            <a:r>
              <a:rPr lang="cs-CZ" dirty="0" smtClean="0">
                <a:solidFill>
                  <a:srgbClr val="010731"/>
                </a:solidFill>
              </a:rPr>
              <a:t>SOKOLOVÁ, </a:t>
            </a:r>
            <a:r>
              <a:rPr lang="cs-CZ" dirty="0" err="1" smtClean="0">
                <a:solidFill>
                  <a:srgbClr val="010731"/>
                </a:solidFill>
              </a:rPr>
              <a:t>Katarína</a:t>
            </a:r>
            <a:r>
              <a:rPr lang="cs-CZ" dirty="0" smtClean="0">
                <a:solidFill>
                  <a:srgbClr val="010731"/>
                </a:solidFill>
              </a:rPr>
              <a:t>. </a:t>
            </a:r>
            <a:r>
              <a:rPr lang="cs-CZ" dirty="0" err="1" smtClean="0">
                <a:solidFill>
                  <a:srgbClr val="010731"/>
                </a:solidFill>
              </a:rPr>
              <a:t>Existenciálny</a:t>
            </a:r>
            <a:r>
              <a:rPr lang="cs-CZ" dirty="0" smtClean="0">
                <a:solidFill>
                  <a:srgbClr val="010731"/>
                </a:solidFill>
              </a:rPr>
              <a:t> </a:t>
            </a:r>
            <a:r>
              <a:rPr lang="cs-CZ" dirty="0" err="1" smtClean="0">
                <a:solidFill>
                  <a:srgbClr val="010731"/>
                </a:solidFill>
              </a:rPr>
              <a:t>priestor</a:t>
            </a:r>
            <a:r>
              <a:rPr lang="cs-CZ" dirty="0" smtClean="0">
                <a:solidFill>
                  <a:srgbClr val="010731"/>
                </a:solidFill>
              </a:rPr>
              <a:t> </a:t>
            </a:r>
            <a:r>
              <a:rPr lang="cs-CZ" dirty="0" err="1" smtClean="0">
                <a:solidFill>
                  <a:srgbClr val="010731"/>
                </a:solidFill>
              </a:rPr>
              <a:t>múzejnej</a:t>
            </a:r>
            <a:r>
              <a:rPr lang="cs-CZ" dirty="0" smtClean="0">
                <a:solidFill>
                  <a:srgbClr val="010731"/>
                </a:solidFill>
              </a:rPr>
              <a:t> </a:t>
            </a:r>
            <a:r>
              <a:rPr lang="cs-CZ" dirty="0" err="1" smtClean="0">
                <a:solidFill>
                  <a:srgbClr val="010731"/>
                </a:solidFill>
              </a:rPr>
              <a:t>edukácie</a:t>
            </a:r>
            <a:r>
              <a:rPr lang="cs-CZ" dirty="0" smtClean="0">
                <a:solidFill>
                  <a:srgbClr val="010731"/>
                </a:solidFill>
              </a:rPr>
              <a:t>: </a:t>
            </a:r>
            <a:r>
              <a:rPr lang="cs-CZ" dirty="0" err="1" smtClean="0">
                <a:solidFill>
                  <a:srgbClr val="010731"/>
                </a:solidFill>
              </a:rPr>
              <a:t>Reflexia</a:t>
            </a:r>
            <a:r>
              <a:rPr lang="cs-CZ" dirty="0" smtClean="0">
                <a:solidFill>
                  <a:srgbClr val="010731"/>
                </a:solidFill>
              </a:rPr>
              <a:t> </a:t>
            </a:r>
            <a:r>
              <a:rPr lang="cs-CZ" dirty="0" err="1" smtClean="0">
                <a:solidFill>
                  <a:srgbClr val="010731"/>
                </a:solidFill>
              </a:rPr>
              <a:t>aktuál</a:t>
            </a:r>
            <a:r>
              <a:rPr lang="cs-CZ" dirty="0" smtClean="0">
                <a:solidFill>
                  <a:srgbClr val="010731"/>
                </a:solidFill>
              </a:rPr>
              <a:t>-</a:t>
            </a:r>
            <a:r>
              <a:rPr lang="cs-CZ" dirty="0" err="1" smtClean="0">
                <a:solidFill>
                  <a:srgbClr val="010731"/>
                </a:solidFill>
              </a:rPr>
              <a:t>nych</a:t>
            </a:r>
            <a:r>
              <a:rPr lang="cs-CZ" dirty="0" smtClean="0">
                <a:solidFill>
                  <a:srgbClr val="010731"/>
                </a:solidFill>
              </a:rPr>
              <a:t> možností výchovy k </a:t>
            </a:r>
            <a:r>
              <a:rPr lang="cs-CZ" dirty="0" err="1" smtClean="0">
                <a:solidFill>
                  <a:srgbClr val="010731"/>
                </a:solidFill>
              </a:rPr>
              <a:t>umeniu</a:t>
            </a:r>
            <a:r>
              <a:rPr lang="cs-CZ" dirty="0" smtClean="0">
                <a:solidFill>
                  <a:srgbClr val="010731"/>
                </a:solidFill>
              </a:rPr>
              <a:t>. In HORÁČEK, Martin, MYSLIVEČKOVÁ, Hana, ŠOBÁŇOVÁ, Petra (</a:t>
            </a:r>
            <a:r>
              <a:rPr lang="cs-CZ" dirty="0" err="1" smtClean="0">
                <a:solidFill>
                  <a:srgbClr val="010731"/>
                </a:solidFill>
              </a:rPr>
              <a:t>eds</a:t>
            </a:r>
            <a:r>
              <a:rPr lang="cs-CZ" dirty="0" smtClean="0">
                <a:solidFill>
                  <a:srgbClr val="010731"/>
                </a:solidFill>
              </a:rPr>
              <a:t>.). Muzejní pedagogika dnes: Sborník příspěvků z mezinárodní konference. Olomouc : Univerzita Palackého v Olomouci, 2008. s. 85–91. ISBN 80-244-1993.</a:t>
            </a:r>
          </a:p>
          <a:p>
            <a:r>
              <a:rPr lang="cs-CZ" dirty="0" smtClean="0">
                <a:solidFill>
                  <a:srgbClr val="010731"/>
                </a:solidFill>
              </a:rPr>
              <a:t>STEELOVÁ, </a:t>
            </a:r>
            <a:r>
              <a:rPr lang="cs-CZ" dirty="0" err="1" smtClean="0">
                <a:solidFill>
                  <a:srgbClr val="010731"/>
                </a:solidFill>
              </a:rPr>
              <a:t>Jeannie</a:t>
            </a:r>
            <a:r>
              <a:rPr lang="cs-CZ" dirty="0" smtClean="0">
                <a:solidFill>
                  <a:srgbClr val="010731"/>
                </a:solidFill>
              </a:rPr>
              <a:t> L., </a:t>
            </a:r>
            <a:r>
              <a:rPr lang="cs-CZ" dirty="0" err="1" smtClean="0">
                <a:solidFill>
                  <a:srgbClr val="010731"/>
                </a:solidFill>
              </a:rPr>
              <a:t>et</a:t>
            </a:r>
            <a:r>
              <a:rPr lang="cs-CZ" dirty="0" smtClean="0">
                <a:solidFill>
                  <a:srgbClr val="010731"/>
                </a:solidFill>
              </a:rPr>
              <a:t> </a:t>
            </a:r>
            <a:r>
              <a:rPr lang="cs-CZ" dirty="0" err="1" smtClean="0">
                <a:solidFill>
                  <a:srgbClr val="010731"/>
                </a:solidFill>
              </a:rPr>
              <a:t>al</a:t>
            </a:r>
            <a:r>
              <a:rPr lang="cs-CZ" dirty="0" smtClean="0">
                <a:solidFill>
                  <a:srgbClr val="010731"/>
                </a:solidFill>
              </a:rPr>
              <a:t>. Plánování vyučovací hodiny. Praha : Kritické myš-lení, 1998. 18 s. ISBN neuvedeno.</a:t>
            </a:r>
          </a:p>
          <a:p>
            <a:r>
              <a:rPr lang="cs-CZ" dirty="0" smtClean="0">
                <a:solidFill>
                  <a:srgbClr val="010731"/>
                </a:solidFill>
              </a:rPr>
              <a:t>STRÁNSKÁ, Edita, STRÁNSKÝ, Zbyněk Z. Základy </a:t>
            </a:r>
            <a:r>
              <a:rPr lang="cs-CZ" dirty="0" err="1" smtClean="0">
                <a:solidFill>
                  <a:srgbClr val="010731"/>
                </a:solidFill>
              </a:rPr>
              <a:t>štúdia</a:t>
            </a:r>
            <a:r>
              <a:rPr lang="cs-CZ" dirty="0" smtClean="0">
                <a:solidFill>
                  <a:srgbClr val="010731"/>
                </a:solidFill>
              </a:rPr>
              <a:t> </a:t>
            </a:r>
            <a:r>
              <a:rPr lang="cs-CZ" dirty="0" err="1" smtClean="0">
                <a:solidFill>
                  <a:srgbClr val="010731"/>
                </a:solidFill>
              </a:rPr>
              <a:t>muzeológie</a:t>
            </a:r>
            <a:r>
              <a:rPr lang="cs-CZ" dirty="0" smtClean="0">
                <a:solidFill>
                  <a:srgbClr val="010731"/>
                </a:solidFill>
              </a:rPr>
              <a:t>. Banská Bys-</a:t>
            </a:r>
            <a:r>
              <a:rPr lang="cs-CZ" dirty="0" err="1" smtClean="0">
                <a:solidFill>
                  <a:srgbClr val="010731"/>
                </a:solidFill>
              </a:rPr>
              <a:t>trica</a:t>
            </a:r>
            <a:r>
              <a:rPr lang="cs-CZ" dirty="0" smtClean="0">
                <a:solidFill>
                  <a:srgbClr val="010731"/>
                </a:solidFill>
              </a:rPr>
              <a:t> : Univerzita </a:t>
            </a:r>
            <a:r>
              <a:rPr lang="cs-CZ" dirty="0" err="1" smtClean="0">
                <a:solidFill>
                  <a:srgbClr val="010731"/>
                </a:solidFill>
              </a:rPr>
              <a:t>Mateja</a:t>
            </a:r>
            <a:r>
              <a:rPr lang="cs-CZ" dirty="0" smtClean="0">
                <a:solidFill>
                  <a:srgbClr val="010731"/>
                </a:solidFill>
              </a:rPr>
              <a:t> Bela Banská Bystrica, 2000. 130 s. ISBN 80-8055-455-2.</a:t>
            </a:r>
          </a:p>
          <a:p>
            <a:r>
              <a:rPr lang="cs-CZ" dirty="0" smtClean="0">
                <a:solidFill>
                  <a:srgbClr val="010731"/>
                </a:solidFill>
              </a:rPr>
              <a:t>STRÁNSKÝ, Zbyněk Z. Úvod do muzeologie. Brno : Masarykova univerzita, 2000. 169 s. ISBN 80-210-1272-2.</a:t>
            </a:r>
          </a:p>
          <a:p>
            <a:r>
              <a:rPr lang="cs-CZ" dirty="0" smtClean="0">
                <a:solidFill>
                  <a:srgbClr val="010731"/>
                </a:solidFill>
              </a:rPr>
              <a:t>Strategie celoživotního učení ČR. Praha: Ministerstvo školství, mládeže a </a:t>
            </a:r>
            <a:r>
              <a:rPr lang="cs-CZ" dirty="0" err="1" smtClean="0">
                <a:solidFill>
                  <a:srgbClr val="010731"/>
                </a:solidFill>
              </a:rPr>
              <a:t>tělovýcho</a:t>
            </a:r>
            <a:r>
              <a:rPr lang="cs-CZ" dirty="0" smtClean="0">
                <a:solidFill>
                  <a:srgbClr val="010731"/>
                </a:solidFill>
              </a:rPr>
              <a:t>-vy, 2008. 89 s. Dostupný z WWW: &lt;http://www.</a:t>
            </a:r>
            <a:r>
              <a:rPr lang="cs-CZ" dirty="0" err="1" smtClean="0">
                <a:solidFill>
                  <a:srgbClr val="010731"/>
                </a:solidFill>
              </a:rPr>
              <a:t>msmt.cz</a:t>
            </a:r>
            <a:r>
              <a:rPr lang="cs-CZ" dirty="0" smtClean="0">
                <a:solidFill>
                  <a:srgbClr val="010731"/>
                </a:solidFill>
              </a:rPr>
              <a:t>/</a:t>
            </a:r>
            <a:r>
              <a:rPr lang="cs-CZ" dirty="0" err="1" smtClean="0">
                <a:solidFill>
                  <a:srgbClr val="010731"/>
                </a:solidFill>
              </a:rPr>
              <a:t>uploads</a:t>
            </a:r>
            <a:r>
              <a:rPr lang="cs-CZ" dirty="0" smtClean="0">
                <a:solidFill>
                  <a:srgbClr val="010731"/>
                </a:solidFill>
              </a:rPr>
              <a:t>/</a:t>
            </a:r>
            <a:r>
              <a:rPr lang="cs-CZ" dirty="0" err="1" smtClean="0">
                <a:solidFill>
                  <a:srgbClr val="010731"/>
                </a:solidFill>
              </a:rPr>
              <a:t>Zalezitos</a:t>
            </a:r>
            <a:r>
              <a:rPr lang="cs-CZ" dirty="0" smtClean="0">
                <a:solidFill>
                  <a:srgbClr val="010731"/>
                </a:solidFill>
              </a:rPr>
              <a:t>-ti_EU/strategie_2007_CZ_web_jednostrany.</a:t>
            </a:r>
            <a:r>
              <a:rPr lang="cs-CZ" dirty="0" err="1" smtClean="0">
                <a:solidFill>
                  <a:srgbClr val="010731"/>
                </a:solidFill>
              </a:rPr>
              <a:t>pdf</a:t>
            </a:r>
            <a:r>
              <a:rPr lang="cs-CZ" dirty="0" smtClean="0">
                <a:solidFill>
                  <a:srgbClr val="010731"/>
                </a:solidFill>
              </a:rPr>
              <a:t>&gt;. ISBN 978-80-254-2218-2.</a:t>
            </a:r>
          </a:p>
          <a:p>
            <a:r>
              <a:rPr lang="cs-CZ" dirty="0" smtClean="0">
                <a:solidFill>
                  <a:srgbClr val="010731"/>
                </a:solidFill>
              </a:rPr>
              <a:t>ŠOBÁŇOVÁ, Petra. Edukační potenciál muzea. Olomouc, 2009. 286 s. Disertační práce. Univerzita Palackého v Olomouci, Pedagogická fakulta.</a:t>
            </a:r>
          </a:p>
          <a:p>
            <a:r>
              <a:rPr lang="cs-CZ" dirty="0" smtClean="0">
                <a:solidFill>
                  <a:srgbClr val="010731"/>
                </a:solidFill>
              </a:rPr>
              <a:t>ŠOBÁŇOVÁ, Petra. Edukační potenciál muzea. Olomouc : Univerzita Palackého v Olomouci, 2012. V tisku.</a:t>
            </a:r>
          </a:p>
          <a:p>
            <a:r>
              <a:rPr lang="cs-CZ" dirty="0" smtClean="0">
                <a:solidFill>
                  <a:srgbClr val="010731"/>
                </a:solidFill>
              </a:rPr>
              <a:t>ŠPÉT, Jiří. Přehled vývoje českého muzejnictví I. (do roku 1945). 2. </a:t>
            </a:r>
            <a:r>
              <a:rPr lang="cs-CZ" dirty="0" err="1" smtClean="0">
                <a:solidFill>
                  <a:srgbClr val="010731"/>
                </a:solidFill>
              </a:rPr>
              <a:t>vyd</a:t>
            </a:r>
            <a:r>
              <a:rPr lang="cs-CZ" dirty="0" smtClean="0">
                <a:solidFill>
                  <a:srgbClr val="010731"/>
                </a:solidFill>
              </a:rPr>
              <a:t>. Brno : Masa-</a:t>
            </a:r>
            <a:r>
              <a:rPr lang="cs-CZ" dirty="0" err="1" smtClean="0">
                <a:solidFill>
                  <a:srgbClr val="010731"/>
                </a:solidFill>
              </a:rPr>
              <a:t>rykova</a:t>
            </a:r>
            <a:r>
              <a:rPr lang="cs-CZ" dirty="0" smtClean="0">
                <a:solidFill>
                  <a:srgbClr val="010731"/>
                </a:solidFill>
              </a:rPr>
              <a:t> univerzita v Brně, Filosofická fakulta, 2003. 137 s. ISBN 80-210-3206-5.</a:t>
            </a:r>
          </a:p>
          <a:p>
            <a:r>
              <a:rPr lang="cs-CZ" dirty="0" smtClean="0">
                <a:solidFill>
                  <a:srgbClr val="010731"/>
                </a:solidFill>
              </a:rPr>
              <a:t>ŠTĚPÁNEK, Pavel. Obrysy muzeologie pro historiky umění. Olomouc : Univerzita </a:t>
            </a:r>
          </a:p>
          <a:p>
            <a:r>
              <a:rPr lang="cs-CZ" dirty="0" smtClean="0">
                <a:solidFill>
                  <a:srgbClr val="010731"/>
                </a:solidFill>
              </a:rPr>
              <a:t>Palackého v Olomouci, 2002. 251 s. ISBN 80-244-0542-3.</a:t>
            </a:r>
          </a:p>
          <a:p>
            <a:r>
              <a:rPr lang="cs-CZ" dirty="0" smtClean="0">
                <a:solidFill>
                  <a:srgbClr val="010731"/>
                </a:solidFill>
              </a:rPr>
              <a:t>TALBOYS, </a:t>
            </a:r>
            <a:r>
              <a:rPr lang="cs-CZ" dirty="0" err="1" smtClean="0">
                <a:solidFill>
                  <a:srgbClr val="010731"/>
                </a:solidFill>
              </a:rPr>
              <a:t>Graeme</a:t>
            </a:r>
            <a:r>
              <a:rPr lang="cs-CZ" dirty="0" smtClean="0">
                <a:solidFill>
                  <a:srgbClr val="010731"/>
                </a:solidFill>
              </a:rPr>
              <a:t> K. Museum </a:t>
            </a:r>
            <a:r>
              <a:rPr lang="cs-CZ" dirty="0" err="1" smtClean="0">
                <a:solidFill>
                  <a:srgbClr val="010731"/>
                </a:solidFill>
              </a:rPr>
              <a:t>Educator’s</a:t>
            </a:r>
            <a:r>
              <a:rPr lang="cs-CZ" dirty="0" smtClean="0">
                <a:solidFill>
                  <a:srgbClr val="010731"/>
                </a:solidFill>
              </a:rPr>
              <a:t> Handbook. </a:t>
            </a:r>
            <a:r>
              <a:rPr lang="cs-CZ" dirty="0" err="1" smtClean="0">
                <a:solidFill>
                  <a:srgbClr val="010731"/>
                </a:solidFill>
              </a:rPr>
              <a:t>Aldershot</a:t>
            </a:r>
            <a:r>
              <a:rPr lang="cs-CZ" dirty="0" smtClean="0">
                <a:solidFill>
                  <a:srgbClr val="010731"/>
                </a:solidFill>
              </a:rPr>
              <a:t>, </a:t>
            </a:r>
            <a:r>
              <a:rPr lang="cs-CZ" dirty="0" err="1" smtClean="0">
                <a:solidFill>
                  <a:srgbClr val="010731"/>
                </a:solidFill>
              </a:rPr>
              <a:t>Hampshire</a:t>
            </a:r>
            <a:r>
              <a:rPr lang="cs-CZ" dirty="0" smtClean="0">
                <a:solidFill>
                  <a:srgbClr val="010731"/>
                </a:solidFill>
              </a:rPr>
              <a:t> in </a:t>
            </a:r>
            <a:r>
              <a:rPr lang="cs-CZ" dirty="0" err="1" smtClean="0">
                <a:solidFill>
                  <a:srgbClr val="010731"/>
                </a:solidFill>
              </a:rPr>
              <a:t>En</a:t>
            </a:r>
            <a:r>
              <a:rPr lang="cs-CZ" dirty="0" smtClean="0">
                <a:solidFill>
                  <a:srgbClr val="010731"/>
                </a:solidFill>
              </a:rPr>
              <a:t>-</a:t>
            </a:r>
            <a:r>
              <a:rPr lang="cs-CZ" dirty="0" err="1" smtClean="0">
                <a:solidFill>
                  <a:srgbClr val="010731"/>
                </a:solidFill>
              </a:rPr>
              <a:t>gland</a:t>
            </a:r>
            <a:r>
              <a:rPr lang="cs-CZ" dirty="0" smtClean="0">
                <a:solidFill>
                  <a:srgbClr val="010731"/>
                </a:solidFill>
              </a:rPr>
              <a:t> </a:t>
            </a:r>
            <a:r>
              <a:rPr lang="cs-CZ" dirty="0" err="1" smtClean="0">
                <a:solidFill>
                  <a:srgbClr val="010731"/>
                </a:solidFill>
              </a:rPr>
              <a:t>and</a:t>
            </a:r>
            <a:r>
              <a:rPr lang="cs-CZ" dirty="0" smtClean="0">
                <a:solidFill>
                  <a:srgbClr val="010731"/>
                </a:solidFill>
              </a:rPr>
              <a:t> </a:t>
            </a:r>
            <a:r>
              <a:rPr lang="cs-CZ" dirty="0" err="1" smtClean="0">
                <a:solidFill>
                  <a:srgbClr val="010731"/>
                </a:solidFill>
              </a:rPr>
              <a:t>Brookfield</a:t>
            </a:r>
            <a:r>
              <a:rPr lang="cs-CZ" dirty="0" smtClean="0">
                <a:solidFill>
                  <a:srgbClr val="010731"/>
                </a:solidFill>
              </a:rPr>
              <a:t>, Vermont in USA : </a:t>
            </a:r>
            <a:r>
              <a:rPr lang="cs-CZ" dirty="0" err="1" smtClean="0">
                <a:solidFill>
                  <a:srgbClr val="010731"/>
                </a:solidFill>
              </a:rPr>
              <a:t>Gower</a:t>
            </a:r>
            <a:r>
              <a:rPr lang="cs-CZ" dirty="0" smtClean="0">
                <a:solidFill>
                  <a:srgbClr val="010731"/>
                </a:solidFill>
              </a:rPr>
              <a:t>, 2000. 220 s. ISBN 0-556-08173-3.</a:t>
            </a:r>
          </a:p>
          <a:p>
            <a:r>
              <a:rPr lang="cs-CZ" dirty="0" smtClean="0">
                <a:solidFill>
                  <a:srgbClr val="010731"/>
                </a:solidFill>
              </a:rPr>
              <a:t>TRIPPS, </a:t>
            </a:r>
            <a:r>
              <a:rPr lang="cs-CZ" dirty="0" err="1" smtClean="0">
                <a:solidFill>
                  <a:srgbClr val="010731"/>
                </a:solidFill>
              </a:rPr>
              <a:t>Manfred</a:t>
            </a:r>
            <a:r>
              <a:rPr lang="cs-CZ" dirty="0" smtClean="0">
                <a:solidFill>
                  <a:srgbClr val="010731"/>
                </a:solidFill>
              </a:rPr>
              <a:t>. </a:t>
            </a:r>
            <a:r>
              <a:rPr lang="cs-CZ" dirty="0" err="1" smtClean="0">
                <a:solidFill>
                  <a:srgbClr val="010731"/>
                </a:solidFill>
              </a:rPr>
              <a:t>Museumspädagogik</a:t>
            </a:r>
            <a:r>
              <a:rPr lang="cs-CZ" dirty="0" smtClean="0">
                <a:solidFill>
                  <a:srgbClr val="010731"/>
                </a:solidFill>
              </a:rPr>
              <a:t> – </a:t>
            </a:r>
            <a:r>
              <a:rPr lang="cs-CZ" dirty="0" err="1" smtClean="0">
                <a:solidFill>
                  <a:srgbClr val="010731"/>
                </a:solidFill>
              </a:rPr>
              <a:t>Definition</a:t>
            </a:r>
            <a:r>
              <a:rPr lang="cs-CZ" dirty="0" smtClean="0">
                <a:solidFill>
                  <a:srgbClr val="010731"/>
                </a:solidFill>
              </a:rPr>
              <a:t> </a:t>
            </a:r>
            <a:r>
              <a:rPr lang="cs-CZ" dirty="0" err="1" smtClean="0">
                <a:solidFill>
                  <a:srgbClr val="010731"/>
                </a:solidFill>
              </a:rPr>
              <a:t>und</a:t>
            </a:r>
            <a:r>
              <a:rPr lang="cs-CZ" dirty="0" smtClean="0">
                <a:solidFill>
                  <a:srgbClr val="010731"/>
                </a:solidFill>
              </a:rPr>
              <a:t> </a:t>
            </a:r>
            <a:r>
              <a:rPr lang="cs-CZ" dirty="0" err="1" smtClean="0">
                <a:solidFill>
                  <a:srgbClr val="010731"/>
                </a:solidFill>
              </a:rPr>
              <a:t>Sinn</a:t>
            </a:r>
            <a:r>
              <a:rPr lang="cs-CZ" dirty="0" smtClean="0">
                <a:solidFill>
                  <a:srgbClr val="010731"/>
                </a:solidFill>
              </a:rPr>
              <a:t>. In VIEREGG, </a:t>
            </a:r>
          </a:p>
          <a:p>
            <a:r>
              <a:rPr lang="cs-CZ" dirty="0" err="1" smtClean="0">
                <a:solidFill>
                  <a:srgbClr val="010731"/>
                </a:solidFill>
              </a:rPr>
              <a:t>Hildegard</a:t>
            </a:r>
            <a:r>
              <a:rPr lang="cs-CZ" dirty="0" smtClean="0">
                <a:solidFill>
                  <a:srgbClr val="010731"/>
                </a:solidFill>
              </a:rPr>
              <a:t>, </a:t>
            </a:r>
            <a:r>
              <a:rPr lang="cs-CZ" dirty="0" err="1" smtClean="0">
                <a:solidFill>
                  <a:srgbClr val="010731"/>
                </a:solidFill>
              </a:rPr>
              <a:t>et</a:t>
            </a:r>
            <a:r>
              <a:rPr lang="cs-CZ" dirty="0" smtClean="0">
                <a:solidFill>
                  <a:srgbClr val="010731"/>
                </a:solidFill>
              </a:rPr>
              <a:t> </a:t>
            </a:r>
            <a:r>
              <a:rPr lang="cs-CZ" dirty="0" err="1" smtClean="0">
                <a:solidFill>
                  <a:srgbClr val="010731"/>
                </a:solidFill>
              </a:rPr>
              <a:t>al</a:t>
            </a:r>
            <a:r>
              <a:rPr lang="cs-CZ" dirty="0" smtClean="0">
                <a:solidFill>
                  <a:srgbClr val="010731"/>
                </a:solidFill>
              </a:rPr>
              <a:t>. </a:t>
            </a:r>
            <a:r>
              <a:rPr lang="cs-CZ" dirty="0" err="1" smtClean="0">
                <a:solidFill>
                  <a:srgbClr val="010731"/>
                </a:solidFill>
              </a:rPr>
              <a:t>Museumspädagogik</a:t>
            </a:r>
            <a:r>
              <a:rPr lang="cs-CZ" dirty="0" smtClean="0">
                <a:solidFill>
                  <a:srgbClr val="010731"/>
                </a:solidFill>
              </a:rPr>
              <a:t> in </a:t>
            </a:r>
            <a:r>
              <a:rPr lang="cs-CZ" dirty="0" err="1" smtClean="0">
                <a:solidFill>
                  <a:srgbClr val="010731"/>
                </a:solidFill>
              </a:rPr>
              <a:t>neuer</a:t>
            </a:r>
            <a:r>
              <a:rPr lang="cs-CZ" dirty="0" smtClean="0">
                <a:solidFill>
                  <a:srgbClr val="010731"/>
                </a:solidFill>
              </a:rPr>
              <a:t> </a:t>
            </a:r>
            <a:r>
              <a:rPr lang="cs-CZ" dirty="0" err="1" smtClean="0">
                <a:solidFill>
                  <a:srgbClr val="010731"/>
                </a:solidFill>
              </a:rPr>
              <a:t>Sicht</a:t>
            </a:r>
            <a:r>
              <a:rPr lang="cs-CZ" dirty="0" smtClean="0">
                <a:solidFill>
                  <a:srgbClr val="010731"/>
                </a:solidFill>
              </a:rPr>
              <a:t>: </a:t>
            </a:r>
            <a:r>
              <a:rPr lang="cs-CZ" dirty="0" err="1" smtClean="0">
                <a:solidFill>
                  <a:srgbClr val="010731"/>
                </a:solidFill>
              </a:rPr>
              <a:t>Erwachsenenbildung</a:t>
            </a:r>
            <a:r>
              <a:rPr lang="cs-CZ" dirty="0" smtClean="0">
                <a:solidFill>
                  <a:srgbClr val="010731"/>
                </a:solidFill>
              </a:rPr>
              <a:t> </a:t>
            </a:r>
            <a:r>
              <a:rPr lang="cs-CZ" dirty="0" err="1" smtClean="0">
                <a:solidFill>
                  <a:srgbClr val="010731"/>
                </a:solidFill>
              </a:rPr>
              <a:t>im</a:t>
            </a:r>
            <a:r>
              <a:rPr lang="cs-CZ" dirty="0" smtClean="0">
                <a:solidFill>
                  <a:srgbClr val="010731"/>
                </a:solidFill>
              </a:rPr>
              <a:t> </a:t>
            </a:r>
          </a:p>
          <a:p>
            <a:r>
              <a:rPr lang="cs-CZ" dirty="0" smtClean="0">
                <a:solidFill>
                  <a:srgbClr val="010731"/>
                </a:solidFill>
              </a:rPr>
              <a:t>Museum. </a:t>
            </a:r>
            <a:r>
              <a:rPr lang="cs-CZ" dirty="0" err="1" smtClean="0">
                <a:solidFill>
                  <a:srgbClr val="010731"/>
                </a:solidFill>
              </a:rPr>
              <a:t>Baltmannsweiler</a:t>
            </a:r>
            <a:r>
              <a:rPr lang="cs-CZ" dirty="0" smtClean="0">
                <a:solidFill>
                  <a:srgbClr val="010731"/>
                </a:solidFill>
              </a:rPr>
              <a:t>: Schneider </a:t>
            </a:r>
            <a:r>
              <a:rPr lang="cs-CZ" dirty="0" err="1" smtClean="0">
                <a:solidFill>
                  <a:srgbClr val="010731"/>
                </a:solidFill>
              </a:rPr>
              <a:t>Verlag</a:t>
            </a:r>
            <a:r>
              <a:rPr lang="cs-CZ" dirty="0" smtClean="0">
                <a:solidFill>
                  <a:srgbClr val="010731"/>
                </a:solidFill>
              </a:rPr>
              <a:t> </a:t>
            </a:r>
            <a:r>
              <a:rPr lang="cs-CZ" dirty="0" err="1" smtClean="0">
                <a:solidFill>
                  <a:srgbClr val="010731"/>
                </a:solidFill>
              </a:rPr>
              <a:t>Hohengehren</a:t>
            </a:r>
            <a:r>
              <a:rPr lang="cs-CZ" dirty="0" smtClean="0">
                <a:solidFill>
                  <a:srgbClr val="010731"/>
                </a:solidFill>
              </a:rPr>
              <a:t>, 1994. Band I: </a:t>
            </a:r>
            <a:r>
              <a:rPr lang="cs-CZ" dirty="0" err="1" smtClean="0">
                <a:solidFill>
                  <a:srgbClr val="010731"/>
                </a:solidFill>
              </a:rPr>
              <a:t>Grundlagen</a:t>
            </a:r>
            <a:r>
              <a:rPr lang="cs-CZ" dirty="0" smtClean="0">
                <a:solidFill>
                  <a:srgbClr val="010731"/>
                </a:solidFill>
              </a:rPr>
              <a:t> – </a:t>
            </a:r>
            <a:r>
              <a:rPr lang="cs-CZ" dirty="0" err="1" smtClean="0">
                <a:solidFill>
                  <a:srgbClr val="010731"/>
                </a:solidFill>
              </a:rPr>
              <a:t>Museumstypen</a:t>
            </a:r>
            <a:r>
              <a:rPr lang="cs-CZ" dirty="0" smtClean="0">
                <a:solidFill>
                  <a:srgbClr val="010731"/>
                </a:solidFill>
              </a:rPr>
              <a:t> – </a:t>
            </a:r>
            <a:r>
              <a:rPr lang="cs-CZ" dirty="0" err="1" smtClean="0">
                <a:solidFill>
                  <a:srgbClr val="010731"/>
                </a:solidFill>
              </a:rPr>
              <a:t>Museologie</a:t>
            </a:r>
            <a:r>
              <a:rPr lang="cs-CZ" dirty="0" smtClean="0">
                <a:solidFill>
                  <a:srgbClr val="010731"/>
                </a:solidFill>
              </a:rPr>
              <a:t>. s. 38–41. ISBN 3-87116-938-2.</a:t>
            </a:r>
          </a:p>
          <a:p>
            <a:r>
              <a:rPr lang="cs-CZ" dirty="0" smtClean="0">
                <a:solidFill>
                  <a:srgbClr val="010731"/>
                </a:solidFill>
              </a:rPr>
              <a:t>ULBRICHT, Kurt. </a:t>
            </a:r>
            <a:r>
              <a:rPr lang="cs-CZ" dirty="0" err="1" smtClean="0">
                <a:solidFill>
                  <a:srgbClr val="010731"/>
                </a:solidFill>
              </a:rPr>
              <a:t>Geschichte</a:t>
            </a:r>
            <a:r>
              <a:rPr lang="cs-CZ" dirty="0" smtClean="0">
                <a:solidFill>
                  <a:srgbClr val="010731"/>
                </a:solidFill>
              </a:rPr>
              <a:t>, </a:t>
            </a:r>
            <a:r>
              <a:rPr lang="cs-CZ" dirty="0" err="1" smtClean="0">
                <a:solidFill>
                  <a:srgbClr val="010731"/>
                </a:solidFill>
              </a:rPr>
              <a:t>Gesellschaft</a:t>
            </a:r>
            <a:r>
              <a:rPr lang="cs-CZ" dirty="0" smtClean="0">
                <a:solidFill>
                  <a:srgbClr val="010731"/>
                </a:solidFill>
              </a:rPr>
              <a:t> </a:t>
            </a:r>
            <a:r>
              <a:rPr lang="cs-CZ" dirty="0" err="1" smtClean="0">
                <a:solidFill>
                  <a:srgbClr val="010731"/>
                </a:solidFill>
              </a:rPr>
              <a:t>und</a:t>
            </a:r>
            <a:r>
              <a:rPr lang="cs-CZ" dirty="0" smtClean="0">
                <a:solidFill>
                  <a:srgbClr val="010731"/>
                </a:solidFill>
              </a:rPr>
              <a:t> Museum. In VIEREGG, </a:t>
            </a:r>
            <a:r>
              <a:rPr lang="cs-CZ" dirty="0" err="1" smtClean="0">
                <a:solidFill>
                  <a:srgbClr val="010731"/>
                </a:solidFill>
              </a:rPr>
              <a:t>Hilde</a:t>
            </a:r>
            <a:r>
              <a:rPr lang="cs-CZ" dirty="0" smtClean="0">
                <a:solidFill>
                  <a:srgbClr val="010731"/>
                </a:solidFill>
              </a:rPr>
              <a:t>-gard, </a:t>
            </a:r>
            <a:r>
              <a:rPr lang="cs-CZ" dirty="0" err="1" smtClean="0">
                <a:solidFill>
                  <a:srgbClr val="010731"/>
                </a:solidFill>
              </a:rPr>
              <a:t>et</a:t>
            </a:r>
            <a:r>
              <a:rPr lang="cs-CZ" dirty="0" smtClean="0">
                <a:solidFill>
                  <a:srgbClr val="010731"/>
                </a:solidFill>
              </a:rPr>
              <a:t> </a:t>
            </a:r>
            <a:r>
              <a:rPr lang="cs-CZ" dirty="0" err="1" smtClean="0">
                <a:solidFill>
                  <a:srgbClr val="010731"/>
                </a:solidFill>
              </a:rPr>
              <a:t>al</a:t>
            </a:r>
            <a:r>
              <a:rPr lang="cs-CZ" dirty="0" smtClean="0">
                <a:solidFill>
                  <a:srgbClr val="010731"/>
                </a:solidFill>
              </a:rPr>
              <a:t>. </a:t>
            </a:r>
            <a:r>
              <a:rPr lang="cs-CZ" dirty="0" err="1" smtClean="0">
                <a:solidFill>
                  <a:srgbClr val="010731"/>
                </a:solidFill>
              </a:rPr>
              <a:t>Museumspädagogik</a:t>
            </a:r>
            <a:r>
              <a:rPr lang="cs-CZ" dirty="0" smtClean="0">
                <a:solidFill>
                  <a:srgbClr val="010731"/>
                </a:solidFill>
              </a:rPr>
              <a:t> in </a:t>
            </a:r>
            <a:r>
              <a:rPr lang="cs-CZ" dirty="0" err="1" smtClean="0">
                <a:solidFill>
                  <a:srgbClr val="010731"/>
                </a:solidFill>
              </a:rPr>
              <a:t>neuer</a:t>
            </a:r>
            <a:r>
              <a:rPr lang="cs-CZ" dirty="0" smtClean="0">
                <a:solidFill>
                  <a:srgbClr val="010731"/>
                </a:solidFill>
              </a:rPr>
              <a:t> </a:t>
            </a:r>
            <a:r>
              <a:rPr lang="cs-CZ" dirty="0" err="1" smtClean="0">
                <a:solidFill>
                  <a:srgbClr val="010731"/>
                </a:solidFill>
              </a:rPr>
              <a:t>Sicht</a:t>
            </a:r>
            <a:r>
              <a:rPr lang="cs-CZ" dirty="0" smtClean="0">
                <a:solidFill>
                  <a:srgbClr val="010731"/>
                </a:solidFill>
              </a:rPr>
              <a:t>: </a:t>
            </a:r>
            <a:r>
              <a:rPr lang="cs-CZ" dirty="0" err="1" smtClean="0">
                <a:solidFill>
                  <a:srgbClr val="010731"/>
                </a:solidFill>
              </a:rPr>
              <a:t>Erwachsenenbildung</a:t>
            </a:r>
            <a:r>
              <a:rPr lang="cs-CZ" dirty="0" smtClean="0">
                <a:solidFill>
                  <a:srgbClr val="010731"/>
                </a:solidFill>
              </a:rPr>
              <a:t> </a:t>
            </a:r>
            <a:r>
              <a:rPr lang="cs-CZ" dirty="0" err="1" smtClean="0">
                <a:solidFill>
                  <a:srgbClr val="010731"/>
                </a:solidFill>
              </a:rPr>
              <a:t>im</a:t>
            </a:r>
            <a:r>
              <a:rPr lang="cs-CZ" dirty="0" smtClean="0">
                <a:solidFill>
                  <a:srgbClr val="010731"/>
                </a:solidFill>
              </a:rPr>
              <a:t> Museum. </a:t>
            </a:r>
          </a:p>
          <a:p>
            <a:r>
              <a:rPr lang="cs-CZ" dirty="0" err="1" smtClean="0">
                <a:solidFill>
                  <a:srgbClr val="010731"/>
                </a:solidFill>
              </a:rPr>
              <a:t>Baltmannsweiler</a:t>
            </a:r>
            <a:r>
              <a:rPr lang="cs-CZ" dirty="0" smtClean="0">
                <a:solidFill>
                  <a:srgbClr val="010731"/>
                </a:solidFill>
              </a:rPr>
              <a:t>: Schneider </a:t>
            </a:r>
            <a:r>
              <a:rPr lang="cs-CZ" dirty="0" err="1" smtClean="0">
                <a:solidFill>
                  <a:srgbClr val="010731"/>
                </a:solidFill>
              </a:rPr>
              <a:t>Verlag</a:t>
            </a:r>
            <a:r>
              <a:rPr lang="cs-CZ" dirty="0" smtClean="0">
                <a:solidFill>
                  <a:srgbClr val="010731"/>
                </a:solidFill>
              </a:rPr>
              <a:t> </a:t>
            </a:r>
            <a:r>
              <a:rPr lang="cs-CZ" dirty="0" err="1" smtClean="0">
                <a:solidFill>
                  <a:srgbClr val="010731"/>
                </a:solidFill>
              </a:rPr>
              <a:t>Hohengehren</a:t>
            </a:r>
            <a:r>
              <a:rPr lang="cs-CZ" dirty="0" smtClean="0">
                <a:solidFill>
                  <a:srgbClr val="010731"/>
                </a:solidFill>
              </a:rPr>
              <a:t>, 1994. Band I: </a:t>
            </a:r>
            <a:r>
              <a:rPr lang="cs-CZ" dirty="0" err="1" smtClean="0">
                <a:solidFill>
                  <a:srgbClr val="010731"/>
                </a:solidFill>
              </a:rPr>
              <a:t>Grundla</a:t>
            </a:r>
            <a:r>
              <a:rPr lang="cs-CZ" dirty="0" smtClean="0">
                <a:solidFill>
                  <a:srgbClr val="010731"/>
                </a:solidFill>
              </a:rPr>
              <a:t>-gen – </a:t>
            </a:r>
            <a:r>
              <a:rPr lang="cs-CZ" dirty="0" err="1" smtClean="0">
                <a:solidFill>
                  <a:srgbClr val="010731"/>
                </a:solidFill>
              </a:rPr>
              <a:t>Museumstypen</a:t>
            </a:r>
            <a:r>
              <a:rPr lang="cs-CZ" dirty="0" smtClean="0">
                <a:solidFill>
                  <a:srgbClr val="010731"/>
                </a:solidFill>
              </a:rPr>
              <a:t> – </a:t>
            </a:r>
            <a:r>
              <a:rPr lang="cs-CZ" dirty="0" err="1" smtClean="0">
                <a:solidFill>
                  <a:srgbClr val="010731"/>
                </a:solidFill>
              </a:rPr>
              <a:t>Museologie</a:t>
            </a:r>
            <a:r>
              <a:rPr lang="cs-CZ" dirty="0" smtClean="0">
                <a:solidFill>
                  <a:srgbClr val="010731"/>
                </a:solidFill>
              </a:rPr>
              <a:t>. s. 72–93. ISBN 3-87116-938-2.</a:t>
            </a:r>
          </a:p>
          <a:p>
            <a:r>
              <a:rPr lang="cs-CZ" dirty="0" smtClean="0">
                <a:solidFill>
                  <a:srgbClr val="010731"/>
                </a:solidFill>
              </a:rPr>
              <a:t>WAIDACHER, Friedrich. </a:t>
            </a:r>
            <a:r>
              <a:rPr lang="cs-CZ" dirty="0" err="1" smtClean="0">
                <a:solidFill>
                  <a:srgbClr val="010731"/>
                </a:solidFill>
              </a:rPr>
              <a:t>Príručka</a:t>
            </a:r>
            <a:r>
              <a:rPr lang="cs-CZ" dirty="0" smtClean="0">
                <a:solidFill>
                  <a:srgbClr val="010731"/>
                </a:solidFill>
              </a:rPr>
              <a:t> </a:t>
            </a:r>
            <a:r>
              <a:rPr lang="cs-CZ" dirty="0" err="1" smtClean="0">
                <a:solidFill>
                  <a:srgbClr val="010731"/>
                </a:solidFill>
              </a:rPr>
              <a:t>všeobecnej</a:t>
            </a:r>
            <a:r>
              <a:rPr lang="cs-CZ" dirty="0" smtClean="0">
                <a:solidFill>
                  <a:srgbClr val="010731"/>
                </a:solidFill>
              </a:rPr>
              <a:t> </a:t>
            </a:r>
            <a:r>
              <a:rPr lang="cs-CZ" dirty="0" err="1" smtClean="0">
                <a:solidFill>
                  <a:srgbClr val="010731"/>
                </a:solidFill>
              </a:rPr>
              <a:t>muzeológie</a:t>
            </a:r>
            <a:r>
              <a:rPr lang="cs-CZ" dirty="0" smtClean="0">
                <a:solidFill>
                  <a:srgbClr val="010731"/>
                </a:solidFill>
              </a:rPr>
              <a:t>. Bratislava : Slovenské </a:t>
            </a:r>
            <a:r>
              <a:rPr lang="cs-CZ" dirty="0" err="1" smtClean="0">
                <a:solidFill>
                  <a:srgbClr val="010731"/>
                </a:solidFill>
              </a:rPr>
              <a:t>národné</a:t>
            </a:r>
            <a:r>
              <a:rPr lang="cs-CZ" dirty="0" smtClean="0">
                <a:solidFill>
                  <a:srgbClr val="010731"/>
                </a:solidFill>
              </a:rPr>
              <a:t> </a:t>
            </a:r>
            <a:r>
              <a:rPr lang="cs-CZ" dirty="0" err="1" smtClean="0">
                <a:solidFill>
                  <a:srgbClr val="010731"/>
                </a:solidFill>
              </a:rPr>
              <a:t>múzeum</a:t>
            </a:r>
            <a:r>
              <a:rPr lang="cs-CZ" dirty="0" smtClean="0">
                <a:solidFill>
                  <a:srgbClr val="010731"/>
                </a:solidFill>
              </a:rPr>
              <a:t> – </a:t>
            </a:r>
            <a:r>
              <a:rPr lang="cs-CZ" dirty="0" err="1" smtClean="0">
                <a:solidFill>
                  <a:srgbClr val="010731"/>
                </a:solidFill>
              </a:rPr>
              <a:t>Národné</a:t>
            </a:r>
            <a:r>
              <a:rPr lang="cs-CZ" dirty="0" smtClean="0">
                <a:solidFill>
                  <a:srgbClr val="010731"/>
                </a:solidFill>
              </a:rPr>
              <a:t> </a:t>
            </a:r>
            <a:r>
              <a:rPr lang="cs-CZ" dirty="0" err="1" smtClean="0">
                <a:solidFill>
                  <a:srgbClr val="010731"/>
                </a:solidFill>
              </a:rPr>
              <a:t>múzejné</a:t>
            </a:r>
            <a:r>
              <a:rPr lang="cs-CZ" dirty="0" smtClean="0">
                <a:solidFill>
                  <a:srgbClr val="010731"/>
                </a:solidFill>
              </a:rPr>
              <a:t> centrum, </a:t>
            </a:r>
            <a:r>
              <a:rPr lang="cs-CZ" dirty="0" err="1" smtClean="0">
                <a:solidFill>
                  <a:srgbClr val="010731"/>
                </a:solidFill>
              </a:rPr>
              <a:t>Vydavateľstvo</a:t>
            </a:r>
            <a:r>
              <a:rPr lang="cs-CZ" dirty="0" smtClean="0">
                <a:solidFill>
                  <a:srgbClr val="010731"/>
                </a:solidFill>
              </a:rPr>
              <a:t> SNM, 1999. 477 s. ISBN 80-8060-015-5.</a:t>
            </a:r>
          </a:p>
          <a:p>
            <a:r>
              <a:rPr lang="cs-CZ" dirty="0" smtClean="0">
                <a:solidFill>
                  <a:srgbClr val="010731"/>
                </a:solidFill>
              </a:rPr>
              <a:t>WESCHENFELDER, Klaus, ZACHARIAS, Wolfgang. </a:t>
            </a:r>
            <a:r>
              <a:rPr lang="cs-CZ" dirty="0" err="1" smtClean="0">
                <a:solidFill>
                  <a:srgbClr val="010731"/>
                </a:solidFill>
              </a:rPr>
              <a:t>Handbuch</a:t>
            </a:r>
            <a:r>
              <a:rPr lang="cs-CZ" dirty="0" smtClean="0">
                <a:solidFill>
                  <a:srgbClr val="010731"/>
                </a:solidFill>
              </a:rPr>
              <a:t> </a:t>
            </a:r>
            <a:r>
              <a:rPr lang="cs-CZ" dirty="0" err="1" smtClean="0">
                <a:solidFill>
                  <a:srgbClr val="010731"/>
                </a:solidFill>
              </a:rPr>
              <a:t>Museumspäda</a:t>
            </a:r>
            <a:r>
              <a:rPr lang="cs-CZ" dirty="0" smtClean="0">
                <a:solidFill>
                  <a:srgbClr val="010731"/>
                </a:solidFill>
              </a:rPr>
              <a:t>-</a:t>
            </a:r>
            <a:r>
              <a:rPr lang="cs-CZ" dirty="0" err="1" smtClean="0">
                <a:solidFill>
                  <a:srgbClr val="010731"/>
                </a:solidFill>
              </a:rPr>
              <a:t>gogik</a:t>
            </a:r>
            <a:r>
              <a:rPr lang="cs-CZ" dirty="0" smtClean="0">
                <a:solidFill>
                  <a:srgbClr val="010731"/>
                </a:solidFill>
              </a:rPr>
              <a:t>: </a:t>
            </a:r>
            <a:r>
              <a:rPr lang="cs-CZ" dirty="0" err="1" smtClean="0">
                <a:solidFill>
                  <a:srgbClr val="010731"/>
                </a:solidFill>
              </a:rPr>
              <a:t>Orientierungen</a:t>
            </a:r>
            <a:r>
              <a:rPr lang="cs-CZ" dirty="0" smtClean="0">
                <a:solidFill>
                  <a:srgbClr val="010731"/>
                </a:solidFill>
              </a:rPr>
              <a:t> </a:t>
            </a:r>
            <a:r>
              <a:rPr lang="cs-CZ" dirty="0" err="1" smtClean="0">
                <a:solidFill>
                  <a:srgbClr val="010731"/>
                </a:solidFill>
              </a:rPr>
              <a:t>und</a:t>
            </a:r>
            <a:r>
              <a:rPr lang="cs-CZ" dirty="0" smtClean="0">
                <a:solidFill>
                  <a:srgbClr val="010731"/>
                </a:solidFill>
              </a:rPr>
              <a:t> </a:t>
            </a:r>
            <a:r>
              <a:rPr lang="cs-CZ" dirty="0" err="1" smtClean="0">
                <a:solidFill>
                  <a:srgbClr val="010731"/>
                </a:solidFill>
              </a:rPr>
              <a:t>Methoden</a:t>
            </a:r>
            <a:r>
              <a:rPr lang="cs-CZ" dirty="0" smtClean="0">
                <a:solidFill>
                  <a:srgbClr val="010731"/>
                </a:solidFill>
              </a:rPr>
              <a:t> </a:t>
            </a:r>
            <a:r>
              <a:rPr lang="cs-CZ" dirty="0" err="1" smtClean="0">
                <a:solidFill>
                  <a:srgbClr val="010731"/>
                </a:solidFill>
              </a:rPr>
              <a:t>für</a:t>
            </a:r>
            <a:r>
              <a:rPr lang="cs-CZ" dirty="0" smtClean="0">
                <a:solidFill>
                  <a:srgbClr val="010731"/>
                </a:solidFill>
              </a:rPr>
              <a:t> </a:t>
            </a:r>
            <a:r>
              <a:rPr lang="cs-CZ" dirty="0" err="1" smtClean="0">
                <a:solidFill>
                  <a:srgbClr val="010731"/>
                </a:solidFill>
              </a:rPr>
              <a:t>die</a:t>
            </a:r>
            <a:r>
              <a:rPr lang="cs-CZ" dirty="0" smtClean="0">
                <a:solidFill>
                  <a:srgbClr val="010731"/>
                </a:solidFill>
              </a:rPr>
              <a:t> </a:t>
            </a:r>
            <a:r>
              <a:rPr lang="cs-CZ" dirty="0" err="1" smtClean="0">
                <a:solidFill>
                  <a:srgbClr val="010731"/>
                </a:solidFill>
              </a:rPr>
              <a:t>Praxis</a:t>
            </a:r>
            <a:r>
              <a:rPr lang="cs-CZ" dirty="0" smtClean="0">
                <a:solidFill>
                  <a:srgbClr val="010731"/>
                </a:solidFill>
              </a:rPr>
              <a:t>. Düsseldorf : </a:t>
            </a:r>
            <a:r>
              <a:rPr lang="cs-CZ" dirty="0" err="1" smtClean="0">
                <a:solidFill>
                  <a:srgbClr val="010731"/>
                </a:solidFill>
              </a:rPr>
              <a:t>Pädagogischer</a:t>
            </a:r>
            <a:r>
              <a:rPr lang="cs-CZ" dirty="0" smtClean="0">
                <a:solidFill>
                  <a:srgbClr val="010731"/>
                </a:solidFill>
              </a:rPr>
              <a:t> </a:t>
            </a:r>
            <a:r>
              <a:rPr lang="cs-CZ" dirty="0" err="1" smtClean="0">
                <a:solidFill>
                  <a:srgbClr val="010731"/>
                </a:solidFill>
              </a:rPr>
              <a:t>Verlag</a:t>
            </a:r>
            <a:r>
              <a:rPr lang="cs-CZ" dirty="0" smtClean="0">
                <a:solidFill>
                  <a:srgbClr val="010731"/>
                </a:solidFill>
              </a:rPr>
              <a:t> </a:t>
            </a:r>
            <a:r>
              <a:rPr lang="cs-CZ" dirty="0" err="1" smtClean="0">
                <a:solidFill>
                  <a:srgbClr val="010731"/>
                </a:solidFill>
              </a:rPr>
              <a:t>Schwann</a:t>
            </a:r>
            <a:r>
              <a:rPr lang="cs-CZ" dirty="0" smtClean="0">
                <a:solidFill>
                  <a:srgbClr val="010731"/>
                </a:solidFill>
              </a:rPr>
              <a:t>, 1981. 384 s. ISBN 978-3590142459.</a:t>
            </a:r>
          </a:p>
          <a:p>
            <a:r>
              <a:rPr lang="cs-CZ" dirty="0" smtClean="0">
                <a:solidFill>
                  <a:srgbClr val="010731"/>
                </a:solidFill>
              </a:rPr>
              <a:t>ŽALMAN, Jiří. Má hlava je muzeum aneb Dupání lehkou nohou v muzeologii. Pra-ha : Asociace muzeí a galerií České republiky, 2004. 64 s. ISBN 80-86611-10-8.</a:t>
            </a:r>
          </a:p>
          <a:p>
            <a:r>
              <a:rPr lang="cs-CZ" b="1" dirty="0" smtClean="0">
                <a:solidFill>
                  <a:srgbClr val="010731"/>
                </a:solidFill>
              </a:rPr>
              <a:t>Internetové zdroje</a:t>
            </a:r>
          </a:p>
          <a:p>
            <a:r>
              <a:rPr lang="cs-CZ" dirty="0" err="1" smtClean="0">
                <a:solidFill>
                  <a:srgbClr val="010731"/>
                </a:solidFill>
              </a:rPr>
              <a:t>Deutsches</a:t>
            </a:r>
            <a:r>
              <a:rPr lang="cs-CZ" dirty="0" smtClean="0">
                <a:solidFill>
                  <a:srgbClr val="010731"/>
                </a:solidFill>
              </a:rPr>
              <a:t> </a:t>
            </a:r>
            <a:r>
              <a:rPr lang="cs-CZ" dirty="0" err="1" smtClean="0">
                <a:solidFill>
                  <a:srgbClr val="010731"/>
                </a:solidFill>
              </a:rPr>
              <a:t>Hygiene</a:t>
            </a:r>
            <a:r>
              <a:rPr lang="cs-CZ" dirty="0" smtClean="0">
                <a:solidFill>
                  <a:srgbClr val="010731"/>
                </a:solidFill>
              </a:rPr>
              <a:t>-Museum </a:t>
            </a:r>
            <a:r>
              <a:rPr lang="cs-CZ" dirty="0" err="1" smtClean="0">
                <a:solidFill>
                  <a:srgbClr val="010731"/>
                </a:solidFill>
              </a:rPr>
              <a:t>Dresden</a:t>
            </a:r>
            <a:r>
              <a:rPr lang="cs-CZ" dirty="0" smtClean="0">
                <a:solidFill>
                  <a:srgbClr val="010731"/>
                </a:solidFill>
              </a:rPr>
              <a:t>[online]. nedatováno. [cit. 2009-10-19]. Do-</a:t>
            </a:r>
            <a:r>
              <a:rPr lang="cs-CZ" dirty="0" err="1" smtClean="0">
                <a:solidFill>
                  <a:srgbClr val="010731"/>
                </a:solidFill>
              </a:rPr>
              <a:t>stupný</a:t>
            </a:r>
            <a:r>
              <a:rPr lang="cs-CZ" dirty="0" smtClean="0">
                <a:solidFill>
                  <a:srgbClr val="010731"/>
                </a:solidFill>
              </a:rPr>
              <a:t> z WWW: &lt;www.</a:t>
            </a:r>
            <a:r>
              <a:rPr lang="cs-CZ" dirty="0" err="1" smtClean="0">
                <a:solidFill>
                  <a:srgbClr val="010731"/>
                </a:solidFill>
              </a:rPr>
              <a:t>dhmd.de</a:t>
            </a:r>
            <a:r>
              <a:rPr lang="cs-CZ" dirty="0" smtClean="0">
                <a:solidFill>
                  <a:srgbClr val="010731"/>
                </a:solidFill>
              </a:rPr>
              <a:t>&gt;. </a:t>
            </a:r>
          </a:p>
          <a:p>
            <a:r>
              <a:rPr lang="cs-CZ" dirty="0" smtClean="0">
                <a:solidFill>
                  <a:srgbClr val="010731"/>
                </a:solidFill>
              </a:rPr>
              <a:t>ICOM: Mezinárodní rada muzeí ICOM[online]. 2001. 2001, 2003 [cit. 2009-10-19]. Dostupný z WWW: &lt;http://www.</a:t>
            </a:r>
            <a:r>
              <a:rPr lang="cs-CZ" dirty="0" err="1" smtClean="0">
                <a:solidFill>
                  <a:srgbClr val="010731"/>
                </a:solidFill>
              </a:rPr>
              <a:t>cz</a:t>
            </a:r>
            <a:r>
              <a:rPr lang="cs-CZ" dirty="0" smtClean="0">
                <a:solidFill>
                  <a:srgbClr val="010731"/>
                </a:solidFill>
              </a:rPr>
              <a:t>-</a:t>
            </a:r>
            <a:r>
              <a:rPr lang="cs-CZ" dirty="0" err="1" smtClean="0">
                <a:solidFill>
                  <a:srgbClr val="010731"/>
                </a:solidFill>
              </a:rPr>
              <a:t>icom.cz</a:t>
            </a:r>
            <a:r>
              <a:rPr lang="cs-CZ" dirty="0" smtClean="0">
                <a:solidFill>
                  <a:srgbClr val="010731"/>
                </a:solidFill>
              </a:rPr>
              <a:t>/doc0008.html&gt;. ISBN 80-902267-5-2.</a:t>
            </a:r>
          </a:p>
          <a:p>
            <a:r>
              <a:rPr lang="cs-CZ" dirty="0" smtClean="0">
                <a:solidFill>
                  <a:srgbClr val="010731"/>
                </a:solidFill>
              </a:rPr>
              <a:t>Památník Mohyla míru[online]. nedatováno. [cit. 2011-12-18]. Dostupný z WWW: &lt;http://mohylamiru.muzeumbrnenska.cz/&gt;. </a:t>
            </a:r>
          </a:p>
          <a:p>
            <a:r>
              <a:rPr lang="cs-CZ" dirty="0" err="1" smtClean="0">
                <a:solidFill>
                  <a:srgbClr val="010731"/>
                </a:solidFill>
              </a:rPr>
              <a:t>Techmania</a:t>
            </a:r>
            <a:r>
              <a:rPr lang="cs-CZ" dirty="0" smtClean="0">
                <a:solidFill>
                  <a:srgbClr val="010731"/>
                </a:solidFill>
              </a:rPr>
              <a:t>[online]. 2008. [cit. 2009-10-21]. Dostupný z WWW: &lt;http://www.</a:t>
            </a:r>
            <a:r>
              <a:rPr lang="cs-CZ" dirty="0" err="1" smtClean="0">
                <a:solidFill>
                  <a:srgbClr val="010731"/>
                </a:solidFill>
              </a:rPr>
              <a:t>techmania.cz</a:t>
            </a:r>
            <a:r>
              <a:rPr lang="cs-CZ" dirty="0" smtClean="0">
                <a:solidFill>
                  <a:srgbClr val="010731"/>
                </a:solidFill>
              </a:rPr>
              <a:t>&gt;.</a:t>
            </a:r>
            <a:endParaRPr lang="cs-CZ" dirty="0">
              <a:solidFill>
                <a:srgbClr val="01073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2200" dirty="0" smtClean="0">
                <a:solidFill>
                  <a:srgbClr val="010731"/>
                </a:solidFill>
              </a:rPr>
              <a:t>ŠOBÁŇOVÁ, Petra. </a:t>
            </a:r>
            <a:r>
              <a:rPr lang="cs-CZ" sz="2200" i="1" dirty="0" smtClean="0">
                <a:solidFill>
                  <a:srgbClr val="010731"/>
                </a:solidFill>
              </a:rPr>
              <a:t>Muzejní edukace</a:t>
            </a:r>
            <a:r>
              <a:rPr lang="cs-CZ" sz="2200" dirty="0" smtClean="0">
                <a:solidFill>
                  <a:srgbClr val="010731"/>
                </a:solidFill>
              </a:rPr>
              <a:t>. 1. </a:t>
            </a:r>
            <a:r>
              <a:rPr lang="cs-CZ" sz="2200" dirty="0" err="1" smtClean="0">
                <a:solidFill>
                  <a:srgbClr val="010731"/>
                </a:solidFill>
              </a:rPr>
              <a:t>vyd</a:t>
            </a:r>
            <a:r>
              <a:rPr lang="cs-CZ" sz="2200" dirty="0" smtClean="0">
                <a:solidFill>
                  <a:srgbClr val="010731"/>
                </a:solidFill>
              </a:rPr>
              <a:t>. Olomouc: Univerzita Palackého v Olomouci, 2012, 140 s. ISBN 978-80-244-3003-4.</a:t>
            </a:r>
          </a:p>
          <a:p>
            <a:endParaRPr lang="cs-CZ" sz="2200" b="1" dirty="0" smtClean="0">
              <a:solidFill>
                <a:srgbClr val="010731"/>
              </a:solidFill>
            </a:endParaRPr>
          </a:p>
          <a:p>
            <a:r>
              <a:rPr lang="cs-CZ" sz="2200" dirty="0" smtClean="0">
                <a:solidFill>
                  <a:srgbClr val="010731"/>
                </a:solidFill>
              </a:rPr>
              <a:t>http://old.kvv.upol.cz/PROJEKTY/vv_ve_svete_souc_um/download/muzejni_edukace.pdf</a:t>
            </a:r>
            <a:endParaRPr lang="cs-CZ" sz="2200" dirty="0">
              <a:solidFill>
                <a:srgbClr val="01073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8596" y="928670"/>
            <a:ext cx="8229600" cy="5500726"/>
          </a:xfrm>
        </p:spPr>
        <p:txBody>
          <a:bodyPr numCol="2">
            <a:normAutofit fontScale="40000" lnSpcReduction="20000"/>
          </a:bodyPr>
          <a:lstStyle/>
          <a:p>
            <a:pPr>
              <a:buNone/>
            </a:pPr>
            <a:r>
              <a:rPr lang="cs-CZ" sz="2800" b="1" dirty="0" smtClean="0">
                <a:solidFill>
                  <a:srgbClr val="010731"/>
                </a:solidFill>
              </a:rPr>
              <a:t>Úvod............................................................................9</a:t>
            </a:r>
          </a:p>
          <a:p>
            <a:pPr>
              <a:buNone/>
            </a:pPr>
            <a:r>
              <a:rPr lang="cs-CZ" sz="2800" b="1" dirty="0" smtClean="0">
                <a:solidFill>
                  <a:srgbClr val="010731"/>
                </a:solidFill>
              </a:rPr>
              <a:t>1 Muzeologický kontext muzejní edukace.............. 11</a:t>
            </a:r>
          </a:p>
          <a:p>
            <a:pPr>
              <a:buNone/>
            </a:pPr>
            <a:r>
              <a:rPr lang="cs-CZ" dirty="0" smtClean="0">
                <a:solidFill>
                  <a:srgbClr val="010731"/>
                </a:solidFill>
              </a:rPr>
              <a:t>1.1 Co je muzeum .......................................................................... 11</a:t>
            </a:r>
          </a:p>
          <a:p>
            <a:pPr>
              <a:buNone/>
            </a:pPr>
            <a:r>
              <a:rPr lang="cs-CZ" dirty="0" smtClean="0">
                <a:solidFill>
                  <a:srgbClr val="010731"/>
                </a:solidFill>
              </a:rPr>
              <a:t>1.2 Proces </a:t>
            </a:r>
            <a:r>
              <a:rPr lang="cs-CZ" dirty="0" err="1" smtClean="0">
                <a:solidFill>
                  <a:srgbClr val="010731"/>
                </a:solidFill>
              </a:rPr>
              <a:t>muzealizace</a:t>
            </a:r>
            <a:r>
              <a:rPr lang="cs-CZ" dirty="0" smtClean="0">
                <a:solidFill>
                  <a:srgbClr val="010731"/>
                </a:solidFill>
              </a:rPr>
              <a:t> ..................................................................12</a:t>
            </a:r>
          </a:p>
          <a:p>
            <a:pPr>
              <a:buNone/>
            </a:pPr>
            <a:r>
              <a:rPr lang="cs-CZ" dirty="0" smtClean="0">
                <a:solidFill>
                  <a:srgbClr val="010731"/>
                </a:solidFill>
              </a:rPr>
              <a:t>1.3 Muzeálie .....................................................................................12</a:t>
            </a:r>
          </a:p>
          <a:p>
            <a:pPr>
              <a:buNone/>
            </a:pPr>
            <a:r>
              <a:rPr lang="cs-CZ" dirty="0" smtClean="0">
                <a:solidFill>
                  <a:srgbClr val="010731"/>
                </a:solidFill>
              </a:rPr>
              <a:t>1.4 </a:t>
            </a:r>
            <a:r>
              <a:rPr lang="cs-CZ" dirty="0" err="1" smtClean="0">
                <a:solidFill>
                  <a:srgbClr val="010731"/>
                </a:solidFill>
              </a:rPr>
              <a:t>Muzealita</a:t>
            </a:r>
            <a:r>
              <a:rPr lang="cs-CZ" dirty="0" smtClean="0">
                <a:solidFill>
                  <a:srgbClr val="010731"/>
                </a:solidFill>
              </a:rPr>
              <a:t> ................................................................................. 13</a:t>
            </a:r>
          </a:p>
          <a:p>
            <a:pPr>
              <a:buNone/>
            </a:pPr>
            <a:r>
              <a:rPr lang="cs-CZ" dirty="0" smtClean="0">
                <a:solidFill>
                  <a:srgbClr val="010731"/>
                </a:solidFill>
              </a:rPr>
              <a:t>1.5 Výchovný smysl muzea .......................................................... 14</a:t>
            </a:r>
          </a:p>
          <a:p>
            <a:pPr>
              <a:buNone/>
            </a:pPr>
            <a:r>
              <a:rPr lang="cs-CZ" sz="2800" b="1" dirty="0" smtClean="0">
                <a:solidFill>
                  <a:srgbClr val="010731"/>
                </a:solidFill>
              </a:rPr>
              <a:t>2 Pedagogický kontext muzejní edukace.................19</a:t>
            </a:r>
          </a:p>
          <a:p>
            <a:pPr>
              <a:buNone/>
            </a:pPr>
            <a:r>
              <a:rPr lang="cs-CZ" dirty="0" smtClean="0">
                <a:solidFill>
                  <a:srgbClr val="010731"/>
                </a:solidFill>
              </a:rPr>
              <a:t>2.1 Výchova v širším pojetí ............................................................19</a:t>
            </a:r>
          </a:p>
          <a:p>
            <a:pPr>
              <a:buNone/>
            </a:pPr>
            <a:r>
              <a:rPr lang="cs-CZ" dirty="0" smtClean="0">
                <a:solidFill>
                  <a:srgbClr val="010731"/>
                </a:solidFill>
              </a:rPr>
              <a:t>2.2 Výchova v užším pojetí ...........................................................20</a:t>
            </a:r>
          </a:p>
          <a:p>
            <a:pPr>
              <a:buNone/>
            </a:pPr>
            <a:r>
              <a:rPr lang="cs-CZ" dirty="0" smtClean="0">
                <a:solidFill>
                  <a:srgbClr val="010731"/>
                </a:solidFill>
              </a:rPr>
              <a:t>2.3 Vzdělávání ............................................................................... 21</a:t>
            </a:r>
          </a:p>
          <a:p>
            <a:pPr>
              <a:buNone/>
            </a:pPr>
            <a:r>
              <a:rPr lang="cs-CZ" dirty="0" smtClean="0">
                <a:solidFill>
                  <a:srgbClr val="010731"/>
                </a:solidFill>
              </a:rPr>
              <a:t>2.4 Celoživotní učení .....................................................................22</a:t>
            </a:r>
          </a:p>
          <a:p>
            <a:pPr>
              <a:buNone/>
            </a:pPr>
            <a:r>
              <a:rPr lang="cs-CZ" dirty="0" smtClean="0">
                <a:solidFill>
                  <a:srgbClr val="010731"/>
                </a:solidFill>
              </a:rPr>
              <a:t>2.5 Edukace .................................................................................... 31</a:t>
            </a:r>
          </a:p>
          <a:p>
            <a:pPr>
              <a:buNone/>
            </a:pPr>
            <a:r>
              <a:rPr lang="cs-CZ" sz="2800" b="1" dirty="0" smtClean="0">
                <a:solidFill>
                  <a:srgbClr val="010731"/>
                </a:solidFill>
              </a:rPr>
              <a:t>3 Muzejní edukace.......................................................3</a:t>
            </a:r>
            <a:r>
              <a:rPr lang="cs-CZ" sz="2800" dirty="0" smtClean="0">
                <a:solidFill>
                  <a:srgbClr val="010731"/>
                </a:solidFill>
              </a:rPr>
              <a:t>5</a:t>
            </a:r>
          </a:p>
          <a:p>
            <a:pPr>
              <a:buNone/>
            </a:pPr>
            <a:r>
              <a:rPr lang="cs-CZ" dirty="0" smtClean="0">
                <a:solidFill>
                  <a:srgbClr val="010731"/>
                </a:solidFill>
              </a:rPr>
              <a:t>3.1 Termín muzejní edukace v literatuře ......................................35</a:t>
            </a:r>
          </a:p>
          <a:p>
            <a:pPr>
              <a:buNone/>
            </a:pPr>
            <a:r>
              <a:rPr lang="cs-CZ" dirty="0" smtClean="0">
                <a:solidFill>
                  <a:srgbClr val="010731"/>
                </a:solidFill>
              </a:rPr>
              <a:t>3.2 Edukační efekt expozic .............................................................36</a:t>
            </a:r>
          </a:p>
          <a:p>
            <a:pPr>
              <a:buNone/>
            </a:pPr>
            <a:r>
              <a:rPr lang="cs-CZ" dirty="0" smtClean="0">
                <a:solidFill>
                  <a:srgbClr val="010731"/>
                </a:solidFill>
              </a:rPr>
              <a:t>3.3 Intencionalita muzejní edukace ...............................................38</a:t>
            </a:r>
          </a:p>
          <a:p>
            <a:pPr>
              <a:buNone/>
            </a:pPr>
            <a:r>
              <a:rPr lang="cs-CZ" dirty="0" smtClean="0">
                <a:solidFill>
                  <a:srgbClr val="010731"/>
                </a:solidFill>
              </a:rPr>
              <a:t>3.4 Nepřímá facilitace učení v muzeu ............................................39</a:t>
            </a:r>
          </a:p>
          <a:p>
            <a:pPr>
              <a:buNone/>
            </a:pPr>
            <a:r>
              <a:rPr lang="cs-CZ" dirty="0" smtClean="0">
                <a:solidFill>
                  <a:srgbClr val="010731"/>
                </a:solidFill>
              </a:rPr>
              <a:t>3.5 Přímá facilitace učení v muzeu .................................................39</a:t>
            </a:r>
          </a:p>
          <a:p>
            <a:pPr>
              <a:buNone/>
            </a:pPr>
            <a:r>
              <a:rPr lang="cs-CZ" dirty="0" smtClean="0">
                <a:solidFill>
                  <a:srgbClr val="010731"/>
                </a:solidFill>
              </a:rPr>
              <a:t>3.6 Cílové skupiny muzejní edukace ..............................................39</a:t>
            </a:r>
          </a:p>
          <a:p>
            <a:pPr>
              <a:buNone/>
            </a:pPr>
            <a:r>
              <a:rPr lang="cs-CZ" dirty="0" smtClean="0">
                <a:solidFill>
                  <a:srgbClr val="010731"/>
                </a:solidFill>
              </a:rPr>
              <a:t>3.7 Muzejní edukace ×muzejní pedagogika ...................................42</a:t>
            </a:r>
          </a:p>
          <a:p>
            <a:pPr>
              <a:buNone/>
            </a:pPr>
            <a:r>
              <a:rPr lang="cs-CZ" dirty="0" smtClean="0">
                <a:solidFill>
                  <a:srgbClr val="010731"/>
                </a:solidFill>
              </a:rPr>
              <a:t>3.8 Návaznost muzejní edukace na sbírky muzea.........................45</a:t>
            </a:r>
          </a:p>
          <a:p>
            <a:pPr>
              <a:buNone/>
            </a:pPr>
            <a:r>
              <a:rPr lang="cs-CZ" dirty="0" smtClean="0">
                <a:solidFill>
                  <a:srgbClr val="010731"/>
                </a:solidFill>
              </a:rPr>
              <a:t>3.9 Porozumět </a:t>
            </a:r>
            <a:r>
              <a:rPr lang="cs-CZ" dirty="0" err="1" smtClean="0">
                <a:solidFill>
                  <a:srgbClr val="010731"/>
                </a:solidFill>
              </a:rPr>
              <a:t>muzealitě</a:t>
            </a:r>
            <a:r>
              <a:rPr lang="cs-CZ" dirty="0" smtClean="0">
                <a:solidFill>
                  <a:srgbClr val="010731"/>
                </a:solidFill>
              </a:rPr>
              <a:t> .................................................................45</a:t>
            </a:r>
          </a:p>
          <a:p>
            <a:pPr>
              <a:buNone/>
            </a:pPr>
            <a:r>
              <a:rPr lang="cs-CZ" dirty="0" smtClean="0">
                <a:solidFill>
                  <a:srgbClr val="010731"/>
                </a:solidFill>
              </a:rPr>
              <a:t>3.10 Sémiotický přístup k muzeálii .................................................46</a:t>
            </a:r>
          </a:p>
          <a:p>
            <a:pPr>
              <a:buNone/>
            </a:pPr>
            <a:r>
              <a:rPr lang="cs-CZ" dirty="0" smtClean="0">
                <a:solidFill>
                  <a:srgbClr val="010731"/>
                </a:solidFill>
              </a:rPr>
              <a:t>3.11 Muzeálie jako prostředek muzejní edukace ............................46</a:t>
            </a:r>
          </a:p>
          <a:p>
            <a:pPr>
              <a:buNone/>
            </a:pPr>
            <a:r>
              <a:rPr lang="cs-CZ" dirty="0" smtClean="0">
                <a:solidFill>
                  <a:srgbClr val="010731"/>
                </a:solidFill>
              </a:rPr>
              <a:t>3.12 Póly muzejní edukace ................................................................48</a:t>
            </a:r>
          </a:p>
          <a:p>
            <a:pPr>
              <a:buNone/>
            </a:pPr>
            <a:r>
              <a:rPr lang="cs-CZ" dirty="0" smtClean="0">
                <a:solidFill>
                  <a:srgbClr val="010731"/>
                </a:solidFill>
              </a:rPr>
              <a:t>3.13 Muzejní edukace jako proces ....................................................53</a:t>
            </a:r>
          </a:p>
          <a:p>
            <a:pPr>
              <a:buNone/>
            </a:pPr>
            <a:r>
              <a:rPr lang="cs-CZ" sz="2800" b="1" dirty="0" smtClean="0">
                <a:solidFill>
                  <a:srgbClr val="010731"/>
                </a:solidFill>
              </a:rPr>
              <a:t>4 Komponenty muzejní edukace.........................................59</a:t>
            </a:r>
          </a:p>
          <a:p>
            <a:pPr>
              <a:buNone/>
            </a:pPr>
            <a:r>
              <a:rPr lang="cs-CZ" dirty="0" smtClean="0">
                <a:solidFill>
                  <a:srgbClr val="010731"/>
                </a:solidFill>
              </a:rPr>
              <a:t>4.1 Cíle muzejní edukace ............................................................................59</a:t>
            </a:r>
          </a:p>
          <a:p>
            <a:pPr>
              <a:buNone/>
            </a:pPr>
            <a:r>
              <a:rPr lang="cs-CZ" dirty="0" smtClean="0">
                <a:solidFill>
                  <a:srgbClr val="010731"/>
                </a:solidFill>
              </a:rPr>
              <a:t>4.2 Obsah muzejní edukace .......................................................................69</a:t>
            </a:r>
          </a:p>
          <a:p>
            <a:pPr>
              <a:buNone/>
            </a:pPr>
            <a:r>
              <a:rPr lang="cs-CZ" dirty="0" smtClean="0">
                <a:solidFill>
                  <a:srgbClr val="010731"/>
                </a:solidFill>
              </a:rPr>
              <a:t>4.3 Metody muzejní edukace .................................................................... 71</a:t>
            </a:r>
          </a:p>
          <a:p>
            <a:pPr>
              <a:buNone/>
            </a:pPr>
            <a:r>
              <a:rPr lang="cs-CZ" dirty="0" smtClean="0">
                <a:solidFill>
                  <a:srgbClr val="010731"/>
                </a:solidFill>
              </a:rPr>
              <a:t>4.4 Organizační formy muzejní edukace ................................................ 74</a:t>
            </a:r>
          </a:p>
          <a:p>
            <a:pPr>
              <a:buNone/>
            </a:pPr>
            <a:r>
              <a:rPr lang="cs-CZ" dirty="0" smtClean="0">
                <a:solidFill>
                  <a:srgbClr val="010731"/>
                </a:solidFill>
              </a:rPr>
              <a:t>4.5 Didaktické prostředky .........................................................................100</a:t>
            </a:r>
          </a:p>
          <a:p>
            <a:pPr>
              <a:buNone/>
            </a:pPr>
            <a:r>
              <a:rPr lang="cs-CZ" sz="2800" b="1" dirty="0" smtClean="0">
                <a:solidFill>
                  <a:srgbClr val="010731"/>
                </a:solidFill>
              </a:rPr>
              <a:t>5 Plánování muzejní edukace............................................. 117</a:t>
            </a:r>
          </a:p>
          <a:p>
            <a:pPr>
              <a:buNone/>
            </a:pPr>
            <a:r>
              <a:rPr lang="cs-CZ" dirty="0" smtClean="0">
                <a:solidFill>
                  <a:srgbClr val="010731"/>
                </a:solidFill>
              </a:rPr>
              <a:t>5.1 Fáze plánování edukačního programu ............................................. 117</a:t>
            </a:r>
          </a:p>
          <a:p>
            <a:pPr>
              <a:buNone/>
            </a:pPr>
            <a:r>
              <a:rPr lang="cs-CZ" dirty="0" smtClean="0">
                <a:solidFill>
                  <a:srgbClr val="010731"/>
                </a:solidFill>
              </a:rPr>
              <a:t>5.2 Příprava edukačního programu a jeho struktura .............................126</a:t>
            </a:r>
          </a:p>
          <a:p>
            <a:pPr>
              <a:buNone/>
            </a:pPr>
            <a:r>
              <a:rPr lang="cs-CZ" sz="2800" b="1" dirty="0" smtClean="0">
                <a:solidFill>
                  <a:srgbClr val="010731"/>
                </a:solidFill>
              </a:rPr>
              <a:t>6  Souhrn............................................................................. 131</a:t>
            </a:r>
          </a:p>
          <a:p>
            <a:pPr>
              <a:buNone/>
            </a:pPr>
            <a:r>
              <a:rPr lang="cs-CZ" sz="2800" b="1" dirty="0" smtClean="0">
                <a:solidFill>
                  <a:srgbClr val="010731"/>
                </a:solidFill>
              </a:rPr>
              <a:t>7 Summary............................................................................133</a:t>
            </a:r>
          </a:p>
          <a:p>
            <a:pPr>
              <a:buNone/>
            </a:pPr>
            <a:r>
              <a:rPr lang="cs-CZ" sz="2800" b="1" dirty="0" smtClean="0">
                <a:solidFill>
                  <a:srgbClr val="010731"/>
                </a:solidFill>
              </a:rPr>
              <a:t>8 Literatura...........................................................................135</a:t>
            </a:r>
          </a:p>
          <a:p>
            <a:pPr>
              <a:buNone/>
            </a:pPr>
            <a:r>
              <a:rPr lang="cs-CZ" sz="2800" b="1" dirty="0" smtClean="0">
                <a:solidFill>
                  <a:srgbClr val="010731"/>
                </a:solidFill>
              </a:rPr>
              <a:t>9 Profil autorky................................................................... 140</a:t>
            </a:r>
            <a:endParaRPr lang="cs-CZ" sz="2800" b="1" dirty="0">
              <a:solidFill>
                <a:srgbClr val="010731"/>
              </a:solidFill>
            </a:endParaRPr>
          </a:p>
        </p:txBody>
      </p:sp>
      <p:sp>
        <p:nvSpPr>
          <p:cNvPr id="2" name="Nadpis 1"/>
          <p:cNvSpPr>
            <a:spLocks noGrp="1"/>
          </p:cNvSpPr>
          <p:nvPr>
            <p:ph type="title"/>
          </p:nvPr>
        </p:nvSpPr>
        <p:spPr>
          <a:xfrm>
            <a:off x="428596" y="-357214"/>
            <a:ext cx="8229600" cy="1219200"/>
          </a:xfrm>
        </p:spPr>
        <p:txBody>
          <a:bodyPr>
            <a:normAutofit/>
          </a:bodyPr>
          <a:lstStyle/>
          <a:p>
            <a:r>
              <a:rPr lang="cs-CZ" sz="2800" dirty="0" smtClean="0">
                <a:solidFill>
                  <a:schemeClr val="tx1"/>
                </a:solidFill>
              </a:rPr>
              <a:t>OBSAH</a:t>
            </a:r>
            <a:endParaRPr lang="cs-CZ"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sz="1800" dirty="0" smtClean="0">
                <a:solidFill>
                  <a:srgbClr val="010731"/>
                </a:solidFill>
              </a:rPr>
              <a:t>Od roku 2004 - odborná asistentka  na Katedře výtvarné výchovy Pedagogické fakulty Univerzity Palackého v Olomouci </a:t>
            </a:r>
          </a:p>
          <a:p>
            <a:r>
              <a:rPr lang="cs-CZ" sz="1800" dirty="0" smtClean="0">
                <a:solidFill>
                  <a:srgbClr val="010731"/>
                </a:solidFill>
              </a:rPr>
              <a:t>Podílí se také na projektových aktivitách pracoviště a odborně se zaměřuje </a:t>
            </a:r>
          </a:p>
          <a:p>
            <a:pPr>
              <a:buNone/>
            </a:pPr>
            <a:r>
              <a:rPr lang="cs-CZ" sz="1800" dirty="0" smtClean="0">
                <a:solidFill>
                  <a:srgbClr val="010731"/>
                </a:solidFill>
              </a:rPr>
              <a:t>	na muzejní a galerijní pedagogiku. </a:t>
            </a:r>
          </a:p>
          <a:p>
            <a:r>
              <a:rPr lang="cs-CZ" sz="1800" dirty="0" smtClean="0">
                <a:solidFill>
                  <a:srgbClr val="010731"/>
                </a:solidFill>
              </a:rPr>
              <a:t>Autorka vysokoškolských skript  </a:t>
            </a:r>
            <a:r>
              <a:rPr lang="cs-CZ" sz="1800" i="1" dirty="0" smtClean="0">
                <a:solidFill>
                  <a:srgbClr val="010731"/>
                </a:solidFill>
              </a:rPr>
              <a:t>Kapitoly z didaktiky výtvarné výchovy </a:t>
            </a:r>
            <a:r>
              <a:rPr lang="cs-CZ" sz="1800" dirty="0" smtClean="0">
                <a:solidFill>
                  <a:srgbClr val="010731"/>
                </a:solidFill>
              </a:rPr>
              <a:t>a </a:t>
            </a:r>
            <a:r>
              <a:rPr lang="cs-CZ" sz="1800" i="1" dirty="0" smtClean="0">
                <a:solidFill>
                  <a:srgbClr val="010731"/>
                </a:solidFill>
              </a:rPr>
              <a:t>Poznámky k partnerství výtvarné a muzejní pedagogiky</a:t>
            </a:r>
            <a:r>
              <a:rPr lang="cs-CZ" sz="1800" dirty="0" smtClean="0">
                <a:solidFill>
                  <a:srgbClr val="010731"/>
                </a:solidFill>
              </a:rPr>
              <a:t> a spolu editorkou několika sborníků.</a:t>
            </a:r>
          </a:p>
          <a:p>
            <a:r>
              <a:rPr lang="cs-CZ" sz="1800" dirty="0" smtClean="0">
                <a:solidFill>
                  <a:srgbClr val="010731"/>
                </a:solidFill>
              </a:rPr>
              <a:t>Knihy </a:t>
            </a:r>
            <a:r>
              <a:rPr lang="cs-CZ" sz="1800" i="1" dirty="0" smtClean="0">
                <a:solidFill>
                  <a:srgbClr val="010731"/>
                </a:solidFill>
              </a:rPr>
              <a:t>Muzejní edukace </a:t>
            </a:r>
            <a:r>
              <a:rPr lang="cs-CZ" sz="1800" dirty="0" smtClean="0">
                <a:solidFill>
                  <a:srgbClr val="010731"/>
                </a:solidFill>
              </a:rPr>
              <a:t>a </a:t>
            </a:r>
            <a:r>
              <a:rPr lang="cs-CZ" sz="1800" i="1" dirty="0" smtClean="0">
                <a:solidFill>
                  <a:srgbClr val="010731"/>
                </a:solidFill>
              </a:rPr>
              <a:t>Edukační potenciál muzea</a:t>
            </a:r>
            <a:r>
              <a:rPr lang="cs-CZ" sz="1800" dirty="0" smtClean="0">
                <a:solidFill>
                  <a:srgbClr val="010731"/>
                </a:solidFill>
              </a:rPr>
              <a:t>. </a:t>
            </a:r>
          </a:p>
          <a:p>
            <a:r>
              <a:rPr lang="cs-CZ" sz="1800" dirty="0" smtClean="0">
                <a:solidFill>
                  <a:srgbClr val="010731"/>
                </a:solidFill>
              </a:rPr>
              <a:t>V současnosti je ředitelkou projektu Grantové agentury ČR Česká muzejní </a:t>
            </a:r>
          </a:p>
          <a:p>
            <a:pPr>
              <a:buNone/>
            </a:pPr>
            <a:r>
              <a:rPr lang="cs-CZ" sz="1800" dirty="0" smtClean="0">
                <a:solidFill>
                  <a:srgbClr val="010731"/>
                </a:solidFill>
              </a:rPr>
              <a:t>	edukace v kontextu současných evropských</a:t>
            </a:r>
          </a:p>
          <a:p>
            <a:pPr>
              <a:buNone/>
            </a:pPr>
            <a:r>
              <a:rPr lang="cs-CZ" sz="1800" dirty="0" smtClean="0">
                <a:solidFill>
                  <a:srgbClr val="010731"/>
                </a:solidFill>
              </a:rPr>
              <a:t>	 trendů</a:t>
            </a:r>
            <a:endParaRPr lang="cs-CZ" sz="1800" dirty="0">
              <a:solidFill>
                <a:srgbClr val="010731"/>
              </a:solidFill>
            </a:endParaRPr>
          </a:p>
        </p:txBody>
      </p:sp>
      <p:sp>
        <p:nvSpPr>
          <p:cNvPr id="5" name="Nadpis 4"/>
          <p:cNvSpPr>
            <a:spLocks noGrp="1"/>
          </p:cNvSpPr>
          <p:nvPr>
            <p:ph type="title"/>
          </p:nvPr>
        </p:nvSpPr>
        <p:spPr/>
        <p:txBody>
          <a:bodyPr/>
          <a:lstStyle/>
          <a:p>
            <a:r>
              <a:rPr lang="cs-CZ" dirty="0" smtClean="0">
                <a:solidFill>
                  <a:srgbClr val="010731"/>
                </a:solidFill>
              </a:rPr>
              <a:t>PETRA ŠOBÁŇOVÁ </a:t>
            </a:r>
            <a:r>
              <a:rPr lang="pt-BR" sz="2000" dirty="0" smtClean="0">
                <a:solidFill>
                  <a:srgbClr val="010731"/>
                </a:solidFill>
              </a:rPr>
              <a:t>(* 1975)</a:t>
            </a:r>
            <a:endParaRPr lang="cs-CZ" sz="2000" dirty="0">
              <a:solidFill>
                <a:srgbClr val="010731"/>
              </a:solidFill>
            </a:endParaRPr>
          </a:p>
        </p:txBody>
      </p:sp>
      <p:pic>
        <p:nvPicPr>
          <p:cNvPr id="11" name="Picture 7"/>
          <p:cNvPicPr>
            <a:picLocks noChangeAspect="1" noChangeArrowheads="1"/>
          </p:cNvPicPr>
          <p:nvPr/>
        </p:nvPicPr>
        <p:blipFill>
          <a:blip r:embed="rId2"/>
          <a:srcRect/>
          <a:stretch>
            <a:fillRect/>
          </a:stretch>
        </p:blipFill>
        <p:spPr bwMode="auto">
          <a:xfrm>
            <a:off x="5572132" y="4463086"/>
            <a:ext cx="3571900" cy="2394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6" y="785794"/>
            <a:ext cx="8229600" cy="5857916"/>
          </a:xfrm>
        </p:spPr>
        <p:txBody>
          <a:bodyPr>
            <a:normAutofit fontScale="70000" lnSpcReduction="20000"/>
          </a:bodyPr>
          <a:lstStyle/>
          <a:p>
            <a:r>
              <a:rPr lang="cs-CZ" sz="2100" b="1" u="sng" dirty="0" smtClean="0">
                <a:solidFill>
                  <a:srgbClr val="010731"/>
                </a:solidFill>
              </a:rPr>
              <a:t>1.1 CO JE MUZEUM </a:t>
            </a:r>
          </a:p>
          <a:p>
            <a:r>
              <a:rPr lang="cs-CZ" sz="2100" b="1" u="sng" dirty="0" smtClean="0">
                <a:solidFill>
                  <a:srgbClr val="010731"/>
                </a:solidFill>
              </a:rPr>
              <a:t>1.2 PROCES MUZEALIZACE</a:t>
            </a:r>
          </a:p>
          <a:p>
            <a:r>
              <a:rPr lang="cs-CZ" sz="2100" dirty="0" smtClean="0">
                <a:solidFill>
                  <a:srgbClr val="010731"/>
                </a:solidFill>
              </a:rPr>
              <a:t>„Muzeologie </a:t>
            </a:r>
            <a:r>
              <a:rPr lang="cs-CZ" sz="2100" dirty="0" smtClean="0">
                <a:solidFill>
                  <a:srgbClr val="010731"/>
                </a:solidFill>
              </a:rPr>
              <a:t>pro snazší a přesnější uchopení specifického jevu, který stojí ve středu jejího zájmu, zavádí termín </a:t>
            </a:r>
            <a:r>
              <a:rPr lang="cs-CZ" sz="2100" dirty="0" err="1" smtClean="0">
                <a:solidFill>
                  <a:srgbClr val="010731"/>
                </a:solidFill>
              </a:rPr>
              <a:t>muzealizace</a:t>
            </a:r>
            <a:r>
              <a:rPr lang="cs-CZ" sz="2100" dirty="0" smtClean="0">
                <a:solidFill>
                  <a:srgbClr val="010731"/>
                </a:solidFill>
              </a:rPr>
              <a:t> (Stránský, 2000). </a:t>
            </a:r>
            <a:r>
              <a:rPr lang="cs-CZ" sz="2100" dirty="0" err="1" smtClean="0">
                <a:solidFill>
                  <a:srgbClr val="010731"/>
                </a:solidFill>
              </a:rPr>
              <a:t>Muzealizační</a:t>
            </a:r>
            <a:r>
              <a:rPr lang="cs-CZ" sz="2100" dirty="0" smtClean="0">
                <a:solidFill>
                  <a:srgbClr val="010731"/>
                </a:solidFill>
              </a:rPr>
              <a:t> proces je vyvolán existencí muzejního fenoménu, je jeho projevem a realizací. Jde o proces, v němž jsou ze skutečnosti vyjímány určité prvky, jež dokumentují a autenticky dokládají podobu a stav lidské kultury v určitém časovém období (tamtéž). Tyto vybrané (selektované) hmotné prvky, v nichž je lidská kultura fixována, jsou pak v procesu </a:t>
            </a:r>
            <a:r>
              <a:rPr lang="cs-CZ" sz="2100" dirty="0" err="1" smtClean="0">
                <a:solidFill>
                  <a:srgbClr val="010731"/>
                </a:solidFill>
              </a:rPr>
              <a:t>muzealizace</a:t>
            </a:r>
            <a:r>
              <a:rPr lang="cs-CZ" sz="2100" dirty="0" smtClean="0">
                <a:solidFill>
                  <a:srgbClr val="010731"/>
                </a:solidFill>
              </a:rPr>
              <a:t> chráněny před při-rozeným zánikem – a co je podstatné, dále využívány pro další rozvoj lidské kultury</a:t>
            </a:r>
            <a:r>
              <a:rPr lang="cs-CZ" sz="2100" dirty="0" smtClean="0">
                <a:solidFill>
                  <a:srgbClr val="010731"/>
                </a:solidFill>
              </a:rPr>
              <a:t>.“ </a:t>
            </a:r>
            <a:r>
              <a:rPr lang="cs-CZ" sz="2100" dirty="0" smtClean="0">
                <a:solidFill>
                  <a:srgbClr val="010731"/>
                </a:solidFill>
              </a:rPr>
              <a:t>(str. 12)</a:t>
            </a:r>
          </a:p>
          <a:p>
            <a:endParaRPr lang="cs-CZ" sz="1100" dirty="0" smtClean="0">
              <a:solidFill>
                <a:srgbClr val="010731"/>
              </a:solidFill>
            </a:endParaRPr>
          </a:p>
          <a:p>
            <a:r>
              <a:rPr lang="cs-CZ" sz="2100" b="1" u="sng" dirty="0" smtClean="0">
                <a:solidFill>
                  <a:srgbClr val="010731"/>
                </a:solidFill>
              </a:rPr>
              <a:t>1.3 MUZEÁLIE</a:t>
            </a:r>
          </a:p>
          <a:p>
            <a:r>
              <a:rPr lang="cs-CZ" sz="2100" dirty="0" smtClean="0">
                <a:solidFill>
                  <a:srgbClr val="010731"/>
                </a:solidFill>
              </a:rPr>
              <a:t>„Je </a:t>
            </a:r>
            <a:r>
              <a:rPr lang="cs-CZ" sz="2100" dirty="0" smtClean="0">
                <a:solidFill>
                  <a:srgbClr val="010731"/>
                </a:solidFill>
              </a:rPr>
              <a:t>třeba zdůraznit, že samotné selektování a tezaurování ještě nevyčerpává složitost procesu </a:t>
            </a:r>
            <a:r>
              <a:rPr lang="cs-CZ" sz="2100" dirty="0" err="1" smtClean="0">
                <a:solidFill>
                  <a:srgbClr val="010731"/>
                </a:solidFill>
              </a:rPr>
              <a:t>muzealizace</a:t>
            </a:r>
            <a:r>
              <a:rPr lang="cs-CZ" sz="2100" dirty="0" smtClean="0">
                <a:solidFill>
                  <a:srgbClr val="010731"/>
                </a:solidFill>
              </a:rPr>
              <a:t> – ta je širším komplexem dějů, který, jak vyplývá z předchozího, nutně zahrnuje také prezentování, zpřístupňování shromážděných prvků v expozici či na výstavě</a:t>
            </a:r>
            <a:r>
              <a:rPr lang="cs-CZ" sz="2100" dirty="0" smtClean="0">
                <a:solidFill>
                  <a:srgbClr val="010731"/>
                </a:solidFill>
              </a:rPr>
              <a:t>.“ </a:t>
            </a:r>
            <a:r>
              <a:rPr lang="cs-CZ" sz="2100" dirty="0" smtClean="0">
                <a:solidFill>
                  <a:srgbClr val="010731"/>
                </a:solidFill>
              </a:rPr>
              <a:t>(str. 13)</a:t>
            </a:r>
          </a:p>
          <a:p>
            <a:endParaRPr lang="cs-CZ" sz="1300" dirty="0" smtClean="0">
              <a:solidFill>
                <a:srgbClr val="010731"/>
              </a:solidFill>
            </a:endParaRPr>
          </a:p>
          <a:p>
            <a:r>
              <a:rPr lang="cs-CZ" sz="2100" b="1" u="sng" dirty="0" smtClean="0">
                <a:solidFill>
                  <a:srgbClr val="010731"/>
                </a:solidFill>
              </a:rPr>
              <a:t>1.4 MUZEALITA</a:t>
            </a:r>
          </a:p>
          <a:p>
            <a:r>
              <a:rPr lang="cs-CZ" sz="2100" dirty="0" smtClean="0">
                <a:solidFill>
                  <a:srgbClr val="010731"/>
                </a:solidFill>
              </a:rPr>
              <a:t>„Pro </a:t>
            </a:r>
            <a:r>
              <a:rPr lang="cs-CZ" sz="2100" dirty="0" smtClean="0">
                <a:solidFill>
                  <a:srgbClr val="010731"/>
                </a:solidFill>
              </a:rPr>
              <a:t>pochopení podstaty muzejní edukace je důležité pochopit, že v základu </a:t>
            </a:r>
            <a:r>
              <a:rPr lang="cs-CZ" sz="2100" dirty="0" err="1" smtClean="0">
                <a:solidFill>
                  <a:srgbClr val="010731"/>
                </a:solidFill>
              </a:rPr>
              <a:t>muzealizační</a:t>
            </a:r>
            <a:r>
              <a:rPr lang="cs-CZ" sz="2100" dirty="0" smtClean="0">
                <a:solidFill>
                  <a:srgbClr val="010731"/>
                </a:solidFill>
              </a:rPr>
              <a:t> tendence, vedoucí v procesu </a:t>
            </a:r>
            <a:r>
              <a:rPr lang="cs-CZ" sz="2100" dirty="0" err="1" smtClean="0">
                <a:solidFill>
                  <a:srgbClr val="010731"/>
                </a:solidFill>
              </a:rPr>
              <a:t>muzealizace</a:t>
            </a:r>
            <a:r>
              <a:rPr lang="cs-CZ" sz="2100" dirty="0" smtClean="0">
                <a:solidFill>
                  <a:srgbClr val="010731"/>
                </a:solidFill>
              </a:rPr>
              <a:t> ke vzniku muzeálií, stojí přesvědčení, že naše univerzum utvářené souhrnem hmotných i nehmotných prvků, resp. skutečností může být pochopeno skrze určitý omezený počet vybraných zástupců těchto prvků. Zmíněné zástupné prvky, tedy muzeálie, mají obvykle hmotnou povahu anebo jsou nějakým způsobem fixovány – ať již na hmatatelném médiu nebo v současnosti i ve virtuálním prostoru</a:t>
            </a:r>
            <a:r>
              <a:rPr lang="cs-CZ" sz="2100" dirty="0" smtClean="0">
                <a:solidFill>
                  <a:srgbClr val="010731"/>
                </a:solidFill>
              </a:rPr>
              <a:t>.“ </a:t>
            </a:r>
            <a:r>
              <a:rPr lang="cs-CZ" sz="2100" dirty="0" smtClean="0">
                <a:solidFill>
                  <a:srgbClr val="010731"/>
                </a:solidFill>
              </a:rPr>
              <a:t>(str. 13) </a:t>
            </a:r>
          </a:p>
          <a:p>
            <a:endParaRPr lang="cs-CZ" sz="1100" dirty="0" smtClean="0">
              <a:solidFill>
                <a:srgbClr val="010731"/>
              </a:solidFill>
            </a:endParaRPr>
          </a:p>
          <a:p>
            <a:r>
              <a:rPr lang="cs-CZ" sz="2100" b="1" u="sng" dirty="0" smtClean="0">
                <a:solidFill>
                  <a:srgbClr val="010731"/>
                </a:solidFill>
              </a:rPr>
              <a:t>1.5 VÝCHOVNÝ SMYSL MUZEA</a:t>
            </a:r>
          </a:p>
          <a:p>
            <a:r>
              <a:rPr lang="cs-CZ" sz="2100" dirty="0" smtClean="0">
                <a:solidFill>
                  <a:srgbClr val="010731"/>
                </a:solidFill>
              </a:rPr>
              <a:t>„Výchovný </a:t>
            </a:r>
            <a:r>
              <a:rPr lang="cs-CZ" sz="2100" dirty="0" smtClean="0">
                <a:solidFill>
                  <a:srgbClr val="010731"/>
                </a:solidFill>
              </a:rPr>
              <a:t>potenciál totiž nepochybně vyvěrá z </a:t>
            </a:r>
            <a:r>
              <a:rPr lang="cs-CZ" sz="2100" dirty="0" err="1" smtClean="0">
                <a:solidFill>
                  <a:srgbClr val="010731"/>
                </a:solidFill>
              </a:rPr>
              <a:t>muzeality</a:t>
            </a:r>
            <a:r>
              <a:rPr lang="cs-CZ" sz="2100" dirty="0" smtClean="0">
                <a:solidFill>
                  <a:srgbClr val="010731"/>
                </a:solidFill>
              </a:rPr>
              <a:t> předmětů, a tedy právě díky nedělitelnému procesu </a:t>
            </a:r>
            <a:r>
              <a:rPr lang="cs-CZ" sz="2100" dirty="0" err="1" smtClean="0">
                <a:solidFill>
                  <a:srgbClr val="010731"/>
                </a:solidFill>
              </a:rPr>
              <a:t>muzealizace</a:t>
            </a:r>
            <a:r>
              <a:rPr lang="cs-CZ" sz="2100" dirty="0" smtClean="0">
                <a:solidFill>
                  <a:srgbClr val="010731"/>
                </a:solidFill>
              </a:rPr>
              <a:t> získáváme zcela jedinečný zdroj výchovných příležitostí</a:t>
            </a:r>
            <a:r>
              <a:rPr lang="cs-CZ" sz="2100" dirty="0" smtClean="0">
                <a:solidFill>
                  <a:srgbClr val="010731"/>
                </a:solidFill>
              </a:rPr>
              <a:t>.“ (</a:t>
            </a:r>
            <a:r>
              <a:rPr lang="cs-CZ" sz="2100" dirty="0" smtClean="0">
                <a:solidFill>
                  <a:srgbClr val="010731"/>
                </a:solidFill>
              </a:rPr>
              <a:t>str. 15) </a:t>
            </a:r>
          </a:p>
          <a:p>
            <a:endParaRPr lang="cs-CZ" dirty="0">
              <a:solidFill>
                <a:srgbClr val="010731"/>
              </a:solidFill>
            </a:endParaRPr>
          </a:p>
        </p:txBody>
      </p:sp>
      <p:sp>
        <p:nvSpPr>
          <p:cNvPr id="3" name="Nadpis 2"/>
          <p:cNvSpPr>
            <a:spLocks noGrp="1"/>
          </p:cNvSpPr>
          <p:nvPr>
            <p:ph type="title"/>
          </p:nvPr>
        </p:nvSpPr>
        <p:spPr>
          <a:xfrm>
            <a:off x="428596" y="214290"/>
            <a:ext cx="8229600" cy="419080"/>
          </a:xfrm>
        </p:spPr>
        <p:txBody>
          <a:bodyPr>
            <a:normAutofit fontScale="90000"/>
          </a:bodyPr>
          <a:lstStyle/>
          <a:p>
            <a:r>
              <a:rPr lang="cs-CZ" sz="2400" dirty="0" smtClean="0">
                <a:solidFill>
                  <a:srgbClr val="010731"/>
                </a:solidFill>
              </a:rPr>
              <a:t>1 </a:t>
            </a:r>
            <a:r>
              <a:rPr lang="cs-CZ" sz="2400" b="1" dirty="0" smtClean="0">
                <a:solidFill>
                  <a:srgbClr val="010731"/>
                </a:solidFill>
              </a:rPr>
              <a:t>MUZEOLOGICKÝ KONTEXT MUZEJNÍ EDUKACE</a:t>
            </a:r>
            <a:endParaRPr lang="cs-CZ" sz="2400" b="1" dirty="0">
              <a:solidFill>
                <a:srgbClr val="01073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28596" y="642918"/>
            <a:ext cx="8229600" cy="5929354"/>
          </a:xfrm>
        </p:spPr>
        <p:txBody>
          <a:bodyPr>
            <a:normAutofit/>
          </a:bodyPr>
          <a:lstStyle/>
          <a:p>
            <a:r>
              <a:rPr lang="cs-CZ" sz="1400" b="1" u="sng" dirty="0" smtClean="0">
                <a:solidFill>
                  <a:srgbClr val="010731"/>
                </a:solidFill>
              </a:rPr>
              <a:t>2.1 VÝCHOVA V ŠIRŠÍM POJETÍ</a:t>
            </a:r>
          </a:p>
          <a:p>
            <a:r>
              <a:rPr lang="cs-CZ" sz="1400" dirty="0" smtClean="0">
                <a:solidFill>
                  <a:srgbClr val="010731"/>
                </a:solidFill>
              </a:rPr>
              <a:t>„Výchova </a:t>
            </a:r>
            <a:r>
              <a:rPr lang="cs-CZ" sz="1400" dirty="0" smtClean="0">
                <a:solidFill>
                  <a:srgbClr val="010731"/>
                </a:solidFill>
              </a:rPr>
              <a:t>je tedy v nejširším slova smyslu záměrným utvářením, formováním, kultivací osobnosti. Jde o „</a:t>
            </a:r>
            <a:r>
              <a:rPr lang="cs-CZ" sz="1400" i="1" dirty="0" smtClean="0">
                <a:solidFill>
                  <a:srgbClr val="010731"/>
                </a:solidFill>
              </a:rPr>
              <a:t>veškeré cílevědomé působení na člověka, při kterém dochází k jeho kultivaci</a:t>
            </a:r>
            <a:r>
              <a:rPr lang="cs-CZ" sz="1400" dirty="0" smtClean="0">
                <a:solidFill>
                  <a:srgbClr val="010731"/>
                </a:solidFill>
              </a:rPr>
              <a:t>“(</a:t>
            </a:r>
            <a:r>
              <a:rPr lang="cs-CZ" sz="1400" dirty="0" err="1" smtClean="0">
                <a:solidFill>
                  <a:srgbClr val="010731"/>
                </a:solidFill>
              </a:rPr>
              <a:t>Grecmanová</a:t>
            </a:r>
            <a:r>
              <a:rPr lang="cs-CZ" sz="1400" dirty="0" smtClean="0">
                <a:solidFill>
                  <a:srgbClr val="010731"/>
                </a:solidFill>
              </a:rPr>
              <a:t>, </a:t>
            </a:r>
            <a:r>
              <a:rPr lang="cs-CZ" sz="1400" dirty="0" err="1" smtClean="0">
                <a:solidFill>
                  <a:srgbClr val="010731"/>
                </a:solidFill>
              </a:rPr>
              <a:t>Holoušová</a:t>
            </a:r>
            <a:r>
              <a:rPr lang="cs-CZ" sz="1400" dirty="0" smtClean="0">
                <a:solidFill>
                  <a:srgbClr val="010731"/>
                </a:solidFill>
              </a:rPr>
              <a:t> a </a:t>
            </a:r>
            <a:r>
              <a:rPr lang="cs-CZ" sz="1400" dirty="0" err="1" smtClean="0">
                <a:solidFill>
                  <a:srgbClr val="010731"/>
                </a:solidFill>
              </a:rPr>
              <a:t>Urbanovská</a:t>
            </a:r>
            <a:r>
              <a:rPr lang="cs-CZ" sz="1400" dirty="0" smtClean="0">
                <a:solidFill>
                  <a:srgbClr val="010731"/>
                </a:solidFill>
              </a:rPr>
              <a:t>, 1997, s. 74</a:t>
            </a:r>
            <a:r>
              <a:rPr lang="cs-CZ" sz="1400" dirty="0" smtClean="0">
                <a:solidFill>
                  <a:srgbClr val="010731"/>
                </a:solidFill>
              </a:rPr>
              <a:t>).“  </a:t>
            </a:r>
            <a:r>
              <a:rPr lang="cs-CZ" sz="1400" dirty="0" smtClean="0">
                <a:solidFill>
                  <a:srgbClr val="010731"/>
                </a:solidFill>
              </a:rPr>
              <a:t>(str. 20)</a:t>
            </a:r>
          </a:p>
          <a:p>
            <a:r>
              <a:rPr lang="cs-CZ" sz="1400" dirty="0" smtClean="0">
                <a:solidFill>
                  <a:srgbClr val="010731"/>
                </a:solidFill>
              </a:rPr>
              <a:t>„Široký </a:t>
            </a:r>
            <a:r>
              <a:rPr lang="cs-CZ" sz="1400" dirty="0" smtClean="0">
                <a:solidFill>
                  <a:srgbClr val="010731"/>
                </a:solidFill>
              </a:rPr>
              <a:t>výchovný smysl chápeme jako sjednocující cíl všech základních muzejních aktivit, jimiž jsou vytváření sbírek, jejich uchovávání a vědecké zpracování. Vždyť selekce, tezaurace i prezentace muzeálií jsou nepochybně konány právě s cílem záměrně působit na společnost, kultivovat ji a dosáhnout jistého efektu v jejím vědomí. Toto působení je dokonce samotným smyslem těchto institucí, vždyť pouhé shromažďování muzeálií a jejich ochrana je bez výhledu na jejich výchovné, kultivační či kulturotvorné působení zcela neúčelné</a:t>
            </a:r>
            <a:r>
              <a:rPr lang="cs-CZ" sz="1400" dirty="0" smtClean="0">
                <a:solidFill>
                  <a:srgbClr val="010731"/>
                </a:solidFill>
              </a:rPr>
              <a:t>.“ </a:t>
            </a:r>
            <a:r>
              <a:rPr lang="cs-CZ" sz="1400" dirty="0" smtClean="0">
                <a:solidFill>
                  <a:srgbClr val="010731"/>
                </a:solidFill>
              </a:rPr>
              <a:t>(str. 20)</a:t>
            </a:r>
          </a:p>
          <a:p>
            <a:endParaRPr lang="cs-CZ" sz="1400" dirty="0" smtClean="0">
              <a:solidFill>
                <a:srgbClr val="010731"/>
              </a:solidFill>
            </a:endParaRPr>
          </a:p>
          <a:p>
            <a:r>
              <a:rPr lang="cs-CZ" sz="1400" b="1" u="sng" dirty="0" smtClean="0">
                <a:solidFill>
                  <a:srgbClr val="010731"/>
                </a:solidFill>
              </a:rPr>
              <a:t>2.2 VÝCHOVA V UŽŠÍM POJETÍ </a:t>
            </a:r>
          </a:p>
          <a:p>
            <a:r>
              <a:rPr lang="cs-CZ" sz="1400" dirty="0" smtClean="0">
                <a:solidFill>
                  <a:srgbClr val="010731"/>
                </a:solidFill>
              </a:rPr>
              <a:t>„O </a:t>
            </a:r>
            <a:r>
              <a:rPr lang="cs-CZ" sz="1400" dirty="0" smtClean="0">
                <a:solidFill>
                  <a:srgbClr val="010731"/>
                </a:solidFill>
              </a:rPr>
              <a:t>výchovné roli muzea ve smyslu </a:t>
            </a:r>
            <a:r>
              <a:rPr lang="cs-CZ" sz="1400" dirty="0" err="1" smtClean="0">
                <a:solidFill>
                  <a:srgbClr val="010731"/>
                </a:solidFill>
              </a:rPr>
              <a:t>educatio</a:t>
            </a:r>
            <a:r>
              <a:rPr lang="cs-CZ" sz="1400" dirty="0" smtClean="0">
                <a:solidFill>
                  <a:srgbClr val="010731"/>
                </a:solidFill>
              </a:rPr>
              <a:t> zřejmě netřeba pochybovat a muzea ji naplňují svou samotnou existencí. Od samého vzniku byla totiž muzea ztotožňována s tím nejlepším, co v daném národě či menší komunitě existuje. Byla symbolem vzdělanosti, kulturnosti, vysoké úrovně, ba mravnosti určité komunity, a v tomto smyslu také působila na své návštěvníky</a:t>
            </a:r>
            <a:r>
              <a:rPr lang="cs-CZ" sz="1400" dirty="0" smtClean="0">
                <a:solidFill>
                  <a:srgbClr val="010731"/>
                </a:solidFill>
              </a:rPr>
              <a:t>.“ (str</a:t>
            </a:r>
            <a:r>
              <a:rPr lang="cs-CZ" sz="1400" dirty="0" smtClean="0">
                <a:solidFill>
                  <a:srgbClr val="010731"/>
                </a:solidFill>
              </a:rPr>
              <a:t>. 21)</a:t>
            </a:r>
          </a:p>
          <a:p>
            <a:endParaRPr lang="cs-CZ" sz="1400" dirty="0" smtClean="0">
              <a:solidFill>
                <a:srgbClr val="010731"/>
              </a:solidFill>
            </a:endParaRPr>
          </a:p>
          <a:p>
            <a:r>
              <a:rPr lang="cs-CZ" sz="1400" b="1" u="sng" dirty="0" smtClean="0">
                <a:solidFill>
                  <a:srgbClr val="010731"/>
                </a:solidFill>
              </a:rPr>
              <a:t>2.3 VZDĚLÁVÁNÍ</a:t>
            </a:r>
          </a:p>
          <a:p>
            <a:r>
              <a:rPr lang="cs-CZ" sz="1400" dirty="0" smtClean="0">
                <a:solidFill>
                  <a:srgbClr val="010731"/>
                </a:solidFill>
              </a:rPr>
              <a:t>„Organizované </a:t>
            </a:r>
            <a:r>
              <a:rPr lang="cs-CZ" sz="1400" dirty="0" smtClean="0">
                <a:solidFill>
                  <a:srgbClr val="010731"/>
                </a:solidFill>
              </a:rPr>
              <a:t>osvojování poznatků, postojů, dovedností či hodnot, jedním slovem vzdělávání, nemusí být totiž realizováno pouze ve škole, naopak probíhá i ve zcela neformálním kontextu, jehož význam v současnosti narůstá</a:t>
            </a:r>
            <a:r>
              <a:rPr lang="cs-CZ" sz="1400" dirty="0" smtClean="0">
                <a:solidFill>
                  <a:srgbClr val="010731"/>
                </a:solidFill>
              </a:rPr>
              <a:t>.“ </a:t>
            </a:r>
            <a:r>
              <a:rPr lang="cs-CZ" sz="1400" dirty="0" smtClean="0">
                <a:solidFill>
                  <a:srgbClr val="010731"/>
                </a:solidFill>
              </a:rPr>
              <a:t>(str. 22)</a:t>
            </a:r>
          </a:p>
          <a:p>
            <a:endParaRPr lang="cs-CZ" sz="1500" dirty="0" smtClean="0">
              <a:solidFill>
                <a:srgbClr val="010731"/>
              </a:solidFill>
            </a:endParaRPr>
          </a:p>
          <a:p>
            <a:endParaRPr lang="cs-CZ" sz="1500" dirty="0" smtClean="0">
              <a:solidFill>
                <a:srgbClr val="010731"/>
              </a:solidFill>
            </a:endParaRPr>
          </a:p>
          <a:p>
            <a:pPr>
              <a:buNone/>
            </a:pPr>
            <a:endParaRPr lang="cs-CZ" sz="1500" dirty="0" smtClean="0">
              <a:solidFill>
                <a:srgbClr val="010731"/>
              </a:solidFill>
            </a:endParaRPr>
          </a:p>
          <a:p>
            <a:pPr>
              <a:buNone/>
            </a:pPr>
            <a:endParaRPr lang="cs-CZ" sz="1500" dirty="0" smtClean="0">
              <a:solidFill>
                <a:srgbClr val="010731"/>
              </a:solidFill>
            </a:endParaRPr>
          </a:p>
          <a:p>
            <a:endParaRPr lang="cs-CZ" dirty="0">
              <a:solidFill>
                <a:srgbClr val="010731"/>
              </a:solidFill>
            </a:endParaRPr>
          </a:p>
        </p:txBody>
      </p:sp>
      <p:sp>
        <p:nvSpPr>
          <p:cNvPr id="3" name="Nadpis 2"/>
          <p:cNvSpPr>
            <a:spLocks noGrp="1"/>
          </p:cNvSpPr>
          <p:nvPr>
            <p:ph type="title"/>
          </p:nvPr>
        </p:nvSpPr>
        <p:spPr>
          <a:xfrm>
            <a:off x="500034" y="928670"/>
            <a:ext cx="8229600" cy="285752"/>
          </a:xfrm>
        </p:spPr>
        <p:txBody>
          <a:bodyPr>
            <a:normAutofit fontScale="90000"/>
          </a:bodyPr>
          <a:lstStyle/>
          <a:p>
            <a:r>
              <a:rPr lang="cs-CZ" sz="2200" dirty="0" smtClean="0">
                <a:solidFill>
                  <a:srgbClr val="010731"/>
                </a:solidFill>
              </a:rPr>
              <a:t/>
            </a:r>
            <a:br>
              <a:rPr lang="cs-CZ" sz="2200" dirty="0" smtClean="0">
                <a:solidFill>
                  <a:srgbClr val="010731"/>
                </a:solidFill>
              </a:rPr>
            </a:br>
            <a:r>
              <a:rPr lang="cs-CZ" sz="2200" dirty="0" smtClean="0">
                <a:solidFill>
                  <a:srgbClr val="010731"/>
                </a:solidFill>
              </a:rPr>
              <a:t/>
            </a:r>
            <a:br>
              <a:rPr lang="cs-CZ" sz="2200" dirty="0" smtClean="0">
                <a:solidFill>
                  <a:srgbClr val="010731"/>
                </a:solidFill>
              </a:rPr>
            </a:br>
            <a:r>
              <a:rPr lang="cs-CZ" sz="2200" b="1" dirty="0" smtClean="0">
                <a:solidFill>
                  <a:srgbClr val="010731"/>
                </a:solidFill>
              </a:rPr>
              <a:t>2 PEDAGOGICKÝ KONTEXT MUZEJNÍ EDUKACE</a:t>
            </a:r>
            <a:r>
              <a:rPr lang="cs-CZ" dirty="0" smtClean="0">
                <a:solidFill>
                  <a:srgbClr val="010731"/>
                </a:solidFill>
              </a:rPr>
              <a:t/>
            </a:r>
            <a:br>
              <a:rPr lang="cs-CZ" dirty="0" smtClean="0">
                <a:solidFill>
                  <a:srgbClr val="010731"/>
                </a:solidFill>
              </a:rPr>
            </a:br>
            <a:endParaRPr lang="cs-CZ" dirty="0">
              <a:solidFill>
                <a:srgbClr val="01073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71472" y="285728"/>
            <a:ext cx="8229600" cy="6572272"/>
          </a:xfrm>
        </p:spPr>
        <p:txBody>
          <a:bodyPr>
            <a:normAutofit fontScale="92500" lnSpcReduction="20000"/>
          </a:bodyPr>
          <a:lstStyle/>
          <a:p>
            <a:r>
              <a:rPr lang="cs-CZ" sz="1700" b="1" u="sng" dirty="0" smtClean="0">
                <a:solidFill>
                  <a:srgbClr val="010731"/>
                </a:solidFill>
              </a:rPr>
              <a:t>2.4 CELOŽIVOTNÍ UČENÍ</a:t>
            </a:r>
          </a:p>
          <a:p>
            <a:r>
              <a:rPr lang="cs-CZ" sz="1500" dirty="0" smtClean="0">
                <a:solidFill>
                  <a:srgbClr val="010731"/>
                </a:solidFill>
              </a:rPr>
              <a:t>„V </a:t>
            </a:r>
            <a:r>
              <a:rPr lang="cs-CZ" sz="1500" dirty="0" smtClean="0">
                <a:solidFill>
                  <a:srgbClr val="010731"/>
                </a:solidFill>
              </a:rPr>
              <a:t>současnosti přestává být vzdělávání, resp. učení spojováno pouze se školou a s mladou, nastupující generací. Nastoluje se požadavek celoživotního učení, které pojímá všechny myslitelné možnosti učení, tedy nejen ty, které se uskutečňují v tradičních vzdělávacích institucích. Tento přístup je zajisté správný, vždyť vzdělání lze získat i jinými cestami (a často právě jinými) než jen absolvováním určitého stupínku oficiální vzdělávací soustavy. Existují i vzdělávací příležitosti v podobě nejrůznějších kurzů, seminářů, přednášek (tyto příležitosti právě muzeum tradičně nabízí); vzděláváme se jistě také prostřednictvím organizované i soukromé zájmové činnosti, četbou, samo-studiem, pracovní praxí. Vzdělávací potenciál má jistě i rozhlas, televize, internet a všechny možné kulturní instituce typu divadel, koncertních sálů, knihoven a samozřejmě i muzeí</a:t>
            </a:r>
            <a:r>
              <a:rPr lang="cs-CZ" sz="1500" dirty="0" smtClean="0">
                <a:solidFill>
                  <a:srgbClr val="010731"/>
                </a:solidFill>
              </a:rPr>
              <a:t>.“ </a:t>
            </a:r>
            <a:r>
              <a:rPr lang="cs-CZ" sz="1500" dirty="0" smtClean="0">
                <a:solidFill>
                  <a:srgbClr val="010731"/>
                </a:solidFill>
              </a:rPr>
              <a:t>(str. 23)</a:t>
            </a:r>
          </a:p>
          <a:p>
            <a:endParaRPr lang="cs-CZ" sz="1500" dirty="0" smtClean="0">
              <a:solidFill>
                <a:srgbClr val="010731"/>
              </a:solidFill>
            </a:endParaRPr>
          </a:p>
          <a:p>
            <a:r>
              <a:rPr lang="cs-CZ" sz="1500" b="1" i="1" dirty="0" smtClean="0">
                <a:solidFill>
                  <a:srgbClr val="010731"/>
                </a:solidFill>
              </a:rPr>
              <a:t>2.4.1 ETAPY CELOŽIVOTNÍHO UČENÍ</a:t>
            </a:r>
          </a:p>
          <a:p>
            <a:r>
              <a:rPr lang="cs-CZ" sz="1500" dirty="0" smtClean="0">
                <a:solidFill>
                  <a:srgbClr val="010731"/>
                </a:solidFill>
              </a:rPr>
              <a:t>„Nadále </a:t>
            </a:r>
            <a:r>
              <a:rPr lang="cs-CZ" sz="1500" dirty="0" smtClean="0">
                <a:solidFill>
                  <a:srgbClr val="010731"/>
                </a:solidFill>
              </a:rPr>
              <a:t>bude důležité, aby byly z nejrůznějších stran poskytovány vhodné příležitosti k dalšímu vzdělávání, resp. celoživotnímu učení a aby byly tyto příležitosti lidem široce dostupné třeba přímo v jejich obcích nebo prostřednictvím masových komunikačních prostředků (Průvodce dalším vzděláváním, 2009). A právě zde vidíme nový prostor i pro muzeum</a:t>
            </a:r>
            <a:r>
              <a:rPr lang="cs-CZ" sz="1500" dirty="0" smtClean="0">
                <a:solidFill>
                  <a:srgbClr val="010731"/>
                </a:solidFill>
              </a:rPr>
              <a:t>.“ </a:t>
            </a:r>
            <a:r>
              <a:rPr lang="cs-CZ" sz="1500" dirty="0" smtClean="0">
                <a:solidFill>
                  <a:srgbClr val="010731"/>
                </a:solidFill>
              </a:rPr>
              <a:t>(str. 24)</a:t>
            </a:r>
          </a:p>
          <a:p>
            <a:endParaRPr lang="cs-CZ" sz="1500" dirty="0" smtClean="0">
              <a:solidFill>
                <a:srgbClr val="010731"/>
              </a:solidFill>
            </a:endParaRPr>
          </a:p>
          <a:p>
            <a:r>
              <a:rPr lang="cs-CZ" sz="1500" b="1" i="1" dirty="0" smtClean="0">
                <a:solidFill>
                  <a:srgbClr val="010731"/>
                </a:solidFill>
              </a:rPr>
              <a:t>2.4.2. TYPY CELOŽIVOTNÍHO UČENÍ </a:t>
            </a:r>
          </a:p>
          <a:p>
            <a:r>
              <a:rPr lang="cs-CZ" sz="1500" b="1" i="1" dirty="0" smtClean="0">
                <a:solidFill>
                  <a:srgbClr val="010731"/>
                </a:solidFill>
              </a:rPr>
              <a:t>2.4.2.1 FORMÁLNÍ VZDĚLÁVÁNÍ</a:t>
            </a:r>
          </a:p>
          <a:p>
            <a:r>
              <a:rPr lang="cs-CZ" sz="1500" dirty="0" smtClean="0">
                <a:solidFill>
                  <a:srgbClr val="010731"/>
                </a:solidFill>
              </a:rPr>
              <a:t>„Muzea </a:t>
            </a:r>
            <a:r>
              <a:rPr lang="cs-CZ" sz="1500" dirty="0" smtClean="0">
                <a:solidFill>
                  <a:srgbClr val="010731"/>
                </a:solidFill>
              </a:rPr>
              <a:t>u nás prozatím za součást formálního vzdělávacího systému nepovažujeme; ten tvoří právě jmenované typy škol. V dalším bodě, týkajícím se vzdělávání neformálního, však bude řeč o „formalizaci“ původně neformálních vzdělávacích aktivit, které např. prostřednictvím ministerských akreditací získávají legislativní rámec a vnější kontrolu kvality vzdělávání a výstupů. Výsledky takových vzdělávacích aktivit vedených odbornými lektory jsou pak dále uznávány a leží tak z našeho pohledu na pomezí formálního a ne-formálního vzdělávání, zvláště probíhají-li ve spolupráci se školami (v praxi většinou s vysokými</a:t>
            </a:r>
            <a:r>
              <a:rPr lang="cs-CZ" sz="1500" dirty="0" smtClean="0">
                <a:solidFill>
                  <a:srgbClr val="010731"/>
                </a:solidFill>
              </a:rPr>
              <a:t>).“ </a:t>
            </a:r>
            <a:r>
              <a:rPr lang="cs-CZ" sz="1500" dirty="0" smtClean="0">
                <a:solidFill>
                  <a:srgbClr val="010731"/>
                </a:solidFill>
              </a:rPr>
              <a:t>(str. 26)</a:t>
            </a:r>
          </a:p>
          <a:p>
            <a:r>
              <a:rPr lang="cs-CZ" sz="1500" dirty="0" smtClean="0">
                <a:solidFill>
                  <a:srgbClr val="010731"/>
                </a:solidFill>
              </a:rPr>
              <a:t>„V </a:t>
            </a:r>
            <a:r>
              <a:rPr lang="cs-CZ" sz="1500" dirty="0" smtClean="0">
                <a:solidFill>
                  <a:srgbClr val="010731"/>
                </a:solidFill>
              </a:rPr>
              <a:t>rámci takových vzdělávacích aktivit pak mohou muzea figurovat velmi úspěšně a děje se tak již i u nás. V zahraničí se lze běžně setkat např. s tím, že muzea organizují dále uznávané vzdělávací semináře, sloužící k získání kvalifikace v oboru, jemuž se daná muzea věnují, nebo v oblasti muzejní pedagogiky, muzeologie, konzervace, restaurování apod. Jsou-li výsledky těchto vzdělávacích akcí vedeny profesionály a uznávány pak dalšími instancemi (např. zaměstnavateli), může jít podle našeho názoru již o vzdělávání formální, zvlášť v případech, kdy danou kvalifikaci nelze získat jiným způsobem (ve formálním vzdělávacím systému</a:t>
            </a:r>
            <a:r>
              <a:rPr lang="cs-CZ" sz="1500" dirty="0" smtClean="0">
                <a:solidFill>
                  <a:srgbClr val="010731"/>
                </a:solidFill>
              </a:rPr>
              <a:t>).“ (</a:t>
            </a:r>
            <a:r>
              <a:rPr lang="cs-CZ" sz="1500" dirty="0" smtClean="0">
                <a:solidFill>
                  <a:srgbClr val="010731"/>
                </a:solidFill>
              </a:rPr>
              <a:t>str. 26)</a:t>
            </a:r>
          </a:p>
          <a:p>
            <a:endParaRPr lang="cs-CZ" sz="1500" dirty="0">
              <a:solidFill>
                <a:srgbClr val="01073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85728"/>
            <a:ext cx="8229600" cy="6072230"/>
          </a:xfrm>
        </p:spPr>
        <p:txBody>
          <a:bodyPr>
            <a:normAutofit lnSpcReduction="10000"/>
          </a:bodyPr>
          <a:lstStyle/>
          <a:p>
            <a:r>
              <a:rPr lang="cs-CZ" sz="1400" dirty="0" smtClean="0">
                <a:solidFill>
                  <a:srgbClr val="010731"/>
                </a:solidFill>
              </a:rPr>
              <a:t>„Nejčastější </a:t>
            </a:r>
            <a:r>
              <a:rPr lang="cs-CZ" sz="1400" dirty="0" smtClean="0">
                <a:solidFill>
                  <a:srgbClr val="010731"/>
                </a:solidFill>
              </a:rPr>
              <a:t>a nejžádanější je však spolupráce muzea s institucemi, v nichž formální vzdělávání běžně probíhá, tedy s mateřskými, základními a střední-mi školami a s univerzitami. Pokud muzeum aktivně na takovém vzdělávání participuje, pak ho lze v oblasti formálního vzdělávání nepochybně považovat za významného činitele</a:t>
            </a:r>
            <a:r>
              <a:rPr lang="cs-CZ" sz="1400" dirty="0" smtClean="0">
                <a:solidFill>
                  <a:srgbClr val="010731"/>
                </a:solidFill>
              </a:rPr>
              <a:t>.“ </a:t>
            </a:r>
            <a:r>
              <a:rPr lang="cs-CZ" sz="1400" dirty="0" smtClean="0">
                <a:solidFill>
                  <a:srgbClr val="010731"/>
                </a:solidFill>
              </a:rPr>
              <a:t>(str. 26)</a:t>
            </a:r>
          </a:p>
          <a:p>
            <a:r>
              <a:rPr lang="cs-CZ" sz="1400" dirty="0" smtClean="0">
                <a:solidFill>
                  <a:srgbClr val="010731"/>
                </a:solidFill>
              </a:rPr>
              <a:t>„Zcela </a:t>
            </a:r>
            <a:r>
              <a:rPr lang="cs-CZ" sz="1400" dirty="0" smtClean="0">
                <a:solidFill>
                  <a:srgbClr val="010731"/>
                </a:solidFill>
              </a:rPr>
              <a:t>konkrétní způsob spolupráce s muzeem (i s vymezením učiva, které bude osvojeno během edukace v muzeu) může být zakotven právě ve školním vzdělávacím programu, a stává se tak zcela „formálním</a:t>
            </a:r>
            <a:r>
              <a:rPr lang="cs-CZ" sz="1400" dirty="0" smtClean="0">
                <a:solidFill>
                  <a:srgbClr val="010731"/>
                </a:solidFill>
              </a:rPr>
              <a:t>“.“ </a:t>
            </a:r>
            <a:r>
              <a:rPr lang="cs-CZ" sz="1400" dirty="0" smtClean="0">
                <a:solidFill>
                  <a:srgbClr val="010731"/>
                </a:solidFill>
              </a:rPr>
              <a:t>(str. 27)</a:t>
            </a:r>
          </a:p>
          <a:p>
            <a:endParaRPr lang="cs-CZ" sz="1400" dirty="0" smtClean="0">
              <a:solidFill>
                <a:srgbClr val="010731"/>
              </a:solidFill>
            </a:endParaRPr>
          </a:p>
          <a:p>
            <a:r>
              <a:rPr lang="cs-CZ" sz="1400" b="1" i="1" dirty="0" smtClean="0">
                <a:solidFill>
                  <a:srgbClr val="010731"/>
                </a:solidFill>
              </a:rPr>
              <a:t>2.4.2.2 NEFORMÁLNÍ VZDĚLÁVÁNÍ</a:t>
            </a:r>
          </a:p>
          <a:p>
            <a:r>
              <a:rPr lang="cs-CZ" sz="1400" dirty="0" smtClean="0">
                <a:solidFill>
                  <a:srgbClr val="010731"/>
                </a:solidFill>
              </a:rPr>
              <a:t>„I </a:t>
            </a:r>
            <a:r>
              <a:rPr lang="cs-CZ" sz="1400" dirty="0" smtClean="0">
                <a:solidFill>
                  <a:srgbClr val="010731"/>
                </a:solidFill>
              </a:rPr>
              <a:t>když nepůjde zřejmě o typickou oblast činnosti muzeí v rámci neformálního vzdělávání, mohou nepochybně připravovat zajímavou vzdělávací nabídku přímo využitelnou na trhu práce a v dalším profesním rozvoji účastníků. Muzeum může vytvářet nejrůznější vzdělávací příležitosti, které účastníkům rozšíří jak znalosti z konkrétního oboru, jemuž se muzeum věnuje, tak obecně z oblasti muzeologie či muzejní pedagogiky nebo z oblasti praktické činnosti pracovníků muzea (techniky konzervování, restaurování</a:t>
            </a:r>
            <a:r>
              <a:rPr lang="cs-CZ" sz="1400" dirty="0" smtClean="0">
                <a:solidFill>
                  <a:srgbClr val="010731"/>
                </a:solidFill>
              </a:rPr>
              <a:t>).“ </a:t>
            </a:r>
            <a:r>
              <a:rPr lang="cs-CZ" sz="1400" dirty="0" smtClean="0">
                <a:solidFill>
                  <a:srgbClr val="010731"/>
                </a:solidFill>
              </a:rPr>
              <a:t>(str. 28)</a:t>
            </a:r>
          </a:p>
          <a:p>
            <a:r>
              <a:rPr lang="cs-CZ" sz="1400" dirty="0" smtClean="0">
                <a:solidFill>
                  <a:srgbClr val="010731"/>
                </a:solidFill>
              </a:rPr>
              <a:t>„Příkladem </a:t>
            </a:r>
            <a:r>
              <a:rPr lang="cs-CZ" sz="1400" dirty="0" smtClean="0">
                <a:solidFill>
                  <a:srgbClr val="010731"/>
                </a:solidFill>
              </a:rPr>
              <a:t>neformálních vzdělávacích aktivit mohou být všechny organizované doprovodné akce muzea, jako jsou muzejní noci s připravenými aktivitami, nejrůznější komentované prohlídky, animační programy pro veřejnost, dílny v muzeu, příměstské tábory realizované ve spolupráci s muzeem, zájmové kroužky při muzeu atd</a:t>
            </a:r>
            <a:r>
              <a:rPr lang="cs-CZ" sz="1400" dirty="0" smtClean="0">
                <a:solidFill>
                  <a:srgbClr val="010731"/>
                </a:solidFill>
              </a:rPr>
              <a:t>.“ </a:t>
            </a:r>
            <a:r>
              <a:rPr lang="cs-CZ" sz="1400" dirty="0" smtClean="0">
                <a:solidFill>
                  <a:srgbClr val="010731"/>
                </a:solidFill>
              </a:rPr>
              <a:t>(str. 28)</a:t>
            </a:r>
          </a:p>
          <a:p>
            <a:endParaRPr lang="cs-CZ" sz="1400" dirty="0" smtClean="0">
              <a:solidFill>
                <a:srgbClr val="010731"/>
              </a:solidFill>
            </a:endParaRPr>
          </a:p>
          <a:p>
            <a:r>
              <a:rPr lang="cs-CZ" sz="1400" b="1" i="1" dirty="0" smtClean="0">
                <a:solidFill>
                  <a:srgbClr val="010731"/>
                </a:solidFill>
              </a:rPr>
              <a:t>2.4.2.3 INFORMÁLNÍ VZDĚLÁVÁNÍ</a:t>
            </a:r>
          </a:p>
          <a:p>
            <a:r>
              <a:rPr lang="cs-CZ" sz="1400" dirty="0" smtClean="0">
                <a:solidFill>
                  <a:srgbClr val="010731"/>
                </a:solidFill>
              </a:rPr>
              <a:t>„Nepochybně </a:t>
            </a:r>
            <a:r>
              <a:rPr lang="cs-CZ" sz="1400" dirty="0" smtClean="0">
                <a:solidFill>
                  <a:srgbClr val="010731"/>
                </a:solidFill>
              </a:rPr>
              <a:t>lze k těmto vzdělávacím zdrojům řadit i činnost a působení muzeí. Vyplývá to ze samotného charakteru muzea, které se navenek projevuje pořádáním výstav a vystavováním exponátů, jež ze své podstaty nesou určité informace a jsou zdrojem vědění</a:t>
            </a:r>
            <a:r>
              <a:rPr lang="cs-CZ" sz="1400" dirty="0" smtClean="0">
                <a:solidFill>
                  <a:srgbClr val="010731"/>
                </a:solidFill>
              </a:rPr>
              <a:t>.“ </a:t>
            </a:r>
            <a:r>
              <a:rPr lang="cs-CZ" sz="1400" dirty="0" smtClean="0">
                <a:solidFill>
                  <a:srgbClr val="010731"/>
                </a:solidFill>
              </a:rPr>
              <a:t>(str. 30)</a:t>
            </a:r>
          </a:p>
          <a:p>
            <a:r>
              <a:rPr lang="cs-CZ" sz="1400" dirty="0" smtClean="0">
                <a:solidFill>
                  <a:srgbClr val="010731"/>
                </a:solidFill>
              </a:rPr>
              <a:t>„Muzeum </a:t>
            </a:r>
            <a:r>
              <a:rPr lang="cs-CZ" sz="1400" dirty="0" smtClean="0">
                <a:solidFill>
                  <a:srgbClr val="010731"/>
                </a:solidFill>
              </a:rPr>
              <a:t>totiž může svou edukační aktivitou, jak bylo ukázáno, zasahovat do všech tří odlišných typů vzdělávání (učení). Ty mohou být v muzeu realizovány, muzeum může tvořit jejich rámec, může je také přímo organizovat nebo jen volně inspirovat a motivovat</a:t>
            </a:r>
            <a:r>
              <a:rPr lang="cs-CZ" sz="1400" dirty="0" smtClean="0">
                <a:solidFill>
                  <a:srgbClr val="010731"/>
                </a:solidFill>
              </a:rPr>
              <a:t>.“ </a:t>
            </a:r>
            <a:r>
              <a:rPr lang="cs-CZ" sz="1400" dirty="0" smtClean="0">
                <a:solidFill>
                  <a:srgbClr val="010731"/>
                </a:solidFill>
              </a:rPr>
              <a:t>(str. 30)</a:t>
            </a:r>
          </a:p>
          <a:p>
            <a:endParaRPr lang="cs-CZ" sz="1400" dirty="0" smtClean="0">
              <a:solidFill>
                <a:srgbClr val="010731"/>
              </a:solidFill>
            </a:endParaRPr>
          </a:p>
          <a:p>
            <a:endParaRPr lang="cs-CZ" sz="1500" dirty="0" smtClean="0">
              <a:solidFill>
                <a:srgbClr val="010731"/>
              </a:solidFill>
            </a:endParaRPr>
          </a:p>
          <a:p>
            <a:endParaRPr lang="cs-CZ" sz="1500" i="1" dirty="0">
              <a:solidFill>
                <a:srgbClr val="01073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TotalTime>
  <Words>6231</Words>
  <PresentationFormat>Předvádění na obrazovce (4:3)</PresentationFormat>
  <Paragraphs>287</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Papír</vt:lpstr>
      <vt:lpstr>PdF: GP3MP_HTGP Historie a teorie galerijní pedagogiky podzim 2013 Vyučující: Mgr. Alice Stuchlíková, Ph.D.  PETRA ŠOBÁŇOVÁ: MUZEJNÍ EDUKACE Představení publikace formou konspektu   Autorka prezentace: Bc. Blanka Turnhöferová</vt:lpstr>
      <vt:lpstr>Snímek 2</vt:lpstr>
      <vt:lpstr>Snímek 3</vt:lpstr>
      <vt:lpstr>OBSAH</vt:lpstr>
      <vt:lpstr>PETRA ŠOBÁŇOVÁ (* 1975)</vt:lpstr>
      <vt:lpstr>1 MUZEOLOGICKÝ KONTEXT MUZEJNÍ EDUKACE</vt:lpstr>
      <vt:lpstr>  2 PEDAGOGICKÝ KONTEXT MUZEJNÍ EDUKACE </vt:lpstr>
      <vt:lpstr>Snímek 8</vt:lpstr>
      <vt:lpstr>Snímek 9</vt:lpstr>
      <vt:lpstr>Snímek 10</vt:lpstr>
      <vt:lpstr>3 MUZEJNÍ EDUKACE</vt:lpstr>
      <vt:lpstr>Snímek 12</vt:lpstr>
      <vt:lpstr>Snímek 13</vt:lpstr>
      <vt:lpstr>Snímek 14</vt:lpstr>
      <vt:lpstr>Snímek 15</vt:lpstr>
      <vt:lpstr>Snímek 16</vt:lpstr>
      <vt:lpstr>Snímek 17</vt:lpstr>
      <vt:lpstr>4 KOMPONENTY MUZEJNÍ EDUKACE</vt:lpstr>
      <vt:lpstr>Snímek 19</vt:lpstr>
      <vt:lpstr>Snímek 20</vt:lpstr>
      <vt:lpstr>Snímek 21</vt:lpstr>
      <vt:lpstr>5 PLÁNOVÁNÍ MUZEJNÍ EDUKACE</vt:lpstr>
      <vt:lpstr>Snímek 23</vt:lpstr>
      <vt:lpstr>LITERATURA </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Baja</dc:creator>
  <cp:lastModifiedBy>Baja</cp:lastModifiedBy>
  <cp:revision>40</cp:revision>
  <dcterms:created xsi:type="dcterms:W3CDTF">2013-10-17T10:41:26Z</dcterms:created>
  <dcterms:modified xsi:type="dcterms:W3CDTF">2014-01-22T10:21:02Z</dcterms:modified>
</cp:coreProperties>
</file>