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25.9.2013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Epistemologická  východiska předškolního vzdělávání (vyučování)</a:t>
            </a:r>
          </a:p>
          <a:p>
            <a:r>
              <a:rPr lang="cs-CZ" sz="2400" b="1" dirty="0" smtClean="0"/>
              <a:t>Září 2O13</a:t>
            </a:r>
            <a:endParaRPr lang="cs-CZ" sz="2400" b="1" dirty="0" smtClean="0"/>
          </a:p>
          <a:p>
            <a:r>
              <a:rPr lang="cs-CZ" sz="2400" b="1" dirty="0" smtClean="0"/>
              <a:t>H. Filová, Kat. primární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dítěte</a:t>
            </a:r>
          </a:p>
          <a:p>
            <a:r>
              <a:rPr lang="cs-CZ" dirty="0" smtClean="0"/>
              <a:t>Co z toho pro nás vyplývá jako pro budoucí </a:t>
            </a:r>
            <a:r>
              <a:rPr lang="cs-CZ" smtClean="0"/>
              <a:t>učitele (MŠ, 1</a:t>
            </a:r>
            <a:r>
              <a:rPr lang="cs-CZ" dirty="0" smtClean="0"/>
              <a:t>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Přílišná </a:t>
            </a:r>
            <a:r>
              <a:rPr lang="cs-CZ" sz="2400" b="1" dirty="0" err="1" smtClean="0"/>
              <a:t>medializovanost</a:t>
            </a:r>
            <a:r>
              <a:rPr lang="cs-CZ" sz="2400" b="1" dirty="0" smtClean="0"/>
              <a:t> života dítět</a:t>
            </a:r>
            <a:r>
              <a:rPr lang="cs-CZ" sz="2400" dirty="0" smtClean="0"/>
              <a:t>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b="1" dirty="0" smtClean="0"/>
              <a:t>Konzumní dětství </a:t>
            </a:r>
            <a:r>
              <a:rPr lang="cs-CZ" sz="2400" dirty="0" smtClean="0"/>
              <a:t>– spotřebitelský životní styl, reklama</a:t>
            </a:r>
          </a:p>
          <a:p>
            <a:r>
              <a:rPr lang="cs-CZ" sz="2400" b="1" dirty="0" err="1" smtClean="0"/>
              <a:t>Jedináčkovství</a:t>
            </a:r>
            <a:endParaRPr lang="cs-CZ" sz="2400" b="1" dirty="0" smtClean="0"/>
          </a:p>
          <a:p>
            <a:r>
              <a:rPr lang="cs-CZ" sz="2400" b="1" dirty="0" smtClean="0"/>
              <a:t>„Opečovávání „ X zanedbávání</a:t>
            </a:r>
          </a:p>
          <a:p>
            <a:r>
              <a:rPr lang="cs-CZ" sz="2400" b="1" dirty="0" err="1" smtClean="0"/>
              <a:t>Scholarizace</a:t>
            </a:r>
            <a:r>
              <a:rPr lang="cs-CZ" sz="2400" b="1" dirty="0" smtClean="0"/>
              <a:t> dětství </a:t>
            </a:r>
            <a:r>
              <a:rPr lang="cs-CZ" sz="2400" dirty="0" smtClean="0"/>
              <a:t>– škola = určující součást života dítěte </a:t>
            </a:r>
            <a:r>
              <a:rPr lang="cs-CZ" sz="2200" dirty="0" smtClean="0"/>
              <a:t>(úspěšnost X </a:t>
            </a:r>
            <a:r>
              <a:rPr lang="cs-CZ" sz="2200" dirty="0" smtClean="0"/>
              <a:t>neúspěšnost</a:t>
            </a:r>
            <a:r>
              <a:rPr lang="cs-CZ" sz="2200" dirty="0" smtClean="0"/>
              <a:t>, premiantství X traumatizace a stres)</a:t>
            </a:r>
          </a:p>
          <a:p>
            <a:r>
              <a:rPr lang="cs-CZ" sz="2400" b="1" dirty="0" smtClean="0"/>
              <a:t>Emociální přetíženost </a:t>
            </a:r>
            <a:r>
              <a:rPr lang="cs-CZ" sz="2400" dirty="0" smtClean="0"/>
              <a:t>– nezpracované </a:t>
            </a:r>
            <a:r>
              <a:rPr lang="cs-CZ" sz="2400" dirty="0" err="1" smtClean="0"/>
              <a:t>emoc</a:t>
            </a:r>
            <a:r>
              <a:rPr lang="cs-CZ" sz="2400" dirty="0" smtClean="0"/>
              <a:t>. zážitky – zátěž, traumata, deprivace. Zdroje: kolize mezi rodiči; nedostatek citového „tepla“; problémy se školou; některé </a:t>
            </a:r>
            <a:r>
              <a:rPr lang="cs-CZ" sz="2400" dirty="0" err="1" smtClean="0"/>
              <a:t>vých</a:t>
            </a:r>
            <a:r>
              <a:rPr lang="cs-CZ" sz="2400" dirty="0" smtClean="0"/>
              <a:t>. styly (už tě nemám rád); zklamání v životních cílech, touhách.</a:t>
            </a:r>
          </a:p>
          <a:p>
            <a:r>
              <a:rPr lang="cs-CZ" sz="2400" b="1" dirty="0" smtClean="0"/>
              <a:t>Agresivita  (brutalita) x viktimizace (dítě v pozici oběti) </a:t>
            </a:r>
            <a:r>
              <a:rPr lang="cs-CZ" sz="2400" dirty="0" smtClean="0"/>
              <a:t>(násilí, manipulace, ubližování z nudy nebo zvědavosti; bezohlednost, brutalita šikana X deprivace, mentalita „oběti“)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</a:p>
          <a:p>
            <a:pPr>
              <a:buNone/>
            </a:pPr>
            <a:r>
              <a:rPr lang="cs-CZ" dirty="0" smtClean="0"/>
              <a:t>- 3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600" dirty="0" smtClean="0"/>
              <a:t>– k dospělosti</a:t>
            </a:r>
          </a:p>
          <a:p>
            <a:pPr>
              <a:buNone/>
            </a:pPr>
            <a:r>
              <a:rPr lang="cs-CZ" sz="2600" dirty="0" smtClean="0"/>
              <a:t> – k </a:t>
            </a:r>
            <a:r>
              <a:rPr lang="cs-CZ" sz="2600" dirty="0" err="1" smtClean="0"/>
              <a:t>sebepojetí</a:t>
            </a:r>
            <a:r>
              <a:rPr lang="cs-CZ" sz="2600" dirty="0" smtClean="0"/>
              <a:t> a  autentičnosti</a:t>
            </a:r>
          </a:p>
          <a:p>
            <a:pPr>
              <a:buNone/>
            </a:pPr>
            <a:r>
              <a:rPr lang="cs-CZ" sz="2600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</a:t>
            </a:r>
            <a:r>
              <a:rPr lang="cs-CZ" sz="2600" dirty="0" smtClean="0"/>
              <a:t>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Akceptování dětských potřeb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ped.odvaha</a:t>
            </a:r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523</TotalTime>
  <Words>504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38</cp:revision>
  <dcterms:created xsi:type="dcterms:W3CDTF">2009-02-20T09:35:21Z</dcterms:created>
  <dcterms:modified xsi:type="dcterms:W3CDTF">2013-09-25T08:03:09Z</dcterms:modified>
</cp:coreProperties>
</file>