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96" r:id="rId3"/>
    <p:sldId id="292" r:id="rId4"/>
    <p:sldId id="297" r:id="rId5"/>
    <p:sldId id="298" r:id="rId6"/>
    <p:sldId id="299" r:id="rId7"/>
    <p:sldId id="302" r:id="rId8"/>
    <p:sldId id="303" r:id="rId9"/>
    <p:sldId id="304" r:id="rId10"/>
    <p:sldId id="300" r:id="rId11"/>
    <p:sldId id="301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6" r:id="rId22"/>
    <p:sldId id="317" r:id="rId23"/>
    <p:sldId id="318" r:id="rId24"/>
    <p:sldId id="319" r:id="rId25"/>
    <p:sldId id="320" r:id="rId26"/>
    <p:sldId id="321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4" autoAdjust="0"/>
    <p:restoredTop sz="94660"/>
  </p:normalViewPr>
  <p:slideViewPr>
    <p:cSldViewPr>
      <p:cViewPr varScale="1">
        <p:scale>
          <a:sx n="83" d="100"/>
          <a:sy n="83" d="100"/>
        </p:scale>
        <p:origin x="-84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cs-CZ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cs-CZ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727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27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7B39B970-C68A-4BA8-8643-85CA764D66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349C-DB5E-4B49-87EE-EE9BC06887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AECF4-774D-4DFA-9520-6358D7025D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529BD-61EF-4F02-8B09-19D27816BC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B655-8C47-4CF1-BEB7-233ED5F505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1A2D3-857B-4899-A5C6-8A21F9CEE5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4CAC3-93D3-41C6-A071-CD9C969770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D4D89-FA4F-4D3C-9C29-1F048D1E2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0A436-ADEC-44E0-AB8C-5FCF623F3F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DB1FF-5B0B-4DA0-AD3D-81440A1ED5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AAD0-1C19-4B78-9D18-BADA2C51AD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C01A0-8C8A-4288-AF3C-3629FDFA5D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16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6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16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6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16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8975A5-70E7-4E63-8B7D-ED27F40A2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836712"/>
            <a:ext cx="7702550" cy="2376264"/>
          </a:xfrm>
        </p:spPr>
        <p:txBody>
          <a:bodyPr/>
          <a:lstStyle/>
          <a:p>
            <a:pPr eaLnBrk="1" hangingPunct="1"/>
            <a:r>
              <a:rPr lang="cs-CZ" sz="5400" b="0" dirty="0" smtClean="0"/>
              <a:t>Mediální výchova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83138" y="3713163"/>
            <a:ext cx="3149600" cy="957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Tereza Stejskalová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Barbora Plíšková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644008" y="332656"/>
            <a:ext cx="41044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Názorná ukázka výuky Mediální výchovy ve Výchově k Občanství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VLIV MÉDIÍ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 této části můžete shrnout získané informace a zobecnit diskusi o zadaných otázkách. Ve shrnutí se zaměřte na vliv médií na náš každodenní život. Každou otázku zařazenou v mediální seznamce lze využít jako ilustraci jednoho z možných vlivů médií.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Máte nějaký televizní pořad, který si nenecháte ujít?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Média se stávají čím dál větší součástí volného času. Z výzkumů vyplývá, že sledování médií a jejich využívání se stává hlavní volnočasovou aktivitou dětí a mládeže.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11188" y="762000"/>
            <a:ext cx="8532812" cy="1143000"/>
          </a:xfrm>
        </p:spPr>
        <p:txBody>
          <a:bodyPr/>
          <a:lstStyle/>
          <a:p>
            <a:r>
              <a:rPr lang="cs-CZ" sz="3200" smtClean="0"/>
              <a:t>Měli jste doma (když jste byli malí) televizi na stejném místě, kde ji máte teď?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Média mají tendenci ovlivňovat uspořádání prostoru, v němž se pohybujeme: tiskoviny mají v domácnosti i v zaměstnání své místo, televizor je v pokoji obvykle umístěn tak, aby na něj bylo vidět z co nejvíce bodů, počítač je naopak často postaven tak, aby ten, kdo u něj sedí, měl co nejvíce soukromí.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755650" y="762000"/>
            <a:ext cx="8388350" cy="1227138"/>
          </a:xfrm>
        </p:spPr>
        <p:txBody>
          <a:bodyPr/>
          <a:lstStyle/>
          <a:p>
            <a:r>
              <a:rPr lang="cs-CZ" sz="2800" smtClean="0"/>
              <a:t>Když se nemůžete v rodině dohodnout, na co se budete dívat v televizi, má u vás v rodině někdo rozhodující slovo?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Užívání médií ovlivňuje mezilidské a pracovní vztahy: v řadě rodin je například jasné, kdo smí komu přepínat zvolený televizní program a kdo komu nikoliv, v jakém pořadí čtou jednotliví členové rodiny tiskoviny apod.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Chodili jste spát po Večerníčku?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Média také strukturují časový rozvrh dne a týdne. Noviny vycházejí v určitou dobu,</a:t>
            </a:r>
          </a:p>
          <a:p>
            <a:r>
              <a:rPr lang="cs-CZ" smtClean="0"/>
              <a:t>časopisy v určitý den, pořady se vysílají v určitý čas. Podle televizních pořadů často organizujeme svůj čas (chodíme spát po Večerníčku, apod.)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Díváte se o Vánocích na pohádky v televizi?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Naše užívání médií má sklon k ritualizaci: společné sledování televizních pohádek patří ve většině domácností k Vánocům stejně neodmyslitelně jako vánoční stromeček, rádi kupříkladu čteme noviny či časopisy v určitou dobu za určitých okolností (cestou do práce v autobusu, večer po návratu z práce v křesle apod.)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Uvědomují si to?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 této části můžete žáky rozdělit do skupin a vyzvat je, aby zkusili vymyslet další příklady z každodenního života, kdy jsou náš čas, prostor, jednání přímo či zprostředkovaně ovlivňovány médii.</a:t>
            </a:r>
          </a:p>
          <a:p>
            <a:r>
              <a:rPr lang="cs-CZ" smtClean="0"/>
              <a:t>Společně diskutujte o tom, zda, v jakých situacích a v jaké síle si tyto vlivy uvědomují.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2. hodina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Zopakování minulé látky probrání dělení médií a zápis do sešitu.</a:t>
            </a:r>
          </a:p>
          <a:p>
            <a:r>
              <a:rPr lang="cs-CZ" smtClean="0"/>
              <a:t>Domácí projekt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Média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Sdělovací prostředky </a:t>
            </a:r>
          </a:p>
          <a:p>
            <a:r>
              <a:rPr lang="cs-CZ" b="1" smtClean="0"/>
              <a:t>Dělení medií: </a:t>
            </a:r>
            <a:endParaRPr lang="cs-CZ" smtClean="0"/>
          </a:p>
          <a:p>
            <a:r>
              <a:rPr lang="cs-CZ" b="1" smtClean="0"/>
              <a:t>Podle typu společenských vztahů </a:t>
            </a:r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smtClean="0"/>
              <a:t>   - Interpersonální : pošta, e.mail, chat, ICQ, telefon, Skype, telegraf...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   - masová: noviny, časopisy, knihy, rozhlas, film,televize,internetové denníky a časopisy, CD, DVD, VHS…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Média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Podle způsobu šíření 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Tištěné : knihy, časopisy,noviny…</a:t>
            </a:r>
          </a:p>
          <a:p>
            <a:r>
              <a:rPr lang="cs-CZ" smtClean="0"/>
              <a:t>Elektronické : rozhlas,video,zvukové záznamy, televize…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 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1. hodina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smtClean="0"/>
              <a:t>S rostoucí rolí médií ve společnosti se neustále zvyšuje rozsah i oblast jejich vlivu. Některé jsou zcela zřejmé a souvisejí se samotnou existencí médií (bez ohledu na to, co zrovna je obsahem daného typu média). Tak média určují časový rozvrh, strukturují náš čas, ovlivňují uspořádání prostoru, v němž se pohybujeme, jejich užívání také ilustruje mezilidské a pracovní vztahy. Je důležité, aby si děti, na základě svých vlastních zkušeností, tento vliv médií uvědomili. Lekci lze využít i jako aktivitu seznamovací.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Média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Podle způsobu financování 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Komerční :jsou v soukromých rukou, jsou financována převážně z reklamy </a:t>
            </a:r>
          </a:p>
          <a:p>
            <a:r>
              <a:rPr lang="cs-CZ" smtClean="0"/>
              <a:t>Veřejnoprávní ( media veřejné služby ) : získávají prostředky od daňových poplatníků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Interpersonální média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ICQ</a:t>
            </a:r>
          </a:p>
          <a:p>
            <a:endParaRPr lang="cs-CZ" smtClean="0"/>
          </a:p>
        </p:txBody>
      </p:sp>
      <p:sp>
        <p:nvSpPr>
          <p:cNvPr id="23556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Skype</a:t>
            </a:r>
          </a:p>
          <a:p>
            <a:endParaRPr lang="cs-CZ" smtClean="0"/>
          </a:p>
          <a:p>
            <a:endParaRPr lang="cs-CZ" smtClean="0"/>
          </a:p>
        </p:txBody>
      </p:sp>
      <p:pic>
        <p:nvPicPr>
          <p:cNvPr id="23557" name="Obrázek 9" descr="ICQ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054350"/>
            <a:ext cx="374491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Obrázek 10" descr="skyp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3716338"/>
            <a:ext cx="38957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Masová média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Noviny</a:t>
            </a:r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24580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Časopisy</a:t>
            </a:r>
          </a:p>
          <a:p>
            <a:endParaRPr lang="cs-CZ" smtClean="0"/>
          </a:p>
        </p:txBody>
      </p:sp>
      <p:pic>
        <p:nvPicPr>
          <p:cNvPr id="24581" name="Obrázek 5" descr="časopis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4463" y="2997200"/>
            <a:ext cx="2300287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Obrázek 6" descr="novin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924175"/>
            <a:ext cx="22193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Veřejnoprávní media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Televize</a:t>
            </a:r>
          </a:p>
          <a:p>
            <a:endParaRPr lang="cs-CZ" smtClean="0"/>
          </a:p>
        </p:txBody>
      </p:sp>
      <p:sp>
        <p:nvSpPr>
          <p:cNvPr id="2560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Rozhlas</a:t>
            </a:r>
          </a:p>
          <a:p>
            <a:endParaRPr lang="cs-CZ" smtClean="0"/>
          </a:p>
        </p:txBody>
      </p:sp>
      <p:pic>
        <p:nvPicPr>
          <p:cNvPr id="25605" name="Obrázek 4" descr="Rozhla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3213100"/>
            <a:ext cx="28082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Obrázek 5" descr="televiz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3213100"/>
            <a:ext cx="259238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Komerční media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Televize</a:t>
            </a:r>
          </a:p>
          <a:p>
            <a:endParaRPr lang="cs-CZ" smtClean="0"/>
          </a:p>
        </p:txBody>
      </p:sp>
      <p:sp>
        <p:nvSpPr>
          <p:cNvPr id="26628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Rádio</a:t>
            </a:r>
          </a:p>
          <a:p>
            <a:endParaRPr lang="cs-CZ" smtClean="0"/>
          </a:p>
        </p:txBody>
      </p:sp>
      <p:pic>
        <p:nvPicPr>
          <p:cNvPr id="26629" name="Obrázek 4" descr="Nov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3357563"/>
            <a:ext cx="251777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Obrázek 5" descr="Rádi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3500438"/>
            <a:ext cx="20796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Zadání výzkumu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Kolik času v rodině věnujete médiím a kterým (kolik rodič a kolik dítě)</a:t>
            </a:r>
          </a:p>
          <a:p>
            <a:r>
              <a:rPr lang="cs-CZ" smtClean="0"/>
              <a:t>Zpracujte do diagramu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Barbora Plíšková </a:t>
            </a:r>
          </a:p>
          <a:p>
            <a:r>
              <a:rPr lang="cs-CZ" smtClean="0"/>
              <a:t>Tereza Stejskalová</a:t>
            </a:r>
          </a:p>
        </p:txBody>
      </p:sp>
      <p:sp>
        <p:nvSpPr>
          <p:cNvPr id="28675" name="Nadpis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smtClean="0"/>
              <a:t>Děkujeme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Pomůcky, cíle a délka lekce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Psací potřeby, sešit a pracovní listy</a:t>
            </a:r>
          </a:p>
          <a:p>
            <a:r>
              <a:rPr lang="cs-CZ" smtClean="0"/>
              <a:t>uvědomit si každodenní zkušenosti s médii</a:t>
            </a:r>
          </a:p>
          <a:p>
            <a:r>
              <a:rPr lang="cs-CZ" smtClean="0"/>
              <a:t>přemýšlet o vlivu médií na náš každodenní život</a:t>
            </a:r>
          </a:p>
          <a:p>
            <a:pPr eaLnBrk="1" hangingPunct="1"/>
            <a:r>
              <a:rPr lang="cs-CZ" smtClean="0"/>
              <a:t>jedna vyučovací hodina</a:t>
            </a:r>
          </a:p>
        </p:txBody>
      </p:sp>
      <p:pic>
        <p:nvPicPr>
          <p:cNvPr id="5124" name="Picture 4" descr="logo černobíl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5949950"/>
            <a:ext cx="31337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SEZNAMKA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 úvod rozdejte každému žákovi </a:t>
            </a:r>
            <a:r>
              <a:rPr lang="cs-CZ" b="1" smtClean="0"/>
              <a:t>pracovní list Mediální seznamka</a:t>
            </a:r>
            <a:r>
              <a:rPr lang="cs-CZ" smtClean="0"/>
              <a:t>. Jejich úkolem je procházet místností a ke každé otázce z pracovního listu najít jednoho z přítomných, kdo na ni odpoví kladně, a jeho jméno zaznamenat do příslušného řádku. Dalším úkolem může být i zjišťování dalších podrobností.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SEZNAMKA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Žádné jméno by se nemělo opakovat dvakrát. V našem případě chceme znát, i například o jaký televizní pořad se v dané situaci jedná a proč je to právě on atd. (Prostě podrobnosti k otázkám).</a:t>
            </a:r>
          </a:p>
          <a:p>
            <a:r>
              <a:rPr lang="cs-CZ" smtClean="0"/>
              <a:t>Kdo bude mít jako první vyplněná všechna políčka, přihlásí se. V této chvíli aktivitu ukončete.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SEZNAMKA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Postupně čtěte jednotlivé otázky a vyzvěte žáky, ať se přihlásí ti, kteří mají u dané otázky vyplněné jméno. Žáky postupně vyvolávejte a požádejte je, ať přečtou zapsané jméno a případně doplní další zjištění zajímavé podrobnosti. Podobně postupujte u dalších otázek a získané informace společně srovnávejte s osobní zkušeností ostatních žáků. 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SEZNAMKA-Příklady vyplnění žáky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Máš nějaký televizní pořad, který si nenecháš ujít?</a:t>
            </a:r>
            <a:r>
              <a:rPr lang="cs-CZ" smtClean="0"/>
              <a:t>  Dobré ráno s dechovkou, dobře se mi na to ráno u snídaně kouká.</a:t>
            </a:r>
          </a:p>
          <a:p>
            <a:r>
              <a:rPr lang="cs-CZ" b="1" smtClean="0"/>
              <a:t>Měli jste doma (když jste byli malí) televizi na stejném místě, kde ji máte teď? </a:t>
            </a:r>
            <a:r>
              <a:rPr lang="cs-CZ" smtClean="0"/>
              <a:t>Ano, máme ji danou tak, aby na ní všichni mohli vidět, v obýváku, to je jasné. Teď ji mám ale už i v pokojíčku.</a:t>
            </a:r>
            <a:endParaRPr lang="cs-CZ" b="1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SEZNAMKA-Příklady vyplnění žáky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49500"/>
            <a:ext cx="7693025" cy="4032250"/>
          </a:xfrm>
        </p:spPr>
        <p:txBody>
          <a:bodyPr/>
          <a:lstStyle/>
          <a:p>
            <a:r>
              <a:rPr lang="cs-CZ" b="1" smtClean="0"/>
              <a:t>Když se nemůžete v rodině dohodnout, na co se budete dívat v televizi, má u vás v rodině někdo rozhodující slovo?</a:t>
            </a:r>
            <a:r>
              <a:rPr lang="cs-CZ" smtClean="0"/>
              <a:t> Je to taťka, i když teď už to tolik není, co nemáme jen jednu televizi.</a:t>
            </a:r>
          </a:p>
          <a:p>
            <a:r>
              <a:rPr lang="cs-CZ" b="1" smtClean="0"/>
              <a:t>Měli jste někdy zakázáno dívat se na televizi nebo na nějaký pořad? </a:t>
            </a:r>
            <a:r>
              <a:rPr lang="cs-CZ" smtClean="0"/>
              <a:t>Jo, jen že je to pozdě, jinak už moc nevím, občas i teď otravujou, že už mám dávno spát.</a:t>
            </a:r>
          </a:p>
          <a:p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SEZNAMKA-Příklady vyplnění žáky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Chodili jste spát po Večerníčku?</a:t>
            </a:r>
            <a:r>
              <a:rPr lang="cs-CZ" smtClean="0"/>
              <a:t> Jo, ale už ne, jsem velká.</a:t>
            </a:r>
          </a:p>
          <a:p>
            <a:r>
              <a:rPr lang="cs-CZ" b="1" smtClean="0"/>
              <a:t>Díváte se o Vánocích na pohádky v televizi? </a:t>
            </a:r>
            <a:r>
              <a:rPr lang="cs-CZ" smtClean="0"/>
              <a:t>Jasný, popelka je pořád dobrá, jen ten mrazík už mne teda dost štve.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le">
  <a:themeElements>
    <a:clrScheme name="Kaps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651</TotalTime>
  <Words>959</Words>
  <Application>Microsoft Office PowerPoint</Application>
  <PresentationFormat>Předvádění na obrazovce (4:3)</PresentationFormat>
  <Paragraphs>82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Kapsle</vt:lpstr>
      <vt:lpstr>Mediální výchova</vt:lpstr>
      <vt:lpstr>1. hodina</vt:lpstr>
      <vt:lpstr>Pomůcky, cíle a délka lekce</vt:lpstr>
      <vt:lpstr>SEZNAMKA</vt:lpstr>
      <vt:lpstr>SEZNAMKA</vt:lpstr>
      <vt:lpstr>SEZNAMKA</vt:lpstr>
      <vt:lpstr>SEZNAMKA-Příklady vyplnění žáky</vt:lpstr>
      <vt:lpstr>SEZNAMKA-Příklady vyplnění žáky</vt:lpstr>
      <vt:lpstr>SEZNAMKA-Příklady vyplnění žáky</vt:lpstr>
      <vt:lpstr>VLIV MÉDIÍ</vt:lpstr>
      <vt:lpstr>Máte nějaký televizní pořad, který si nenecháte ujít? </vt:lpstr>
      <vt:lpstr>Měli jste doma (když jste byli malí) televizi na stejném místě, kde ji máte teď?</vt:lpstr>
      <vt:lpstr>Když se nemůžete v rodině dohodnout, na co se budete dívat v televizi, má u vás v rodině někdo rozhodující slovo?</vt:lpstr>
      <vt:lpstr>Chodili jste spát po Večerníčku?</vt:lpstr>
      <vt:lpstr>Díváte se o Vánocích na pohádky v televizi?</vt:lpstr>
      <vt:lpstr>Uvědomují si to?</vt:lpstr>
      <vt:lpstr>2. hodina</vt:lpstr>
      <vt:lpstr>Média</vt:lpstr>
      <vt:lpstr>Média</vt:lpstr>
      <vt:lpstr>Média</vt:lpstr>
      <vt:lpstr>Interpersonální média</vt:lpstr>
      <vt:lpstr>Masová média</vt:lpstr>
      <vt:lpstr>Veřejnoprávní media</vt:lpstr>
      <vt:lpstr>Komerční media</vt:lpstr>
      <vt:lpstr>Zadání výzkumu</vt:lpstr>
      <vt:lpstr>Děkujeme za pozornost</vt:lpstr>
    </vt:vector>
  </TitlesOfParts>
  <Company>SOŠ a SOU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Mediální výchova</dc:title>
  <dc:creator>brychoval</dc:creator>
  <cp:lastModifiedBy>I5-750</cp:lastModifiedBy>
  <cp:revision>13</cp:revision>
  <dcterms:created xsi:type="dcterms:W3CDTF">2010-03-21T18:05:33Z</dcterms:created>
  <dcterms:modified xsi:type="dcterms:W3CDTF">2014-01-05T09:54:48Z</dcterms:modified>
</cp:coreProperties>
</file>