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704"/>
    <a:srgbClr val="DEA900"/>
    <a:srgbClr val="800000"/>
    <a:srgbClr val="0558FF"/>
    <a:srgbClr val="0039AC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57" autoAdjust="0"/>
  </p:normalViewPr>
  <p:slideViewPr>
    <p:cSldViewPr>
      <p:cViewPr>
        <p:scale>
          <a:sx n="76" d="100"/>
          <a:sy n="76" d="100"/>
        </p:scale>
        <p:origin x="-1998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8A375-73DE-457B-9836-C51205644081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659DB-4AFA-47E2-948B-6A750F2C36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82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659DB-4AFA-47E2-948B-6A750F2C362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98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1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1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5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1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50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86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30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0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51FE0-0C31-4CF8-942E-2C771AE6C7AF}" type="datetimeFigureOut">
              <a:rPr lang="cs-CZ" smtClean="0"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68B8-6E51-4A8C-B40D-AC74E7902B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98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12776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effectLst/>
              </a:rPr>
              <a:t>Александр Сергеевич</a:t>
            </a:r>
            <a:r>
              <a:rPr lang="cs-CZ" b="1" i="1" u="sng" dirty="0" smtClean="0">
                <a:effectLst/>
              </a:rPr>
              <a:t> </a:t>
            </a:r>
            <a:r>
              <a:rPr lang="ru-RU" b="1" i="1" u="sng" dirty="0" smtClean="0">
                <a:effectLst/>
              </a:rPr>
              <a:t>Пушкин</a:t>
            </a:r>
            <a:endParaRPr lang="cs-CZ" b="1" i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7549" y="1412776"/>
            <a:ext cx="8856984" cy="5304863"/>
          </a:xfrm>
        </p:spPr>
        <p:txBody>
          <a:bodyPr>
            <a:normAutofit/>
          </a:bodyPr>
          <a:lstStyle/>
          <a:p>
            <a:pPr marL="457200" lvl="2" indent="-457200" algn="l"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rgbClr val="80000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Родился 26 Мая 1799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го</a:t>
            </a:r>
            <a:r>
              <a:rPr lang="ru-RU" sz="2800" dirty="0">
                <a:solidFill>
                  <a:srgbClr val="800000"/>
                </a:solidFill>
              </a:rPr>
              <a:t>да</a:t>
            </a: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в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Москве и умер </a:t>
            </a: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 marL="0" lvl="2" algn="l"/>
            <a:r>
              <a:rPr lang="cs-CZ" sz="2800" dirty="0" smtClean="0">
                <a:solidFill>
                  <a:srgbClr val="800000"/>
                </a:solidFill>
              </a:rPr>
              <a:t>       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2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9 Января 1837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го</a:t>
            </a:r>
            <a:r>
              <a:rPr lang="ru-RU" sz="2800" dirty="0">
                <a:solidFill>
                  <a:srgbClr val="800000"/>
                </a:solidFill>
              </a:rPr>
              <a:t>да</a:t>
            </a: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 в Санкт-Петербурге.</a:t>
            </a: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 marL="0" lvl="2" algn="l"/>
            <a:endParaRPr lang="cs-CZ" sz="2800" dirty="0">
              <a:solidFill>
                <a:srgbClr val="8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80000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Это был русский поэт, </a:t>
            </a: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 algn="l"/>
            <a:r>
              <a:rPr lang="cs-CZ" sz="2800" dirty="0" smtClean="0">
                <a:solidFill>
                  <a:srgbClr val="800000"/>
                </a:solidFill>
              </a:rPr>
              <a:t>       </a:t>
            </a:r>
            <a:r>
              <a:rPr lang="ru-RU" sz="2800" dirty="0" smtClean="0">
                <a:solidFill>
                  <a:srgbClr val="800000"/>
                </a:solidFill>
              </a:rPr>
              <a:t>создатель </a:t>
            </a:r>
            <a:r>
              <a:rPr lang="ru-RU" sz="2800" dirty="0">
                <a:solidFill>
                  <a:srgbClr val="800000"/>
                </a:solidFill>
              </a:rPr>
              <a:t>современного русского</a:t>
            </a:r>
            <a:endParaRPr lang="cs-CZ" sz="2800" dirty="0">
              <a:solidFill>
                <a:srgbClr val="800000"/>
              </a:solidFill>
            </a:endParaRPr>
          </a:p>
          <a:p>
            <a:pPr algn="l"/>
            <a:r>
              <a:rPr lang="ru-RU" sz="2800" dirty="0">
                <a:solidFill>
                  <a:srgbClr val="800000"/>
                </a:solidFill>
              </a:rPr>
              <a:t> </a:t>
            </a:r>
            <a:r>
              <a:rPr lang="cs-CZ" sz="2800" dirty="0" smtClean="0">
                <a:solidFill>
                  <a:srgbClr val="800000"/>
                </a:solidFill>
              </a:rPr>
              <a:t>      </a:t>
            </a:r>
            <a:r>
              <a:rPr lang="ru-RU" sz="2800" dirty="0" smtClean="0">
                <a:solidFill>
                  <a:srgbClr val="800000"/>
                </a:solidFill>
              </a:rPr>
              <a:t>литературного языка</a:t>
            </a:r>
            <a:r>
              <a:rPr lang="cs-CZ" sz="2800" dirty="0" smtClean="0">
                <a:solidFill>
                  <a:srgbClr val="800000"/>
                </a:solidFill>
              </a:rPr>
              <a:t>.</a:t>
            </a:r>
          </a:p>
          <a:p>
            <a:pPr algn="l"/>
            <a:endParaRPr lang="cs-CZ" sz="2800" dirty="0" smtClean="0">
              <a:solidFill>
                <a:srgbClr val="8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Представитель</a:t>
            </a:r>
            <a:endParaRPr lang="cs-CZ" sz="2800" dirty="0">
              <a:solidFill>
                <a:srgbClr val="800000"/>
              </a:solidFill>
            </a:endParaRPr>
          </a:p>
          <a:p>
            <a:pPr algn="l"/>
            <a:r>
              <a:rPr lang="cs-CZ" sz="2800" dirty="0">
                <a:solidFill>
                  <a:srgbClr val="800000"/>
                </a:solidFill>
              </a:rPr>
              <a:t> </a:t>
            </a:r>
            <a:r>
              <a:rPr lang="cs-CZ" sz="2800" dirty="0" smtClean="0">
                <a:solidFill>
                  <a:srgbClr val="800000"/>
                </a:solidFill>
              </a:rPr>
              <a:t>      </a:t>
            </a:r>
            <a:r>
              <a:rPr lang="ru-RU" sz="2800" dirty="0" smtClean="0">
                <a:solidFill>
                  <a:srgbClr val="800000"/>
                </a:solidFill>
              </a:rPr>
              <a:t>романтизма</a:t>
            </a:r>
            <a:r>
              <a:rPr lang="cs-CZ" sz="2800" dirty="0" smtClean="0">
                <a:solidFill>
                  <a:srgbClr val="800000"/>
                </a:solidFill>
              </a:rPr>
              <a:t>.</a:t>
            </a:r>
          </a:p>
          <a:p>
            <a:pPr algn="l"/>
            <a:endParaRPr lang="cs-CZ" sz="2800" dirty="0">
              <a:solidFill>
                <a:srgbClr val="80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cs-CZ" sz="2800" dirty="0" smtClean="0">
              <a:solidFill>
                <a:srgbClr val="800000"/>
              </a:solidFill>
            </a:endParaRPr>
          </a:p>
          <a:p>
            <a:pPr algn="l"/>
            <a:endParaRPr lang="cs-CZ" sz="2800" dirty="0">
              <a:solidFill>
                <a:srgbClr val="800000"/>
              </a:solidFill>
            </a:endParaRPr>
          </a:p>
          <a:p>
            <a:pPr algn="l"/>
            <a:endParaRPr lang="cs-CZ" dirty="0" smtClean="0">
              <a:solidFill>
                <a:srgbClr val="800000"/>
              </a:solidFill>
            </a:endParaRPr>
          </a:p>
          <a:p>
            <a:pPr algn="l"/>
            <a:endParaRPr lang="cs-CZ" dirty="0">
              <a:solidFill>
                <a:srgbClr val="8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93" y="3140968"/>
            <a:ext cx="2978092" cy="368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70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8326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800000"/>
                </a:solidFill>
              </a:rPr>
              <a:t>  </a:t>
            </a:r>
            <a:r>
              <a:rPr lang="ru-RU" sz="2800" dirty="0" smtClean="0">
                <a:solidFill>
                  <a:srgbClr val="800000"/>
                </a:solidFill>
              </a:rPr>
              <a:t>Пушкин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происходил </a:t>
            </a:r>
            <a:r>
              <a:rPr lang="ru-RU" sz="2800" dirty="0" smtClean="0">
                <a:solidFill>
                  <a:srgbClr val="800000"/>
                </a:solidFill>
              </a:rPr>
              <a:t>из </a:t>
            </a:r>
            <a:r>
              <a:rPr lang="ru-RU" sz="2800" dirty="0">
                <a:solidFill>
                  <a:srgbClr val="800000"/>
                </a:solidFill>
              </a:rPr>
              <a:t>дворянской семьи</a:t>
            </a:r>
            <a:r>
              <a:rPr lang="ru-RU" sz="2800" dirty="0" smtClean="0">
                <a:solidFill>
                  <a:srgbClr val="800000"/>
                </a:solidFill>
              </a:rPr>
              <a:t>.</a:t>
            </a:r>
            <a:endParaRPr lang="cs-CZ" sz="2800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rgbClr val="8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800000"/>
                </a:solidFill>
              </a:rPr>
              <a:t>  </a:t>
            </a:r>
            <a:r>
              <a:rPr lang="ru-RU" sz="2800" dirty="0" smtClean="0">
                <a:solidFill>
                  <a:srgbClr val="800000"/>
                </a:solidFill>
              </a:rPr>
              <a:t>Учился </a:t>
            </a:r>
            <a:r>
              <a:rPr lang="ru-RU" sz="2800" dirty="0">
                <a:solidFill>
                  <a:srgbClr val="800000"/>
                </a:solidFill>
              </a:rPr>
              <a:t>в </a:t>
            </a:r>
            <a:r>
              <a:rPr lang="ru-RU" sz="2800" dirty="0" smtClean="0">
                <a:solidFill>
                  <a:srgbClr val="800000"/>
                </a:solidFill>
              </a:rPr>
              <a:t>Царскосельском лицее, специальной </a:t>
            </a:r>
            <a:r>
              <a:rPr lang="cs-CZ" sz="2800" dirty="0" smtClean="0">
                <a:solidFill>
                  <a:srgbClr val="8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800000"/>
                </a:solidFill>
              </a:rPr>
              <a:t> </a:t>
            </a:r>
            <a:r>
              <a:rPr lang="cs-CZ" sz="2800" dirty="0" smtClean="0">
                <a:solidFill>
                  <a:srgbClr val="800000"/>
                </a:solidFill>
              </a:rPr>
              <a:t>      </a:t>
            </a:r>
            <a:r>
              <a:rPr lang="ru-RU" sz="2800" dirty="0" smtClean="0">
                <a:solidFill>
                  <a:srgbClr val="800000"/>
                </a:solidFill>
              </a:rPr>
              <a:t>школе </a:t>
            </a:r>
            <a:r>
              <a:rPr lang="ru-RU" sz="2800" dirty="0">
                <a:solidFill>
                  <a:srgbClr val="800000"/>
                </a:solidFill>
              </a:rPr>
              <a:t>для </a:t>
            </a:r>
            <a:r>
              <a:rPr lang="ru-RU" sz="2800" dirty="0" smtClean="0">
                <a:solidFill>
                  <a:srgbClr val="800000"/>
                </a:solidFill>
              </a:rPr>
              <a:t>(детей) дворян</a:t>
            </a:r>
            <a:r>
              <a:rPr lang="cs-CZ" sz="2800" dirty="0" smtClean="0">
                <a:solidFill>
                  <a:srgbClr val="80000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800000"/>
                </a:solidFill>
                <a:effectLst/>
              </a:rPr>
              <a:t> 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Пушкин начал увлекаться политикой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800000"/>
                </a:solidFill>
              </a:rPr>
              <a:t> </a:t>
            </a:r>
            <a:r>
              <a:rPr lang="cs-CZ" sz="2800" dirty="0" smtClean="0">
                <a:solidFill>
                  <a:srgbClr val="800000"/>
                </a:solidFill>
              </a:rPr>
              <a:t>     </a:t>
            </a:r>
            <a:r>
              <a:rPr lang="ru-RU" sz="2800" dirty="0">
                <a:solidFill>
                  <a:srgbClr val="800000"/>
                </a:solidFill>
              </a:rPr>
              <a:t>Б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ыл членом литературных сообществ 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cs-CZ" sz="2800" b="1" dirty="0" smtClean="0">
                <a:effectLst/>
              </a:rPr>
              <a:t>      </a:t>
            </a:r>
            <a:r>
              <a:rPr lang="en-US" sz="2800" u="sng" dirty="0" smtClean="0">
                <a:effectLst/>
              </a:rPr>
              <a:t>-&gt;</a:t>
            </a:r>
            <a:r>
              <a:rPr lang="cs-CZ" sz="2800" u="sng" dirty="0" smtClean="0">
                <a:effectLst/>
              </a:rPr>
              <a:t> </a:t>
            </a:r>
            <a:r>
              <a:rPr lang="ru-RU" sz="2800" u="sng" dirty="0" smtClean="0">
                <a:effectLst/>
              </a:rPr>
              <a:t>Зелен</a:t>
            </a:r>
            <a:r>
              <a:rPr lang="cs-CZ" sz="2800" u="sng" dirty="0" smtClean="0">
                <a:effectLst/>
              </a:rPr>
              <a:t>a</a:t>
            </a:r>
            <a:r>
              <a:rPr lang="ru-RU" sz="2800" u="sng" dirty="0"/>
              <a:t>я</a:t>
            </a:r>
            <a:r>
              <a:rPr lang="ru-RU" sz="2800" u="sng" dirty="0" smtClean="0">
                <a:effectLst/>
              </a:rPr>
              <a:t> ламп</a:t>
            </a:r>
            <a:r>
              <a:rPr lang="cs-CZ" sz="2800" u="sng" dirty="0" smtClean="0">
                <a:effectLst/>
              </a:rPr>
              <a:t>a</a:t>
            </a:r>
            <a:r>
              <a:rPr lang="ru-RU" sz="2800" u="sng" dirty="0" smtClean="0">
                <a:effectLst/>
              </a:rPr>
              <a:t> и Арзамас .</a:t>
            </a:r>
            <a:endParaRPr lang="cs-CZ" sz="2800" u="sng" dirty="0" smtClean="0">
              <a:effectLst/>
            </a:endParaRPr>
          </a:p>
          <a:p>
            <a:pPr marL="0" indent="0">
              <a:buNone/>
            </a:pPr>
            <a:endParaRPr lang="cs-CZ" sz="2800" dirty="0">
              <a:solidFill>
                <a:srgbClr val="8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800000"/>
                </a:solidFill>
                <a:effectLst/>
              </a:rPr>
              <a:t>  B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1820 год</a:t>
            </a:r>
            <a:r>
              <a:rPr lang="cs-CZ" sz="2800" dirty="0" smtClean="0">
                <a:solidFill>
                  <a:srgbClr val="800000"/>
                </a:solidFill>
              </a:rPr>
              <a:t>y</a:t>
            </a: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>
                <a:solidFill>
                  <a:srgbClr val="800000"/>
                </a:solidFill>
              </a:rPr>
              <a:t>был сослан на юг России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=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«</a:t>
            </a:r>
            <a:r>
              <a:rPr lang="ru-RU" sz="2800" dirty="0" err="1" smtClean="0">
                <a:solidFill>
                  <a:srgbClr val="800000"/>
                </a:solidFill>
              </a:rPr>
              <a:t>Южн</a:t>
            </a:r>
            <a:r>
              <a:rPr lang="cs-CZ" sz="2800" dirty="0" smtClean="0">
                <a:solidFill>
                  <a:srgbClr val="800000"/>
                </a:solidFill>
              </a:rPr>
              <a:t>a</a:t>
            </a:r>
            <a:r>
              <a:rPr lang="ru-RU" sz="2800" dirty="0" smtClean="0">
                <a:solidFill>
                  <a:srgbClr val="800000"/>
                </a:solidFill>
              </a:rPr>
              <a:t>я </a:t>
            </a:r>
            <a:r>
              <a:rPr lang="cs-CZ" sz="2800" dirty="0" smtClean="0">
                <a:solidFill>
                  <a:srgbClr val="800000"/>
                </a:solidFill>
              </a:rPr>
              <a:t>  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800000"/>
                </a:solidFill>
              </a:rPr>
              <a:t> </a:t>
            </a:r>
            <a:r>
              <a:rPr lang="cs-CZ" sz="2800" dirty="0" smtClean="0">
                <a:solidFill>
                  <a:srgbClr val="800000"/>
                </a:solidFill>
              </a:rPr>
              <a:t>      </a:t>
            </a:r>
            <a:r>
              <a:rPr lang="ru-RU" sz="2800" dirty="0" err="1" smtClean="0">
                <a:solidFill>
                  <a:srgbClr val="800000"/>
                </a:solidFill>
              </a:rPr>
              <a:t>ссылк</a:t>
            </a:r>
            <a:r>
              <a:rPr lang="cs-CZ" sz="2800" dirty="0" smtClean="0">
                <a:solidFill>
                  <a:srgbClr val="800000"/>
                </a:solidFill>
              </a:rPr>
              <a:t>a</a:t>
            </a:r>
            <a:r>
              <a:rPr lang="ru-RU" sz="2800" dirty="0" smtClean="0">
                <a:solidFill>
                  <a:srgbClr val="800000"/>
                </a:solidFill>
              </a:rPr>
              <a:t>»</a:t>
            </a:r>
            <a:r>
              <a:rPr lang="en-US" sz="2800" dirty="0" smtClean="0">
                <a:solidFill>
                  <a:srgbClr val="800000"/>
                </a:solidFill>
              </a:rPr>
              <a:t>,</a:t>
            </a:r>
            <a:r>
              <a:rPr lang="ru-RU" sz="2800" dirty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в 1823 </a:t>
            </a:r>
            <a:r>
              <a:rPr lang="ru-RU" sz="2800" dirty="0">
                <a:solidFill>
                  <a:srgbClr val="800000"/>
                </a:solidFill>
              </a:rPr>
              <a:t>году </a:t>
            </a:r>
            <a:r>
              <a:rPr lang="ru-RU" sz="2800" dirty="0" smtClean="0">
                <a:solidFill>
                  <a:srgbClr val="800000"/>
                </a:solidFill>
              </a:rPr>
              <a:t>Пушкин</a:t>
            </a:r>
            <a:r>
              <a:rPr lang="cs-CZ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был переведен</a:t>
            </a:r>
            <a:r>
              <a:rPr lang="cs-CZ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в </a:t>
            </a:r>
            <a:endParaRPr lang="cs-CZ" sz="2800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800000"/>
                </a:solidFill>
                <a:effectLst/>
              </a:rPr>
              <a:t> 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     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Одесс</a:t>
            </a:r>
            <a:r>
              <a:rPr lang="cs-CZ" sz="2800" dirty="0" smtClean="0">
                <a:solidFill>
                  <a:srgbClr val="800000"/>
                </a:solidFill>
                <a:effectLst/>
              </a:rPr>
              <a:t>y</a:t>
            </a:r>
            <a:r>
              <a:rPr lang="cs-CZ" sz="2800" dirty="0" smtClean="0">
                <a:solidFill>
                  <a:srgbClr val="800000"/>
                </a:solidFill>
              </a:rPr>
              <a:t>.</a:t>
            </a:r>
            <a:endParaRPr lang="ru-RU" sz="280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7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507288" cy="6696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800000"/>
                </a:solidFill>
              </a:rPr>
              <a:t>В 1825 году ему было разрешено свободно</a:t>
            </a:r>
            <a:r>
              <a:rPr lang="cs-CZ" sz="2800" dirty="0">
                <a:solidFill>
                  <a:srgbClr val="800000"/>
                </a:solidFill>
              </a:rPr>
              <a:t>e </a:t>
            </a:r>
            <a:r>
              <a:rPr lang="ru-RU" sz="2800" dirty="0" smtClean="0">
                <a:solidFill>
                  <a:srgbClr val="800000"/>
                </a:solidFill>
              </a:rPr>
              <a:t>передвижение</a:t>
            </a:r>
            <a:r>
              <a:rPr lang="cs-CZ" sz="2800" dirty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по стране </a:t>
            </a:r>
            <a:r>
              <a:rPr lang="cs-CZ" sz="2800" dirty="0" smtClean="0">
                <a:solidFill>
                  <a:srgbClr val="EA8704"/>
                </a:solidFill>
              </a:rPr>
              <a:t>(volný pohyb) </a:t>
            </a:r>
            <a:r>
              <a:rPr lang="cs-CZ" sz="2800" dirty="0" smtClean="0">
                <a:solidFill>
                  <a:srgbClr val="800000"/>
                </a:solidFill>
              </a:rPr>
              <a:t>.</a:t>
            </a:r>
            <a:endParaRPr lang="cs-CZ" sz="2800" dirty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800000"/>
                </a:solidFill>
                <a:effectLst/>
              </a:rPr>
              <a:t>В 1831 году он переехал в Санкт -Петербург, где он женился на Наталье Николаевне Гончаровой. </a:t>
            </a: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800000"/>
                </a:solidFill>
              </a:rPr>
              <a:t>    </a:t>
            </a:r>
            <a:endParaRPr lang="cs-CZ" sz="2800" dirty="0" smtClean="0">
              <a:solidFill>
                <a:srgbClr val="8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800000"/>
                </a:solidFill>
                <a:effectLst/>
              </a:rPr>
              <a:t>8 Февраля 1837 </a:t>
            </a:r>
            <a:r>
              <a:rPr lang="ru-RU" sz="2800" dirty="0">
                <a:solidFill>
                  <a:srgbClr val="800000"/>
                </a:solidFill>
              </a:rPr>
              <a:t>года 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Пушкин </a:t>
            </a:r>
            <a:r>
              <a:rPr lang="ru-RU" sz="2800" dirty="0" smtClean="0">
                <a:solidFill>
                  <a:srgbClr val="800000"/>
                </a:solidFill>
              </a:rPr>
              <a:t>был </a:t>
            </a:r>
            <a:r>
              <a:rPr lang="ru-RU" sz="2800" dirty="0">
                <a:solidFill>
                  <a:srgbClr val="800000"/>
                </a:solidFill>
              </a:rPr>
              <a:t>застрелен </a:t>
            </a:r>
            <a:r>
              <a:rPr lang="ru-RU" sz="2800" dirty="0" smtClean="0">
                <a:solidFill>
                  <a:srgbClr val="800000"/>
                </a:solidFill>
              </a:rPr>
              <a:t>на дуэли с Жорж</a:t>
            </a:r>
            <a:r>
              <a:rPr lang="ru-RU" sz="2800" dirty="0">
                <a:solidFill>
                  <a:srgbClr val="800000"/>
                </a:solidFill>
              </a:rPr>
              <a:t>е</a:t>
            </a:r>
            <a:r>
              <a:rPr lang="ru-RU" sz="2800" dirty="0" smtClean="0">
                <a:solidFill>
                  <a:srgbClr val="800000"/>
                </a:solidFill>
              </a:rPr>
              <a:t>м</a:t>
            </a:r>
            <a:r>
              <a:rPr lang="cs-CZ" sz="2800" dirty="0" smtClean="0">
                <a:solidFill>
                  <a:srgbClr val="800000"/>
                </a:solidFill>
              </a:rPr>
              <a:t> </a:t>
            </a:r>
            <a:r>
              <a:rPr lang="ru-RU" sz="2800" dirty="0" smtClean="0">
                <a:solidFill>
                  <a:srgbClr val="800000"/>
                </a:solidFill>
              </a:rPr>
              <a:t>Дантесом, любовником его жены</a:t>
            </a:r>
            <a:r>
              <a:rPr lang="cs-CZ" sz="2800" dirty="0" smtClean="0">
                <a:solidFill>
                  <a:srgbClr val="800000"/>
                </a:solidFill>
              </a:rPr>
              <a:t>. </a:t>
            </a:r>
            <a:r>
              <a:rPr lang="ru-RU" sz="2800" dirty="0" smtClean="0">
                <a:solidFill>
                  <a:srgbClr val="800000"/>
                </a:solidFill>
              </a:rPr>
              <a:t>Пушкин</a:t>
            </a:r>
            <a:r>
              <a:rPr lang="ru-RU" sz="2800" dirty="0" smtClean="0">
                <a:solidFill>
                  <a:srgbClr val="800000"/>
                </a:solidFill>
                <a:effectLst/>
              </a:rPr>
              <a:t> умер через два дня.</a:t>
            </a:r>
            <a:endParaRPr lang="cs-CZ" sz="280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8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98909" y="1772816"/>
            <a:ext cx="8363272" cy="4525963"/>
          </a:xfrm>
        </p:spPr>
        <p:txBody>
          <a:bodyPr>
            <a:noAutofit/>
          </a:bodyPr>
          <a:lstStyle/>
          <a:p>
            <a:endParaRPr lang="cs-CZ" sz="2800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lang="cs-CZ" sz="2800" dirty="0" smtClean="0"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2736304" cy="432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0" y="12424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Цыган</a:t>
            </a:r>
            <a:r>
              <a:rPr lang="ru-RU" sz="5400" b="1" u="sng" dirty="0" smtClean="0">
                <a:solidFill>
                  <a:srgbClr val="0066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endParaRPr lang="ru-RU" sz="5400" b="1" u="sng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/>
              <a:t>              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23608" y="1372189"/>
            <a:ext cx="676875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>
              <a:solidFill>
                <a:srgbClr val="006600"/>
              </a:solidFill>
            </a:endParaRPr>
          </a:p>
          <a:p>
            <a:r>
              <a:rPr lang="ru-RU" sz="3200" b="1" dirty="0">
                <a:solidFill>
                  <a:schemeClr val="tx2"/>
                </a:solidFill>
              </a:rPr>
              <a:t>История рассказывает 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о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r>
              <a:rPr lang="ru-RU" sz="3200" b="1" dirty="0" smtClean="0">
                <a:solidFill>
                  <a:schemeClr val="tx2"/>
                </a:solidFill>
              </a:rPr>
              <a:t>личной свободе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героя</a:t>
            </a:r>
            <a:r>
              <a:rPr lang="en-US" sz="3200" b="1" dirty="0">
                <a:solidFill>
                  <a:schemeClr val="tx2"/>
                </a:solidFill>
              </a:rPr>
              <a:t>.</a:t>
            </a:r>
            <a:endParaRPr lang="cs-CZ" sz="3200" b="1" dirty="0" smtClean="0">
              <a:solidFill>
                <a:schemeClr val="tx2"/>
              </a:solidFill>
            </a:endParaRPr>
          </a:p>
          <a:p>
            <a:r>
              <a:rPr lang="ru-RU" sz="3200" b="1" dirty="0">
                <a:solidFill>
                  <a:schemeClr val="tx2"/>
                </a:solidFill>
              </a:rPr>
              <a:t>О</a:t>
            </a:r>
            <a:r>
              <a:rPr lang="ru-RU" sz="3200" b="1" dirty="0" smtClean="0">
                <a:solidFill>
                  <a:schemeClr val="tx2"/>
                </a:solidFill>
              </a:rPr>
              <a:t>н </a:t>
            </a:r>
            <a:r>
              <a:rPr lang="ru-RU" sz="3200" b="1" dirty="0">
                <a:solidFill>
                  <a:schemeClr val="tx2"/>
                </a:solidFill>
              </a:rPr>
              <a:t>не хочет быть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r>
              <a:rPr lang="ru-RU" sz="3200" b="1" dirty="0" smtClean="0">
                <a:solidFill>
                  <a:schemeClr val="tx2"/>
                </a:solidFill>
              </a:rPr>
              <a:t>связан законами</a:t>
            </a:r>
            <a:r>
              <a:rPr lang="cs-CZ" sz="32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cs-CZ" sz="3200" b="1" dirty="0" smtClean="0">
                <a:solidFill>
                  <a:schemeClr val="tx2"/>
                </a:solidFill>
              </a:rPr>
              <a:t>O</a:t>
            </a:r>
            <a:r>
              <a:rPr lang="ru-RU" sz="3200" b="1" dirty="0" smtClean="0">
                <a:solidFill>
                  <a:schemeClr val="tx2"/>
                </a:solidFill>
              </a:rPr>
              <a:t>н влюбляется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в цыганскую</a:t>
            </a:r>
            <a:r>
              <a:rPr lang="cs-CZ" sz="32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девушк</a:t>
            </a:r>
            <a:r>
              <a:rPr lang="cs-CZ" sz="3200" b="1" dirty="0" smtClean="0">
                <a:solidFill>
                  <a:schemeClr val="tx2"/>
                </a:solidFill>
              </a:rPr>
              <a:t>y</a:t>
            </a:r>
            <a:r>
              <a:rPr lang="cs-CZ" sz="3200" b="1" dirty="0">
                <a:solidFill>
                  <a:schemeClr val="tx2"/>
                </a:solidFill>
              </a:rPr>
              <a:t>.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</a:rPr>
              <a:t>Н</a:t>
            </a:r>
            <a:r>
              <a:rPr lang="cs-CZ" sz="3200" b="1" dirty="0" smtClean="0">
                <a:solidFill>
                  <a:schemeClr val="tx2"/>
                </a:solidFill>
              </a:rPr>
              <a:t>o</a:t>
            </a:r>
            <a:r>
              <a:rPr lang="ru-RU" sz="3200" b="1" dirty="0" smtClean="0">
                <a:solidFill>
                  <a:schemeClr val="tx2"/>
                </a:solidFill>
              </a:rPr>
              <a:t> он не </a:t>
            </a:r>
            <a:r>
              <a:rPr lang="ru-RU" sz="3200" b="1" dirty="0">
                <a:solidFill>
                  <a:schemeClr val="tx2"/>
                </a:solidFill>
              </a:rPr>
              <a:t>в состоянии </a:t>
            </a:r>
            <a:endParaRPr lang="cs-CZ" sz="3200" b="1" dirty="0" smtClean="0">
              <a:solidFill>
                <a:schemeClr val="tx2"/>
              </a:solidFill>
            </a:endParaRPr>
          </a:p>
          <a:p>
            <a:r>
              <a:rPr lang="ru-RU" sz="3200" b="1" dirty="0" smtClean="0">
                <a:solidFill>
                  <a:schemeClr val="tx2"/>
                </a:solidFill>
              </a:rPr>
              <a:t>дать </a:t>
            </a:r>
            <a:r>
              <a:rPr lang="ru-RU" sz="3200" b="1" dirty="0">
                <a:solidFill>
                  <a:schemeClr val="tx2"/>
                </a:solidFill>
              </a:rPr>
              <a:t>ей такую </a:t>
            </a:r>
            <a:r>
              <a:rPr lang="ru-RU" sz="3200" b="1" dirty="0" smtClean="0">
                <a:solidFill>
                  <a:schemeClr val="tx2"/>
                </a:solidFill>
              </a:rPr>
              <a:t>​​свободу</a:t>
            </a:r>
            <a:r>
              <a:rPr lang="cs-CZ" sz="3200" b="1" dirty="0" smtClean="0">
                <a:solidFill>
                  <a:schemeClr val="tx2"/>
                </a:solidFill>
              </a:rPr>
              <a:t>,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какой </a:t>
            </a:r>
            <a:r>
              <a:rPr lang="ru-RU" sz="3200" b="1" dirty="0">
                <a:solidFill>
                  <a:schemeClr val="tx2"/>
                </a:solidFill>
              </a:rPr>
              <a:t>он </a:t>
            </a:r>
            <a:r>
              <a:rPr lang="ru-RU" sz="3200" b="1" dirty="0" smtClean="0">
                <a:solidFill>
                  <a:schemeClr val="tx2"/>
                </a:solidFill>
              </a:rPr>
              <a:t>хочет сам. </a:t>
            </a:r>
            <a:endParaRPr lang="cs-CZ" sz="3200" b="1" dirty="0">
              <a:solidFill>
                <a:srgbClr val="00660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0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301608" cy="63093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Главный </a:t>
            </a:r>
            <a:r>
              <a:rPr lang="ru-RU" sz="2800" dirty="0">
                <a:solidFill>
                  <a:srgbClr val="002060"/>
                </a:solidFill>
              </a:rPr>
              <a:t>герой </a:t>
            </a:r>
            <a:r>
              <a:rPr lang="cs-CZ" sz="2800" dirty="0">
                <a:solidFill>
                  <a:srgbClr val="002060"/>
                </a:solidFill>
              </a:rPr>
              <a:t>-</a:t>
            </a:r>
            <a:r>
              <a:rPr lang="ru-RU" sz="2800" dirty="0" smtClean="0">
                <a:solidFill>
                  <a:srgbClr val="002060"/>
                </a:solidFill>
              </a:rPr>
              <a:t> Алеко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-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мальчик</a:t>
            </a:r>
            <a:r>
              <a:rPr lang="cs-CZ" sz="2800" dirty="0" smtClean="0">
                <a:solidFill>
                  <a:srgbClr val="00206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славянского происхождения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EA8704"/>
                </a:solidFill>
              </a:rPr>
              <a:t>(slovanský původ)</a:t>
            </a:r>
            <a:r>
              <a:rPr lang="cs-CZ" sz="2800" dirty="0" smtClean="0">
                <a:solidFill>
                  <a:schemeClr val="tx2"/>
                </a:solidFill>
              </a:rPr>
              <a:t>,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smtClean="0">
                <a:solidFill>
                  <a:schemeClr val="tx2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который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жаждет свобод</a:t>
            </a:r>
            <a:r>
              <a:rPr lang="ru-RU" sz="2800" dirty="0">
                <a:solidFill>
                  <a:srgbClr val="002060"/>
                </a:solidFill>
              </a:rPr>
              <a:t>ы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cs-CZ" sz="2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Поэтому он оставляет сво</a:t>
            </a:r>
            <a:r>
              <a:rPr lang="ru-RU" sz="2800" dirty="0">
                <a:solidFill>
                  <a:srgbClr val="002060"/>
                </a:solidFill>
              </a:rPr>
              <a:t>й</a:t>
            </a:r>
            <a:r>
              <a:rPr lang="ru-RU" sz="2800" dirty="0" smtClean="0">
                <a:solidFill>
                  <a:srgbClr val="002060"/>
                </a:solidFill>
              </a:rPr>
              <a:t> дом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и свою семью.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Он </a:t>
            </a:r>
            <a:r>
              <a:rPr lang="ru-RU" sz="2800" dirty="0">
                <a:solidFill>
                  <a:srgbClr val="002060"/>
                </a:solidFill>
              </a:rPr>
              <a:t>встречает </a:t>
            </a:r>
            <a:r>
              <a:rPr lang="ru-RU" sz="2800" dirty="0" smtClean="0">
                <a:solidFill>
                  <a:srgbClr val="002060"/>
                </a:solidFill>
              </a:rPr>
              <a:t>девушку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–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Земфир</a:t>
            </a:r>
            <a:r>
              <a:rPr lang="cs-CZ" sz="2800" dirty="0" smtClean="0">
                <a:solidFill>
                  <a:srgbClr val="002060"/>
                </a:solidFill>
              </a:rPr>
              <a:t>y</a:t>
            </a:r>
            <a:r>
              <a:rPr lang="ru-RU" sz="2800" dirty="0" smtClean="0">
                <a:solidFill>
                  <a:srgbClr val="002060"/>
                </a:solidFill>
              </a:rPr>
              <a:t>, которая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</a:rPr>
              <a:t>приводит </a:t>
            </a:r>
            <a:r>
              <a:rPr lang="ru-RU" sz="2800" dirty="0">
                <a:solidFill>
                  <a:srgbClr val="002060"/>
                </a:solidFill>
              </a:rPr>
              <a:t>его в свой </a:t>
            </a:r>
            <a:r>
              <a:rPr lang="ru-RU" sz="2800" dirty="0" smtClean="0">
                <a:solidFill>
                  <a:srgbClr val="002060"/>
                </a:solidFill>
              </a:rPr>
              <a:t>табор</a:t>
            </a:r>
            <a:r>
              <a:rPr lang="cs-CZ" sz="2800" dirty="0" smtClean="0">
                <a:solidFill>
                  <a:srgbClr val="002060"/>
                </a:solidFill>
              </a:rPr>
              <a:t> –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табор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бессарабских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цыган</a:t>
            </a:r>
            <a:r>
              <a:rPr lang="cs-CZ" sz="2800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Они влюбляются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ru-RU" sz="2800" dirty="0" smtClean="0">
                <a:solidFill>
                  <a:srgbClr val="002060"/>
                </a:solidFill>
              </a:rPr>
              <a:t>Но </a:t>
            </a:r>
            <a:r>
              <a:rPr lang="ru-RU" sz="2800" dirty="0">
                <a:solidFill>
                  <a:srgbClr val="002060"/>
                </a:solidFill>
              </a:rPr>
              <a:t>через некоторое время он</a:t>
            </a:r>
            <a:r>
              <a:rPr lang="cs-CZ" sz="2800" dirty="0">
                <a:solidFill>
                  <a:srgbClr val="002060"/>
                </a:solidFill>
              </a:rPr>
              <a:t>a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перестает </a:t>
            </a:r>
            <a:r>
              <a:rPr lang="ru-RU" sz="2800" dirty="0">
                <a:solidFill>
                  <a:srgbClr val="002060"/>
                </a:solidFill>
              </a:rPr>
              <a:t>любить 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Алек</a:t>
            </a:r>
            <a:r>
              <a:rPr lang="ru-RU" sz="2800" dirty="0">
                <a:solidFill>
                  <a:srgbClr val="002060"/>
                </a:solidFill>
              </a:rPr>
              <a:t>о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и </a:t>
            </a:r>
            <a:r>
              <a:rPr lang="ru-RU" sz="2800" dirty="0" smtClean="0">
                <a:solidFill>
                  <a:srgbClr val="002060"/>
                </a:solidFill>
              </a:rPr>
              <a:t>признается в этом своему </a:t>
            </a:r>
            <a:r>
              <a:rPr lang="ru-RU" sz="2800" dirty="0">
                <a:solidFill>
                  <a:srgbClr val="002060"/>
                </a:solidFill>
              </a:rPr>
              <a:t>отцу</a:t>
            </a:r>
            <a:r>
              <a:rPr lang="cs-CZ" sz="28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357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2646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Алек</a:t>
            </a:r>
            <a:r>
              <a:rPr lang="cs-CZ" sz="2800" dirty="0" smtClean="0">
                <a:solidFill>
                  <a:srgbClr val="002060"/>
                </a:solidFill>
              </a:rPr>
              <a:t>y</a:t>
            </a:r>
            <a:r>
              <a:rPr lang="ru-RU" sz="2800" dirty="0" smtClean="0">
                <a:solidFill>
                  <a:srgbClr val="002060"/>
                </a:solidFill>
              </a:rPr>
              <a:t> снится </a:t>
            </a:r>
            <a:r>
              <a:rPr lang="ru-RU" sz="2800" dirty="0">
                <a:solidFill>
                  <a:srgbClr val="002060"/>
                </a:solidFill>
              </a:rPr>
              <a:t>плохой </a:t>
            </a:r>
            <a:r>
              <a:rPr lang="ru-RU" sz="2800" dirty="0" smtClean="0">
                <a:solidFill>
                  <a:srgbClr val="002060"/>
                </a:solidFill>
              </a:rPr>
              <a:t>сон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и </a:t>
            </a:r>
            <a:r>
              <a:rPr lang="ru-RU" sz="2800" dirty="0">
                <a:solidFill>
                  <a:srgbClr val="002060"/>
                </a:solidFill>
              </a:rPr>
              <a:t>он </a:t>
            </a:r>
            <a:r>
              <a:rPr lang="ru-RU" sz="2800" dirty="0" smtClean="0">
                <a:solidFill>
                  <a:srgbClr val="002060"/>
                </a:solidFill>
              </a:rPr>
              <a:t>начинает бояться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smtClean="0">
                <a:solidFill>
                  <a:srgbClr val="002060"/>
                </a:solidFill>
              </a:rPr>
              <a:t>что</a:t>
            </a:r>
            <a:r>
              <a:rPr lang="cs-CZ" sz="2800" dirty="0" smtClean="0">
                <a:solidFill>
                  <a:srgbClr val="002060"/>
                </a:solidFill>
              </a:rPr>
              <a:t> y</a:t>
            </a:r>
            <a:r>
              <a:rPr lang="ru-RU" sz="2800" dirty="0" smtClean="0">
                <a:solidFill>
                  <a:srgbClr val="002060"/>
                </a:solidFill>
              </a:rPr>
              <a:t> Земфиры есть любовник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cs-CZ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Алеко </a:t>
            </a:r>
            <a:r>
              <a:rPr lang="ru-RU" sz="2800" dirty="0">
                <a:solidFill>
                  <a:srgbClr val="002060"/>
                </a:solidFill>
              </a:rPr>
              <a:t>доверяет </a:t>
            </a:r>
            <a:r>
              <a:rPr lang="ru-RU" sz="2800" dirty="0" smtClean="0">
                <a:solidFill>
                  <a:srgbClr val="002060"/>
                </a:solidFill>
              </a:rPr>
              <a:t>старом</a:t>
            </a:r>
            <a:r>
              <a:rPr lang="cs-CZ" sz="2800" dirty="0" smtClean="0">
                <a:solidFill>
                  <a:srgbClr val="002060"/>
                </a:solidFill>
              </a:rPr>
              <a:t>y </a:t>
            </a:r>
            <a:r>
              <a:rPr lang="ru-RU" sz="2800" dirty="0" smtClean="0">
                <a:solidFill>
                  <a:srgbClr val="002060"/>
                </a:solidFill>
              </a:rPr>
              <a:t>человек</a:t>
            </a:r>
            <a:r>
              <a:rPr lang="cs-CZ" sz="2800" dirty="0" smtClean="0">
                <a:solidFill>
                  <a:srgbClr val="002060"/>
                </a:solidFill>
              </a:rPr>
              <a:t>y - </a:t>
            </a:r>
            <a:r>
              <a:rPr lang="ru-RU" sz="2800" dirty="0">
                <a:solidFill>
                  <a:srgbClr val="002060"/>
                </a:solidFill>
              </a:rPr>
              <a:t>отцу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Земфиры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r>
              <a:rPr lang="ru-RU" sz="2800" dirty="0" smtClean="0">
                <a:solidFill>
                  <a:srgbClr val="002060"/>
                </a:solidFill>
              </a:rPr>
              <a:t> Отец </a:t>
            </a:r>
            <a:r>
              <a:rPr lang="ru-RU" sz="2800" dirty="0">
                <a:solidFill>
                  <a:srgbClr val="002060"/>
                </a:solidFill>
              </a:rPr>
              <a:t>очень любил е</a:t>
            </a:r>
            <a:r>
              <a:rPr lang="cs-CZ" sz="2800" dirty="0">
                <a:solidFill>
                  <a:srgbClr val="002060"/>
                </a:solidFill>
              </a:rPr>
              <a:t>ë </a:t>
            </a:r>
            <a:r>
              <a:rPr lang="ru-RU" sz="2800" dirty="0" smtClean="0">
                <a:solidFill>
                  <a:srgbClr val="002060"/>
                </a:solidFill>
              </a:rPr>
              <a:t>мать</a:t>
            </a:r>
            <a:r>
              <a:rPr lang="ru-RU" sz="2800" dirty="0">
                <a:solidFill>
                  <a:srgbClr val="002060"/>
                </a:solidFill>
              </a:rPr>
              <a:t>, но она также </a:t>
            </a:r>
            <a:r>
              <a:rPr lang="ru-RU" sz="2800" dirty="0" smtClean="0">
                <a:solidFill>
                  <a:srgbClr val="002060"/>
                </a:solidFill>
              </a:rPr>
              <a:t>нашл</a:t>
            </a:r>
            <a:r>
              <a:rPr lang="cs-CZ" sz="2800" dirty="0" smtClean="0">
                <a:solidFill>
                  <a:srgbClr val="002060"/>
                </a:solidFill>
              </a:rPr>
              <a:t>a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c</a:t>
            </a:r>
            <a:r>
              <a:rPr lang="ru-RU" sz="2800" dirty="0" smtClean="0">
                <a:solidFill>
                  <a:srgbClr val="002060"/>
                </a:solidFill>
              </a:rPr>
              <a:t>ебе любовника</a:t>
            </a:r>
            <a:r>
              <a:rPr lang="cs-CZ" sz="2800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Отец </a:t>
            </a:r>
            <a:r>
              <a:rPr lang="ru-RU" sz="2800" dirty="0">
                <a:solidFill>
                  <a:srgbClr val="002060"/>
                </a:solidFill>
              </a:rPr>
              <a:t>рассказывает </a:t>
            </a:r>
            <a:r>
              <a:rPr lang="ru-RU" sz="2800" dirty="0" smtClean="0">
                <a:solidFill>
                  <a:srgbClr val="002060"/>
                </a:solidFill>
              </a:rPr>
              <a:t>Алек</a:t>
            </a:r>
            <a:r>
              <a:rPr lang="cs-CZ" sz="2800" dirty="0" smtClean="0">
                <a:solidFill>
                  <a:srgbClr val="002060"/>
                </a:solidFill>
              </a:rPr>
              <a:t>y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>
                <a:solidFill>
                  <a:srgbClr val="002060"/>
                </a:solidFill>
              </a:rPr>
              <a:t>что он отпустил </a:t>
            </a:r>
            <a:r>
              <a:rPr lang="ru-RU" sz="2800" dirty="0" smtClean="0">
                <a:solidFill>
                  <a:srgbClr val="002060"/>
                </a:solidFill>
              </a:rPr>
              <a:t>е</a:t>
            </a:r>
            <a:r>
              <a:rPr lang="cs-CZ" sz="2800" dirty="0" smtClean="0">
                <a:solidFill>
                  <a:srgbClr val="002060"/>
                </a:solidFill>
              </a:rPr>
              <a:t>ë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потому </a:t>
            </a:r>
            <a:r>
              <a:rPr lang="ru-RU" sz="2800" dirty="0">
                <a:solidFill>
                  <a:srgbClr val="002060"/>
                </a:solidFill>
              </a:rPr>
              <a:t>что они живут </a:t>
            </a:r>
            <a:r>
              <a:rPr lang="ru-RU" sz="2800" dirty="0" smtClean="0">
                <a:solidFill>
                  <a:srgbClr val="002060"/>
                </a:solidFill>
              </a:rPr>
              <a:t>свободно</a:t>
            </a:r>
            <a:r>
              <a:rPr lang="cs-CZ" sz="2800" dirty="0" smtClean="0">
                <a:solidFill>
                  <a:srgbClr val="002060"/>
                </a:solidFill>
              </a:rPr>
              <a:t> !!!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</a:rPr>
              <a:t>И </a:t>
            </a:r>
            <a:r>
              <a:rPr lang="ru-RU" sz="2800" dirty="0">
                <a:solidFill>
                  <a:srgbClr val="002060"/>
                </a:solidFill>
              </a:rPr>
              <a:t>это очень </a:t>
            </a:r>
            <a:r>
              <a:rPr lang="ru-RU" sz="2800" dirty="0" smtClean="0">
                <a:solidFill>
                  <a:srgbClr val="002060"/>
                </a:solidFill>
              </a:rPr>
              <a:t>важно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Но Алеко </a:t>
            </a:r>
            <a:r>
              <a:rPr lang="ru-RU" sz="2800" dirty="0" smtClean="0">
                <a:solidFill>
                  <a:srgbClr val="002060"/>
                </a:solidFill>
              </a:rPr>
              <a:t>не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согласен с этим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4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45333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Однажды ночью</a:t>
            </a:r>
            <a:r>
              <a:rPr lang="cs-CZ" sz="28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Алек</a:t>
            </a:r>
            <a:r>
              <a:rPr lang="cs-CZ" sz="2800" dirty="0" smtClean="0">
                <a:solidFill>
                  <a:srgbClr val="002060"/>
                </a:solidFill>
                <a:effectLst/>
              </a:rPr>
              <a:t>o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не находит </a:t>
            </a:r>
            <a:r>
              <a:rPr lang="ru-RU" sz="2800" dirty="0">
                <a:solidFill>
                  <a:srgbClr val="002060"/>
                </a:solidFill>
              </a:rPr>
              <a:t>свою девушку в 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</a:rPr>
              <a:t>доме </a:t>
            </a:r>
            <a:r>
              <a:rPr lang="ru-RU" sz="2800" dirty="0">
                <a:solidFill>
                  <a:srgbClr val="002060"/>
                </a:solidFill>
              </a:rPr>
              <a:t>и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отправляется её искать. </a:t>
            </a:r>
            <a:endParaRPr lang="cs-CZ" sz="2800" dirty="0" smtClean="0">
              <a:solidFill>
                <a:srgbClr val="002060"/>
              </a:solidFill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2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Он находит </a:t>
            </a:r>
            <a:r>
              <a:rPr lang="ru-RU" sz="2800" dirty="0">
                <a:solidFill>
                  <a:srgbClr val="002060"/>
                </a:solidFill>
              </a:rPr>
              <a:t>Земфир</a:t>
            </a:r>
            <a:r>
              <a:rPr lang="cs-CZ" sz="2800" dirty="0">
                <a:solidFill>
                  <a:srgbClr val="002060"/>
                </a:solidFill>
              </a:rPr>
              <a:t>y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с молодым цыганом  </a:t>
            </a:r>
            <a:r>
              <a:rPr lang="cs-CZ" sz="2800" dirty="0" smtClean="0">
                <a:solidFill>
                  <a:srgbClr val="00206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(её любовником).</a:t>
            </a:r>
            <a:br>
              <a:rPr lang="ru-RU" sz="2800" dirty="0" smtClean="0">
                <a:solidFill>
                  <a:srgbClr val="002060"/>
                </a:solidFill>
                <a:effectLst/>
              </a:rPr>
            </a:br>
            <a:endParaRPr lang="cs-CZ" sz="2800" dirty="0" smtClean="0">
              <a:solidFill>
                <a:srgbClr val="002060"/>
              </a:solidFill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Алек</a:t>
            </a:r>
            <a:r>
              <a:rPr lang="cs-CZ" sz="2800" dirty="0" smtClean="0">
                <a:solidFill>
                  <a:srgbClr val="002060"/>
                </a:solidFill>
                <a:effectLst/>
              </a:rPr>
              <a:t>o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 в приступе ярости </a:t>
            </a:r>
            <a:r>
              <a:rPr lang="cs-CZ" sz="2800" dirty="0" smtClean="0">
                <a:solidFill>
                  <a:srgbClr val="EA8704"/>
                </a:solidFill>
                <a:effectLst/>
              </a:rPr>
              <a:t>(v záchvatu vzteku) 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EA8704"/>
                </a:solidFill>
              </a:rPr>
              <a:t> </a:t>
            </a:r>
            <a:r>
              <a:rPr lang="cs-CZ" sz="2800" dirty="0" smtClean="0">
                <a:solidFill>
                  <a:srgbClr val="EA8704"/>
                </a:solidFill>
              </a:rPr>
              <a:t>    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убивает девушку и её любовник</a:t>
            </a:r>
            <a:r>
              <a:rPr lang="cs-CZ" sz="2800" dirty="0" smtClean="0">
                <a:solidFill>
                  <a:srgbClr val="002060"/>
                </a:solidFill>
                <a:effectLst/>
              </a:rPr>
              <a:t>a.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Тогда стар</a:t>
            </a:r>
            <a:r>
              <a:rPr lang="ru-RU" sz="2800" dirty="0" smtClean="0">
                <a:solidFill>
                  <a:srgbClr val="002060"/>
                </a:solidFill>
                <a:effectLst/>
              </a:rPr>
              <a:t>ик</a:t>
            </a:r>
            <a:r>
              <a:rPr lang="ru-RU" sz="2800" dirty="0" smtClean="0">
                <a:solidFill>
                  <a:srgbClr val="002060"/>
                </a:solidFill>
              </a:rPr>
              <a:t> советует Алек</a:t>
            </a:r>
            <a:r>
              <a:rPr lang="cs-CZ" sz="2800" dirty="0" smtClean="0">
                <a:solidFill>
                  <a:srgbClr val="002060"/>
                </a:solidFill>
              </a:rPr>
              <a:t>y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покинуть цыган, но </a:t>
            </a:r>
            <a:r>
              <a:rPr lang="ru-RU" sz="2800" dirty="0">
                <a:solidFill>
                  <a:srgbClr val="002060"/>
                </a:solidFill>
              </a:rPr>
              <a:t>он </a:t>
            </a:r>
            <a:r>
              <a:rPr lang="ru-RU" sz="2800" dirty="0" smtClean="0">
                <a:solidFill>
                  <a:srgbClr val="002060"/>
                </a:solidFill>
              </a:rPr>
              <a:t>остается с ними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2622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800" dirty="0" smtClean="0"/>
          </a:p>
          <a:p>
            <a:pPr marL="0" indent="0" algn="ctr">
              <a:buNone/>
            </a:pPr>
            <a:r>
              <a:rPr lang="ru-RU" sz="2800" dirty="0" smtClean="0"/>
              <a:t>"</a:t>
            </a:r>
            <a:r>
              <a:rPr lang="ru-RU" sz="2800" dirty="0"/>
              <a:t>Оставь нас, гордый человек.</a:t>
            </a:r>
          </a:p>
          <a:p>
            <a:pPr marL="0" indent="0" algn="ctr">
              <a:buNone/>
            </a:pPr>
            <a:r>
              <a:rPr lang="ru-RU" sz="2800" dirty="0"/>
              <a:t>Мы дики; нет у нас законов.</a:t>
            </a:r>
          </a:p>
          <a:p>
            <a:pPr marL="0" indent="0" algn="ctr">
              <a:buNone/>
            </a:pPr>
            <a:r>
              <a:rPr lang="ru-RU" sz="2800" dirty="0"/>
              <a:t>Мы не терзаем, не казним -</a:t>
            </a:r>
          </a:p>
          <a:p>
            <a:pPr marL="0" indent="0" algn="ctr">
              <a:buNone/>
            </a:pPr>
            <a:r>
              <a:rPr lang="ru-RU" sz="2800" dirty="0"/>
              <a:t>Не нужно крови нам и стонов -</a:t>
            </a:r>
          </a:p>
          <a:p>
            <a:pPr marL="0" indent="0" algn="ctr">
              <a:buNone/>
            </a:pPr>
            <a:r>
              <a:rPr lang="ru-RU" sz="2800" dirty="0"/>
              <a:t>Но жить с убийцей не хотим...</a:t>
            </a:r>
          </a:p>
          <a:p>
            <a:pPr marL="0" indent="0" algn="ctr">
              <a:buNone/>
            </a:pPr>
            <a:r>
              <a:rPr lang="ru-RU" sz="2800" dirty="0"/>
              <a:t>Ты не рожден для дикой доли,</a:t>
            </a:r>
          </a:p>
          <a:p>
            <a:pPr marL="0" indent="0" algn="ctr">
              <a:buNone/>
            </a:pPr>
            <a:r>
              <a:rPr lang="ru-RU" sz="2800" dirty="0"/>
              <a:t>Ты для себя лишь хочешь воли;</a:t>
            </a:r>
          </a:p>
          <a:p>
            <a:pPr marL="0" indent="0" algn="ctr">
              <a:buNone/>
            </a:pPr>
            <a:r>
              <a:rPr lang="ru-RU" sz="2800" dirty="0"/>
              <a:t>Ужасен нам твой будет глас -</a:t>
            </a:r>
          </a:p>
          <a:p>
            <a:pPr marL="0" indent="0" algn="ctr">
              <a:buNone/>
            </a:pPr>
            <a:r>
              <a:rPr lang="ru-RU" sz="2800" dirty="0"/>
              <a:t>Мы робки и добры душою,</a:t>
            </a:r>
          </a:p>
          <a:p>
            <a:pPr marL="0" indent="0" algn="ctr">
              <a:buNone/>
            </a:pPr>
            <a:r>
              <a:rPr lang="ru-RU" sz="2800" dirty="0"/>
              <a:t>Ты зол и смел - оставь же нас,</a:t>
            </a:r>
          </a:p>
          <a:p>
            <a:pPr marL="0" indent="0" algn="ctr">
              <a:buNone/>
            </a:pPr>
            <a:r>
              <a:rPr lang="ru-RU" sz="2800" dirty="0"/>
              <a:t>Прости, да будет мир с тобою".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1169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cs-CZ" dirty="0">
              <a:solidFill>
                <a:srgbClr val="002060"/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endParaRPr lang="cs-CZ" dirty="0">
              <a:solidFill>
                <a:srgbClr val="002060"/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В конце </a:t>
            </a:r>
            <a:r>
              <a:rPr lang="ru-RU" dirty="0">
                <a:solidFill>
                  <a:srgbClr val="002060"/>
                </a:solidFill>
              </a:rPr>
              <a:t>рассказа </a:t>
            </a:r>
            <a:r>
              <a:rPr lang="ru-RU" dirty="0" smtClean="0">
                <a:solidFill>
                  <a:srgbClr val="002060"/>
                </a:solidFill>
              </a:rPr>
              <a:t>цыгане </a:t>
            </a:r>
            <a:r>
              <a:rPr lang="ru-RU" dirty="0" err="1" smtClean="0">
                <a:solidFill>
                  <a:srgbClr val="002060"/>
                </a:solidFill>
              </a:rPr>
              <a:t>перезжают</a:t>
            </a:r>
            <a:r>
              <a:rPr lang="ru-RU" dirty="0" smtClean="0">
                <a:solidFill>
                  <a:srgbClr val="002060"/>
                </a:solidFill>
              </a:rPr>
              <a:t> на другое место, 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rgbClr val="002060"/>
                </a:solidFill>
              </a:rPr>
              <a:t>    </a:t>
            </a:r>
            <a:r>
              <a:rPr lang="ru-RU" dirty="0" smtClean="0">
                <a:solidFill>
                  <a:srgbClr val="002060"/>
                </a:solidFill>
              </a:rPr>
              <a:t>но уже без Алека, потому </a:t>
            </a:r>
            <a:r>
              <a:rPr lang="ru-RU" dirty="0">
                <a:solidFill>
                  <a:srgbClr val="002060"/>
                </a:solidFill>
              </a:rPr>
              <a:t>что они не </a:t>
            </a:r>
            <a:r>
              <a:rPr lang="ru-RU" dirty="0" smtClean="0">
                <a:solidFill>
                  <a:srgbClr val="002060"/>
                </a:solidFill>
              </a:rPr>
              <a:t>хотят, чтобы он оставался в их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табор</a:t>
            </a:r>
            <a:r>
              <a:rPr lang="cs-CZ" dirty="0" smtClean="0">
                <a:solidFill>
                  <a:srgbClr val="002060"/>
                </a:solidFill>
              </a:rPr>
              <a:t>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25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 dir="d"/>
      </p:transition>
    </mc:Choice>
    <mc:Fallback xmlns="">
      <p:transition spd="slow">
        <p:wipe dir="d"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508</TotalTime>
  <Words>390</Words>
  <Application>Microsoft Office PowerPoint</Application>
  <PresentationFormat>Předvádění na obrazovce (4:3)</PresentationFormat>
  <Paragraphs>96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Александр Сергеевич Пушкин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Malenova</cp:lastModifiedBy>
  <cp:revision>46</cp:revision>
  <dcterms:created xsi:type="dcterms:W3CDTF">2013-11-17T17:53:39Z</dcterms:created>
  <dcterms:modified xsi:type="dcterms:W3CDTF">2013-12-18T10:03:58Z</dcterms:modified>
</cp:coreProperties>
</file>