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56" r:id="rId2"/>
    <p:sldId id="268" r:id="rId3"/>
    <p:sldId id="259" r:id="rId4"/>
    <p:sldId id="264" r:id="rId5"/>
    <p:sldId id="266" r:id="rId6"/>
    <p:sldId id="267" r:id="rId7"/>
    <p:sldId id="257" r:id="rId8"/>
    <p:sldId id="262" r:id="rId9"/>
    <p:sldId id="263" r:id="rId10"/>
    <p:sldId id="260" r:id="rId11"/>
    <p:sldId id="265" r:id="rId12"/>
    <p:sldId id="261" r:id="rId13"/>
    <p:sldId id="258" r:id="rId14"/>
    <p:sldId id="269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33" autoAdjust="0"/>
    <p:restoredTop sz="94660"/>
  </p:normalViewPr>
  <p:slideViewPr>
    <p:cSldViewPr>
      <p:cViewPr>
        <p:scale>
          <a:sx n="114" d="100"/>
          <a:sy n="114" d="100"/>
        </p:scale>
        <p:origin x="-930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760EB-11FD-4CD2-A10E-B5D87EF699D3}" type="datetimeFigureOut">
              <a:rPr lang="cs-CZ" smtClean="0"/>
              <a:t>13.12.2013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99D1CC7-14BC-49A7-853A-0FB15F9F3B7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760EB-11FD-4CD2-A10E-B5D87EF699D3}" type="datetimeFigureOut">
              <a:rPr lang="cs-CZ" smtClean="0"/>
              <a:t>13.12.2013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D1CC7-14BC-49A7-853A-0FB15F9F3B7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760EB-11FD-4CD2-A10E-B5D87EF699D3}" type="datetimeFigureOut">
              <a:rPr lang="cs-CZ" smtClean="0"/>
              <a:t>13.12.2013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D1CC7-14BC-49A7-853A-0FB15F9F3B7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760EB-11FD-4CD2-A10E-B5D87EF699D3}" type="datetimeFigureOut">
              <a:rPr lang="cs-CZ" smtClean="0"/>
              <a:t>13.12.2013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99D1CC7-14BC-49A7-853A-0FB15F9F3B7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760EB-11FD-4CD2-A10E-B5D87EF699D3}" type="datetimeFigureOut">
              <a:rPr lang="cs-CZ" smtClean="0"/>
              <a:t>13.12.2013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D1CC7-14BC-49A7-853A-0FB15F9F3B7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760EB-11FD-4CD2-A10E-B5D87EF699D3}" type="datetimeFigureOut">
              <a:rPr lang="cs-CZ" smtClean="0"/>
              <a:t>13.12.2013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D1CC7-14BC-49A7-853A-0FB15F9F3B7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760EB-11FD-4CD2-A10E-B5D87EF699D3}" type="datetimeFigureOut">
              <a:rPr lang="cs-CZ" smtClean="0"/>
              <a:t>13.12.2013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199D1CC7-14BC-49A7-853A-0FB15F9F3B73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760EB-11FD-4CD2-A10E-B5D87EF699D3}" type="datetimeFigureOut">
              <a:rPr lang="cs-CZ" smtClean="0"/>
              <a:t>13.12.2013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D1CC7-14BC-49A7-853A-0FB15F9F3B7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760EB-11FD-4CD2-A10E-B5D87EF699D3}" type="datetimeFigureOut">
              <a:rPr lang="cs-CZ" smtClean="0"/>
              <a:t>13.12.2013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D1CC7-14BC-49A7-853A-0FB15F9F3B7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760EB-11FD-4CD2-A10E-B5D87EF699D3}" type="datetimeFigureOut">
              <a:rPr lang="cs-CZ" smtClean="0"/>
              <a:t>13.12.2013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D1CC7-14BC-49A7-853A-0FB15F9F3B7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760EB-11FD-4CD2-A10E-B5D87EF699D3}" type="datetimeFigureOut">
              <a:rPr lang="cs-CZ" smtClean="0"/>
              <a:t>13.12.2013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D1CC7-14BC-49A7-853A-0FB15F9F3B73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92760EB-11FD-4CD2-A10E-B5D87EF699D3}" type="datetimeFigureOut">
              <a:rPr lang="cs-CZ" smtClean="0"/>
              <a:t>13.12.2013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99D1CC7-14BC-49A7-853A-0FB15F9F3B73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14191" y="908720"/>
            <a:ext cx="5182344" cy="5256584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5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Повесть Н.В.Гоголя «Шинель».</a:t>
            </a:r>
            <a:r>
              <a:rPr lang="cs-CZ" sz="35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35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3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5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35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5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35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5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35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3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5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35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5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Alena </a:t>
            </a:r>
            <a:r>
              <a:rPr lang="cs-CZ" sz="35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Hanicová</a:t>
            </a:r>
            <a:endParaRPr lang="cs-CZ" sz="35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 flipV="1">
            <a:off x="5724128" y="6237312"/>
            <a:ext cx="1917927" cy="432048"/>
          </a:xfrm>
        </p:spPr>
        <p:txBody>
          <a:bodyPr>
            <a:normAutofit fontScale="92500" lnSpcReduction="20000"/>
          </a:bodyPr>
          <a:lstStyle/>
          <a:p>
            <a:endParaRPr lang="cs-CZ" sz="2800" dirty="0">
              <a:solidFill>
                <a:schemeClr val="tx1"/>
              </a:solidFill>
            </a:endParaRPr>
          </a:p>
        </p:txBody>
      </p:sp>
      <p:pic>
        <p:nvPicPr>
          <p:cNvPr id="4" name="Picture 2" descr="http://img-fotki.yandex.ru/get/3507/migalka67.3/0_a9ba_280cf229_X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88269" y="0"/>
            <a:ext cx="3429000" cy="66693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9777000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739552"/>
          </a:xfrm>
        </p:spPr>
        <p:txBody>
          <a:bodyPr>
            <a:noAutofit/>
          </a:bodyPr>
          <a:lstStyle/>
          <a:p>
            <a:r>
              <a:rPr lang="ru-RU" sz="3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Тема маленького человека</a:t>
            </a:r>
            <a:endParaRPr lang="cs-CZ" sz="33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«Шинели» поднимается </a:t>
            </a:r>
            <a:r>
              <a:rPr lang="ru-RU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тема 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«маленького человека»-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одна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из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постоянных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русской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литературе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романтическое мироощущение, романтическая поэтика 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Гоголь строит сюжет на сплаве романтического материала 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в повести социальная проблематика,  традиционная формула разлада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99548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667544"/>
          </a:xfrm>
        </p:spPr>
        <p:txBody>
          <a:bodyPr>
            <a:normAutofit/>
          </a:bodyPr>
          <a:lstStyle/>
          <a:p>
            <a:r>
              <a:rPr lang="ru-RU" sz="35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Проблематика</a:t>
            </a:r>
            <a:endParaRPr lang="cs-CZ" sz="35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повести «Шинель» Гоголь ставит социальные и философские проблемы.</a:t>
            </a:r>
            <a:endParaRPr lang="cs-CZ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одной стороны, писатель выступает с резкой критикой общества</a:t>
            </a:r>
            <a:endParaRPr lang="cs-CZ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 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другой стороны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обращение Гоголя ко всему человечеству со страстным призывом обратить внимание на «маленьких людей», которые живут рядом с нами.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84668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художественное средство  Гоголь нашёл в сфере повествования и стиля повести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63374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95536"/>
          </a:xfrm>
        </p:spPr>
        <p:txBody>
          <a:bodyPr>
            <a:normAutofit fontScale="90000"/>
          </a:bodyPr>
          <a:lstStyle/>
          <a:p>
            <a:r>
              <a:rPr lang="ru-RU" sz="35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Вывод</a:t>
            </a:r>
            <a:endParaRPr lang="cs-CZ" sz="35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«Шинелью» Н.В.Гоголь положил во всей мировой литературе начало защите «маленького человека» от несправедливости общества. </a:t>
            </a: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Гоголевское направление в искусстве стали называть натуральной школой. Повесть «Шинель»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положила начало этому направлению.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63733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476672"/>
            <a:ext cx="8686800" cy="560345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4800" dirty="0" smtClean="0">
              <a:latin typeface="Segoe Print" panose="02000600000000000000" pitchFamily="2" charset="0"/>
            </a:endParaRPr>
          </a:p>
          <a:p>
            <a:pPr marL="0" indent="0">
              <a:buNone/>
            </a:pPr>
            <a:r>
              <a:rPr lang="cs-CZ" sz="4800" dirty="0" smtClean="0">
                <a:latin typeface="Segoe Print" panose="02000600000000000000" pitchFamily="2" charset="0"/>
              </a:rPr>
              <a:t> </a:t>
            </a:r>
          </a:p>
          <a:p>
            <a:pPr marL="0" indent="0">
              <a:buNone/>
            </a:pPr>
            <a:endParaRPr lang="cs-CZ" sz="4800" dirty="0">
              <a:latin typeface="Segoe Print" panose="02000600000000000000" pitchFamily="2" charset="0"/>
            </a:endParaRPr>
          </a:p>
          <a:p>
            <a:pPr marL="0" indent="0">
              <a:buNone/>
            </a:pPr>
            <a:r>
              <a:rPr lang="cs-CZ" sz="4800" dirty="0" smtClean="0">
                <a:latin typeface="Segoe Print" panose="02000600000000000000" pitchFamily="2" charset="0"/>
              </a:rPr>
              <a:t>   </a:t>
            </a:r>
            <a:r>
              <a:rPr lang="ru-RU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Спасибо за внимание</a:t>
            </a:r>
            <a:r>
              <a:rPr lang="cs-CZ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!!!</a:t>
            </a:r>
            <a:endParaRPr lang="cs-CZ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9374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Николай </a:t>
            </a:r>
            <a:r>
              <a:rPr lang="ru-RU" sz="35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Василиевич</a:t>
            </a:r>
            <a:r>
              <a:rPr lang="cs-CZ" sz="35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5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Гогол</a:t>
            </a:r>
            <a:endParaRPr lang="cs-CZ" sz="35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04800" y="1916832"/>
            <a:ext cx="5851376" cy="4407768"/>
          </a:xfrm>
        </p:spPr>
        <p:txBody>
          <a:bodyPr>
            <a:normAutofit fontScale="70000" lnSpcReduction="20000"/>
          </a:bodyPr>
          <a:lstStyle/>
          <a:p>
            <a:r>
              <a:rPr lang="vi-VN" sz="3500" dirty="0">
                <a:latin typeface="Arial" panose="020B0604020202020204" pitchFamily="34" charset="0"/>
                <a:cs typeface="Arial" panose="020B0604020202020204" pitchFamily="34" charset="0"/>
              </a:rPr>
              <a:t>фамилия при </a:t>
            </a:r>
            <a:r>
              <a:rPr lang="vi-VN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рождении</a:t>
            </a:r>
            <a:r>
              <a:rPr lang="cs-CZ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vi-VN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500" dirty="0">
                <a:latin typeface="Arial" panose="020B0604020202020204" pitchFamily="34" charset="0"/>
                <a:cs typeface="Arial" panose="020B0604020202020204" pitchFamily="34" charset="0"/>
              </a:rPr>
              <a:t>Яно́вский</a:t>
            </a:r>
            <a:endParaRPr lang="cs-CZ" sz="3500" dirty="0" smtClean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35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Русский прозаик, драматург, поэт, критик и публицист</a:t>
            </a:r>
            <a:r>
              <a:rPr lang="cs-CZ" sz="35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ru-RU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один из классиков русской литературы</a:t>
            </a:r>
            <a:endParaRPr lang="cs-CZ" sz="3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Происходил из старинного дворянского рода Гоголь-Яновских.</a:t>
            </a:r>
            <a:endParaRPr lang="cs-CZ" sz="3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Гоголь</a:t>
            </a:r>
            <a:r>
              <a:rPr lang="cs-CZ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вырос в семье, не имеющей никакого отношения к литературе. Но после семейного воспитания у него была богатейшая практика общения с самыми разными людьми</a:t>
            </a:r>
            <a:r>
              <a:rPr lang="cs-CZ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3177" y="1124744"/>
            <a:ext cx="2815469" cy="3798228"/>
          </a:xfrm>
        </p:spPr>
      </p:pic>
    </p:spTree>
    <p:extLst>
      <p:ext uri="{BB962C8B-B14F-4D97-AF65-F5344CB8AC3E}">
        <p14:creationId xmlns:p14="http://schemas.microsoft.com/office/powerpoint/2010/main" val="3271363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576064"/>
          </a:xfrm>
        </p:spPr>
        <p:txBody>
          <a:bodyPr>
            <a:noAutofit/>
          </a:bodyPr>
          <a:lstStyle/>
          <a:p>
            <a:r>
              <a:rPr lang="ru-RU" sz="3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Петербургские повести</a:t>
            </a:r>
            <a:endParaRPr lang="cs-CZ" sz="35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cs-CZ" sz="2700" dirty="0" smtClean="0">
              <a:latin typeface="Segoe Print" panose="02000600000000000000" pitchFamily="2" charset="0"/>
            </a:endParaRPr>
          </a:p>
          <a:p>
            <a:r>
              <a:rPr lang="ru-RU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1 Невский проспект</a:t>
            </a:r>
          </a:p>
          <a:p>
            <a:r>
              <a:rPr lang="ru-RU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2 Нос</a:t>
            </a:r>
          </a:p>
          <a:p>
            <a:r>
              <a:rPr lang="ru-RU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3 Портрет</a:t>
            </a:r>
          </a:p>
          <a:p>
            <a:r>
              <a:rPr lang="ru-RU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4 Шинель</a:t>
            </a:r>
          </a:p>
          <a:p>
            <a:r>
              <a:rPr lang="ru-RU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5 Записки сумасшедшего</a:t>
            </a:r>
          </a:p>
          <a:p>
            <a:r>
              <a:rPr lang="ru-RU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6 Коляска</a:t>
            </a:r>
          </a:p>
          <a:p>
            <a:r>
              <a:rPr lang="ru-RU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7 Рим</a:t>
            </a:r>
            <a:endParaRPr lang="cs-CZ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1772816"/>
            <a:ext cx="2664296" cy="4156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59137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8686800" cy="838200"/>
          </a:xfrm>
        </p:spPr>
        <p:txBody>
          <a:bodyPr>
            <a:normAutofit/>
          </a:bodyPr>
          <a:lstStyle/>
          <a:p>
            <a:r>
              <a:rPr lang="ru-RU" sz="35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История</a:t>
            </a:r>
            <a:endParaRPr lang="cs-CZ" sz="35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>
            <a:normAutofit/>
          </a:bodyPr>
          <a:lstStyle/>
          <a:p>
            <a:r>
              <a:rPr lang="ru-RU" sz="3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Повесть</a:t>
            </a:r>
            <a:r>
              <a:rPr lang="cs-CZ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«Шинель» вышла почти одновременно с центральным произведением Гоголя «Мертвые души»</a:t>
            </a:r>
            <a:endParaRPr lang="cs-CZ" sz="3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3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Белинский</a:t>
            </a:r>
            <a:r>
              <a:rPr lang="cs-CZ" sz="3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сказал, что</a:t>
            </a:r>
            <a:r>
              <a:rPr lang="cs-CZ" sz="3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«Шинель» одно из глубочайших созданий Гоголя.</a:t>
            </a:r>
            <a:endParaRPr lang="cs-CZ" sz="3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3000" dirty="0">
              <a:latin typeface="Segoe Print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55178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5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Содержание</a:t>
            </a:r>
            <a:endParaRPr lang="cs-CZ" sz="35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ru-RU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втором </a:t>
            </a:r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рассказа Шинель Гоголь</a:t>
            </a:r>
            <a:r>
              <a:rPr lang="ru-RU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cs-CZ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Повесть описывает</a:t>
            </a:r>
            <a:r>
              <a:rPr lang="cs-CZ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русское общество. Главный герой </a:t>
            </a:r>
            <a:r>
              <a:rPr lang="cs-CZ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Акакий Акак</a:t>
            </a:r>
            <a:r>
              <a:rPr lang="cs-CZ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ru-RU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вич </a:t>
            </a:r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Башмачкин. Он работает в министерстве. Акакий </a:t>
            </a:r>
            <a:r>
              <a:rPr lang="ru-RU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переписывает </a:t>
            </a:r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только бумаги. Его жузнь </a:t>
            </a:r>
            <a:r>
              <a:rPr lang="ru-RU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аскетиче</a:t>
            </a:r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ru-RU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кая</a:t>
            </a:r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. Башмачкин очень любит свою роботу. Его работа заключается в его жизни</a:t>
            </a:r>
            <a:r>
              <a:rPr lang="ru-RU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. Башмачкин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немного говорит с другими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людьями. 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1643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lnSpcReduction="10000"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У Башмачкина было старое пальто. Oно было разрушенное. Он решил нести его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к 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Петровичу. Петрович ему сказал, что ему надо новое пальто. Башмачкин наконец заплатил за новое пальто. Башмачкину и всем в министерстве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o 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очень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понравилось.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Новое пальто украли  и Башмачкин заболел и умер. Никто не замечал, что он умер. Такое было русское общество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04989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928992" cy="634082"/>
          </a:xfrm>
        </p:spPr>
        <p:txBody>
          <a:bodyPr>
            <a:noAutofit/>
          </a:bodyPr>
          <a:lstStyle/>
          <a:p>
            <a:pPr algn="ctr"/>
            <a:r>
              <a:rPr lang="ru-RU" sz="3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Титулярный советник Акакий Акакиевич Башмачкин</a:t>
            </a:r>
            <a:r>
              <a:rPr lang="ru-RU" sz="3000" dirty="0" smtClean="0">
                <a:solidFill>
                  <a:schemeClr val="tx1"/>
                </a:solidFill>
                <a:latin typeface="Segoe Print" panose="02000600000000000000" pitchFamily="2" charset="0"/>
              </a:rPr>
              <a:t>.</a:t>
            </a:r>
            <a:endParaRPr lang="cs-CZ" sz="3000" dirty="0">
              <a:solidFill>
                <a:schemeClr val="tx1"/>
              </a:solidFill>
              <a:latin typeface="Segoe Print" panose="02000600000000000000" pitchFamily="2" charset="0"/>
            </a:endParaRP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556792"/>
            <a:ext cx="3362748" cy="4385024"/>
          </a:xfr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8" y="1916832"/>
            <a:ext cx="4983118" cy="367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66685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/>
          </a:bodyPr>
          <a:lstStyle/>
          <a:p>
            <a:r>
              <a:rPr lang="ru-RU" sz="35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Акакий   Акакиевич   Башмачкин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525963"/>
          </a:xfrm>
        </p:spPr>
        <p:txBody>
          <a:bodyPr>
            <a:normAutofit lnSpcReduction="10000"/>
          </a:bodyPr>
          <a:lstStyle/>
          <a:p>
            <a:endParaRPr lang="cs-CZ" dirty="0" smtClean="0">
              <a:solidFill>
                <a:schemeClr val="tx1"/>
              </a:solidFill>
              <a:latin typeface="Segoe Print" panose="02000600000000000000" pitchFamily="2" charset="0"/>
            </a:endParaRPr>
          </a:p>
          <a:p>
            <a:r>
              <a:rPr lang="ru-RU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Главный герой произведения — Акакий Акакиевич Башмачкин</a:t>
            </a:r>
            <a:r>
              <a:rPr lang="cs-CZ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шинель</a:t>
            </a:r>
            <a:r>
              <a:rPr lang="cs-CZ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,титулярный советник.</a:t>
            </a:r>
          </a:p>
          <a:p>
            <a:r>
              <a:rPr lang="ru-RU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Его служба состоит в переписывании бумаг, и он исполняет ее с любовью.</a:t>
            </a:r>
          </a:p>
          <a:p>
            <a:r>
              <a:rPr lang="ru-RU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Размеренная жизнь героя нарушается, когда он понимает, что ему необходимая  новая шинель.</a:t>
            </a:r>
            <a:endParaRPr lang="cs-CZ" sz="2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конфликт: для Акакия Акакиевича целью и смыслом жизни</a:t>
            </a:r>
            <a:r>
              <a:rPr lang="cs-CZ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становится вещь</a:t>
            </a:r>
            <a:endParaRPr lang="cs-CZ" sz="2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3100" dirty="0">
              <a:latin typeface="Segoe Print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6497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908720"/>
            <a:ext cx="4143001" cy="5217443"/>
          </a:xfrm>
        </p:spPr>
        <p:txBody>
          <a:bodyPr>
            <a:normAutofit/>
          </a:bodyPr>
          <a:lstStyle/>
          <a:p>
            <a:endParaRPr lang="cs-CZ" dirty="0" smtClean="0">
              <a:solidFill>
                <a:schemeClr val="tx1"/>
              </a:solidFill>
              <a:latin typeface="Segoe Print" panose="02000600000000000000" pitchFamily="2" charset="0"/>
            </a:endParaRPr>
          </a:p>
          <a:p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Акакий Акакиевич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Башмачкин заболел и умер потому, что у него украли шинель. Причиной его смерти стало и то, что он не нашел поддержки и сочувствия у людей.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pic>
        <p:nvPicPr>
          <p:cNvPr id="4" name="Picture 2" descr="«Шинель». Акакий Акакиевич Башмачкин в департаменте. Художник Б. Кустодиев. 1909"/>
          <p:cNvPicPr>
            <a:picLocks noChangeAspect="1" noChangeArrowheads="1"/>
          </p:cNvPicPr>
          <p:nvPr/>
        </p:nvPicPr>
        <p:blipFill>
          <a:blip r:embed="rId2"/>
          <a:srcRect l="4028" r="10043"/>
          <a:stretch>
            <a:fillRect/>
          </a:stretch>
        </p:blipFill>
        <p:spPr bwMode="auto">
          <a:xfrm>
            <a:off x="4600201" y="1556792"/>
            <a:ext cx="4067944" cy="36004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411189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95</TotalTime>
  <Words>423</Words>
  <Application>Microsoft Office PowerPoint</Application>
  <PresentationFormat>Předvádění na obrazovce (4:3)</PresentationFormat>
  <Paragraphs>48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Cesta</vt:lpstr>
      <vt:lpstr> Повесть Н.В.Гоголя «Шинель».       Alena Hanicová</vt:lpstr>
      <vt:lpstr>Николай Василиевич Гогол</vt:lpstr>
      <vt:lpstr>Петербургские повести</vt:lpstr>
      <vt:lpstr>История</vt:lpstr>
      <vt:lpstr>Содержание</vt:lpstr>
      <vt:lpstr>Prezentace aplikace PowerPoint</vt:lpstr>
      <vt:lpstr>Титулярный советник Акакий Акакиевич Башмачкин.</vt:lpstr>
      <vt:lpstr>Акакий   Акакиевич   Башмачкин </vt:lpstr>
      <vt:lpstr>Prezentace aplikace PowerPoint</vt:lpstr>
      <vt:lpstr>Тема маленького человека</vt:lpstr>
      <vt:lpstr>Проблематика</vt:lpstr>
      <vt:lpstr>Prezentace aplikace PowerPoint</vt:lpstr>
      <vt:lpstr>Вывод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Повесть Н.В.Гоголя «Шинель».</dc:title>
  <dc:creator>Alenka</dc:creator>
  <cp:lastModifiedBy>Malenova</cp:lastModifiedBy>
  <cp:revision>22</cp:revision>
  <dcterms:created xsi:type="dcterms:W3CDTF">2013-09-27T09:55:44Z</dcterms:created>
  <dcterms:modified xsi:type="dcterms:W3CDTF">2013-12-13T15:30:02Z</dcterms:modified>
</cp:coreProperties>
</file>