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5C"/>
    <a:srgbClr val="009900"/>
    <a:srgbClr val="663300"/>
    <a:srgbClr val="993300"/>
    <a:srgbClr val="CCFF33"/>
    <a:srgbClr val="A4F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80" d="100"/>
          <a:sy n="80" d="100"/>
        </p:scale>
        <p:origin x="-1878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48E70-F31B-407E-9175-85D5600EDEE8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19195-2789-4788-8894-96CC12C784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77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19195-2789-4788-8894-96CC12C784F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52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E0974B-31CD-416F-AED5-6192A86369F0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6F4645-7824-4CA5-AC57-55526D5BD81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974B-31CD-416F-AED5-6192A86369F0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4645-7824-4CA5-AC57-55526D5BD8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974B-31CD-416F-AED5-6192A86369F0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4645-7824-4CA5-AC57-55526D5BD8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E0974B-31CD-416F-AED5-6192A86369F0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6F4645-7824-4CA5-AC57-55526D5BD81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E0974B-31CD-416F-AED5-6192A86369F0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6F4645-7824-4CA5-AC57-55526D5BD81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974B-31CD-416F-AED5-6192A86369F0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4645-7824-4CA5-AC57-55526D5BD81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974B-31CD-416F-AED5-6192A86369F0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4645-7824-4CA5-AC57-55526D5BD81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E0974B-31CD-416F-AED5-6192A86369F0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6F4645-7824-4CA5-AC57-55526D5BD81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974B-31CD-416F-AED5-6192A86369F0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4645-7824-4CA5-AC57-55526D5BD8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E0974B-31CD-416F-AED5-6192A86369F0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6F4645-7824-4CA5-AC57-55526D5BD81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E0974B-31CD-416F-AED5-6192A86369F0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6F4645-7824-4CA5-AC57-55526D5BD81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E0974B-31CD-416F-AED5-6192A86369F0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6F4645-7824-4CA5-AC57-55526D5BD81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785794"/>
            <a:ext cx="6172200" cy="1108568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РЕВИЗОР</a:t>
            </a:r>
            <a:endParaRPr lang="cs-CZ" sz="6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2204864"/>
            <a:ext cx="6858048" cy="107613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6000" dirty="0" smtClean="0"/>
              <a:t>НИКОЛАЙ ВАСИЛЬЕВИЧ ГОГОЛЬ</a:t>
            </a:r>
            <a:endParaRPr lang="cs-CZ" sz="6000" dirty="0" smtClean="0"/>
          </a:p>
          <a:p>
            <a:pPr algn="ctr"/>
            <a:endParaRPr lang="cs-CZ" sz="6000" dirty="0" smtClean="0"/>
          </a:p>
          <a:p>
            <a:pPr algn="ctr"/>
            <a:endParaRPr lang="cs-CZ" sz="6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28794" y="5429264"/>
            <a:ext cx="38593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KATEŘINA HÁJKOVÁ</a:t>
            </a:r>
            <a:endParaRPr lang="cs-CZ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643570" y="5429264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KLÁRA KLEPLOVÁ</a:t>
            </a:r>
            <a:endParaRPr lang="cs-CZ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429000"/>
            <a:ext cx="5328592" cy="178879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714480" y="428604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НИКОЛАЙ ВАСИЛЬЕВИЧ ГОГОЛЬ</a:t>
            </a:r>
            <a:endParaRPr lang="cs-CZ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42122" y="4293096"/>
            <a:ext cx="60327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Blip>
                <a:blip r:embed="rId2"/>
              </a:buBlip>
            </a:pPr>
            <a:r>
              <a:rPr lang="cs-CZ" sz="2800" dirty="0" smtClean="0"/>
              <a:t>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Р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од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ился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cs-CZ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1. 4. 1809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года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на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Украине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в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дворянской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семье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/>
            <a:endParaRPr lang="cs-CZ" sz="26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Blip>
                <a:blip r:embed="rId2"/>
              </a:buBlip>
            </a:pP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В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1828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году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уехал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в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Петербург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,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где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хотел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работать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в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государственной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службе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635896" y="1913925"/>
            <a:ext cx="486414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Blip>
                <a:blip r:embed="rId2"/>
              </a:buBlip>
            </a:pPr>
            <a:r>
              <a:rPr lang="cs-CZ" sz="2600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Писатель, прозаик и критический реалист, который относится к известным писателям, не только русской, но и всемирной литературы 19 века.</a:t>
            </a:r>
            <a:endParaRPr lang="cs-CZ" sz="26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65" y="1124744"/>
            <a:ext cx="1699515" cy="2476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251073" y="836712"/>
            <a:ext cx="67151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Blip>
                <a:blip r:embed="rId2"/>
              </a:buBlip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Это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ему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неудалось.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Blip>
                <a:blip r:embed="rId2"/>
              </a:buBlip>
            </a:pP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Blip>
                <a:blip r:embed="rId2"/>
              </a:buBlip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Писал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под псевдонимом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ctr"/>
            <a:endParaRPr lang="cs-CZ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Blip>
                <a:blip r:embed="rId2"/>
              </a:buBlip>
            </a:pPr>
            <a:r>
              <a:rPr lang="cs-CZ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В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1831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году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познакомился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с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Александром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Сергеевичем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Пушкиным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от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которого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черпал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вдохновение, благодаря чему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в</a:t>
            </a:r>
            <a:r>
              <a:rPr lang="cs-CZ" sz="2400" dirty="0">
                <a:solidFill>
                  <a:schemeClr val="bg2">
                    <a:lumMod val="25000"/>
                  </a:schemeClr>
                </a:solidFill>
              </a:rPr>
              <a:t> 1836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году</a:t>
            </a:r>
            <a:r>
              <a:rPr lang="cs-CZ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написал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пьесу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Ревизор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cs-CZ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Blip>
                <a:blip r:embed="rId2"/>
              </a:buBlip>
            </a:pPr>
            <a:r>
              <a:rPr lang="cs-CZ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После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смерти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Александра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Сергеевича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Пушкина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– близкого своего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друга,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Гоголь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погрузился в депрессию.</a:t>
            </a:r>
            <a:endParaRPr lang="cs-CZ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cs-CZ" sz="2400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Blip>
                <a:blip r:embed="rId2"/>
              </a:buBlip>
            </a:pP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3.</a:t>
            </a:r>
            <a:r>
              <a:rPr lang="cs-CZ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1852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года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Гоголь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умер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>
              <a:buBlip>
                <a:blip r:embed="rId2"/>
              </a:buBlip>
            </a:pPr>
            <a:endParaRPr lang="cs-CZ" sz="2600" dirty="0"/>
          </a:p>
          <a:p>
            <a:pPr>
              <a:buBlip>
                <a:blip r:embed="rId2"/>
              </a:buBlip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613474" y="381837"/>
            <a:ext cx="55721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3"/>
              </a:buBlip>
            </a:pP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Гоголь очень уважаемый писатель, в том числе и потому, что продолжал работы Пушкина</a:t>
            </a: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который</a:t>
            </a: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создал</a:t>
            </a: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новое направление в</a:t>
            </a: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русской</a:t>
            </a: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литературе</a:t>
            </a: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 –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 реализм</a:t>
            </a: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ru-RU" sz="26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Blip>
                <a:blip r:embed="rId3"/>
              </a:buBlip>
            </a:pP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Гоголь был вдохновением для</a:t>
            </a: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следующих русских</a:t>
            </a: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писателей.</a:t>
            </a:r>
            <a:endParaRPr lang="cs-CZ" sz="26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11760" y="4221088"/>
            <a:ext cx="6569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Литературное творчество Гоголя</a:t>
            </a:r>
            <a:endParaRPr lang="cs-CZ" sz="2800" b="1" dirty="0" smtClean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44008" y="4818623"/>
            <a:ext cx="37657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Арабески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(1835)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Миргород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(1835)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Ревизор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1836)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Женитьба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(1842)</a:t>
            </a:r>
            <a:endParaRPr lang="cs-CZ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Петербургские повести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(1842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Мертвые души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(1842-1846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 descr="C:\Users\Klára\AppData\Local\Microsoft\Windows\Temporary Internet Files\Content.IE5\U2OKDQ5V\MP90038760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475" y="4812317"/>
            <a:ext cx="1515990" cy="190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lára\AppData\Local\Microsoft\Windows\Temporary Internet Files\Content.IE5\9E4VNU2Z\MC900441726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10758">
            <a:off x="7553482" y="339361"/>
            <a:ext cx="1712600" cy="17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Klára\AppData\Local\Microsoft\Windows\Temporary Internet Files\Content.IE5\9E4VNU2Z\MC90031218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24512"/>
            <a:ext cx="1846174" cy="153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00"/>
            </a:gs>
            <a:gs pos="44000">
              <a:srgbClr val="85C2FF"/>
            </a:gs>
            <a:gs pos="65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483768" y="188640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ВОЗНИКНОВАНИЕ ПЬЕСЫ</a:t>
            </a:r>
            <a:endParaRPr lang="cs-CZ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339752" y="1844824"/>
            <a:ext cx="68042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Blip>
                <a:blip r:embed="rId2"/>
              </a:buBlip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Главный замысел автора  -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резко критиковать</a:t>
            </a:r>
            <a:r>
              <a:rPr lang="cs-CZ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тог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ашнюю обстановку в России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и одновременно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он е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ё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высмеивает.</a:t>
            </a:r>
          </a:p>
          <a:p>
            <a:pPr algn="ctr"/>
            <a:endParaRPr lang="cs-CZ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 algn="ctr">
              <a:buBlip>
                <a:blip r:embed="rId2"/>
              </a:buBlip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ема походит от Пушкина, с которым случился подобный случай. Люди перепутали его с ревизором и он рассказал об этом Гоголю.</a:t>
            </a:r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1" name="Picture 3" descr="C:\Users\Klára\AppData\Local\Microsoft\Windows\Temporary Internet Files\Content.IE5\9E4VNU2Z\MC9000897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88804"/>
            <a:ext cx="2160240" cy="108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lára\AppData\Local\Microsoft\Windows\Temporary Internet Files\Content.IE5\A2BRKKSL\MC90023898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5644"/>
            <a:ext cx="1822399" cy="163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013176"/>
            <a:ext cx="6408712" cy="1692188"/>
          </a:xfrm>
          <a:prstGeom prst="rect">
            <a:avLst/>
          </a:prstGeom>
          <a:ln w="12700">
            <a:solidFill>
              <a:srgbClr val="009900"/>
            </a:solidFill>
          </a:ln>
        </p:spPr>
      </p:pic>
    </p:spTree>
    <p:extLst>
      <p:ext uri="{BB962C8B-B14F-4D97-AF65-F5344CB8AC3E}">
        <p14:creationId xmlns:p14="http://schemas.microsoft.com/office/powerpoint/2010/main" val="26721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3D4A8"/>
            </a:gs>
            <a:gs pos="100000">
              <a:srgbClr val="009900"/>
            </a:gs>
            <a:gs pos="75000">
              <a:srgbClr val="0087E6"/>
            </a:gs>
            <a:gs pos="100000">
              <a:srgbClr val="005CBF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979712" y="116631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ЛИТЕРАТУРНЫЙ СТИЛЬ, ЯЗЫК И КОМПОЗИЦИЯ</a:t>
            </a:r>
            <a:endParaRPr lang="cs-CZ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339752" y="1412776"/>
            <a:ext cx="666023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Blip>
                <a:blip r:embed="rId2"/>
              </a:buBlip>
            </a:pPr>
            <a:r>
              <a:rPr lang="ru-RU" sz="2300" dirty="0" smtClean="0">
                <a:solidFill>
                  <a:schemeClr val="bg2">
                    <a:lumMod val="10000"/>
                  </a:schemeClr>
                </a:solidFill>
              </a:rPr>
              <a:t>Сатирическая комедия в пяти действиях</a:t>
            </a:r>
            <a:r>
              <a:rPr lang="cs-CZ" sz="23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342900" indent="-342900" algn="ctr">
              <a:buBlip>
                <a:blip r:embed="rId2"/>
              </a:buBlip>
            </a:pPr>
            <a:r>
              <a:rPr lang="ru-RU" sz="23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Главная тема – приезд ревизора в Петербург.</a:t>
            </a:r>
          </a:p>
          <a:p>
            <a:pPr marL="342900" indent="-342900" algn="ctr">
              <a:buBlip>
                <a:blip r:embed="rId2"/>
              </a:buBlip>
            </a:pPr>
            <a:r>
              <a:rPr lang="ru-RU" sz="2300" dirty="0" smtClean="0">
                <a:solidFill>
                  <a:schemeClr val="bg2">
                    <a:lumMod val="10000"/>
                  </a:schemeClr>
                </a:solidFill>
              </a:rPr>
              <a:t>Главное содержание заключается в замене людей.</a:t>
            </a:r>
          </a:p>
          <a:p>
            <a:pPr marL="342900" indent="-342900" algn="ctr">
              <a:buBlip>
                <a:blip r:embed="rId2"/>
              </a:buBlip>
            </a:pPr>
            <a:r>
              <a:rPr lang="ru-RU" sz="23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Главная интрига – анекдот.</a:t>
            </a:r>
          </a:p>
          <a:p>
            <a:pPr marL="342900" indent="-342900" algn="ctr">
              <a:buBlip>
                <a:blip r:embed="rId2"/>
              </a:buBlip>
            </a:pPr>
            <a:r>
              <a:rPr lang="ru-RU" sz="23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Все случилось в течении суток в 19. веке в </a:t>
            </a:r>
            <a:r>
              <a:rPr lang="ru-RU" sz="2300" dirty="0">
                <a:solidFill>
                  <a:schemeClr val="bg1"/>
                </a:solidFill>
              </a:rPr>
              <a:t>небольшом </a:t>
            </a:r>
            <a:r>
              <a:rPr lang="ru-RU" sz="2300" dirty="0" smtClean="0">
                <a:solidFill>
                  <a:schemeClr val="bg1"/>
                </a:solidFill>
              </a:rPr>
              <a:t>русском </a:t>
            </a:r>
            <a:r>
              <a:rPr lang="ru-RU" sz="2300" dirty="0">
                <a:solidFill>
                  <a:schemeClr val="bg1"/>
                </a:solidFill>
              </a:rPr>
              <a:t>городке</a:t>
            </a:r>
            <a:r>
              <a:rPr lang="ru-RU" sz="23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ctr">
              <a:buBlip>
                <a:blip r:embed="rId2"/>
              </a:buBlip>
            </a:pPr>
            <a:r>
              <a:rPr lang="ru-RU" sz="2300" dirty="0" smtClean="0">
                <a:solidFill>
                  <a:schemeClr val="bg2">
                    <a:lumMod val="10000"/>
                  </a:schemeClr>
                </a:solidFill>
              </a:rPr>
              <a:t>Композиция остроумная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,</a:t>
            </a:r>
            <a:r>
              <a:rPr lang="ru-RU" sz="2300" dirty="0" smtClean="0">
                <a:solidFill>
                  <a:schemeClr val="bg2">
                    <a:lumMod val="10000"/>
                  </a:schemeClr>
                </a:solidFill>
              </a:rPr>
              <a:t> персонажи говорят в диалогах</a:t>
            </a:r>
            <a:r>
              <a:rPr lang="cs-CZ" sz="23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300" dirty="0" smtClean="0">
                <a:solidFill>
                  <a:schemeClr val="bg2">
                    <a:lumMod val="10000"/>
                  </a:schemeClr>
                </a:solidFill>
              </a:rPr>
              <a:t>у них разные характеры.</a:t>
            </a:r>
            <a:endParaRPr lang="cs-CZ" sz="23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 algn="ctr">
              <a:buBlip>
                <a:blip r:embed="rId2"/>
              </a:buBlip>
            </a:pPr>
            <a:r>
              <a:rPr lang="ru-RU" sz="23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Разговорный, нелитературный русский язык</a:t>
            </a:r>
            <a:r>
              <a:rPr lang="cs-CZ" sz="23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 </a:t>
            </a:r>
            <a:r>
              <a:rPr lang="ru-RU" sz="23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 тексте есть и сценические заметки.</a:t>
            </a:r>
            <a:endParaRPr lang="cs-CZ" sz="23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 algn="ctr">
              <a:buBlip>
                <a:blip r:embed="rId2"/>
              </a:buBlip>
            </a:pPr>
            <a:r>
              <a:rPr lang="ru-RU" sz="2300" dirty="0" smtClean="0">
                <a:solidFill>
                  <a:schemeClr val="bg2">
                    <a:lumMod val="10000"/>
                  </a:schemeClr>
                </a:solidFill>
              </a:rPr>
              <a:t>Жесток</a:t>
            </a:r>
            <a:r>
              <a:rPr lang="cs-CZ" sz="2300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ru-RU" sz="2300" dirty="0" smtClean="0">
                <a:solidFill>
                  <a:schemeClr val="bg2">
                    <a:lumMod val="10000"/>
                  </a:schemeClr>
                </a:solidFill>
              </a:rPr>
              <a:t>я действительность русского общества.</a:t>
            </a:r>
            <a:endParaRPr lang="cs-CZ" sz="23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6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904" y="473617"/>
            <a:ext cx="7326093" cy="2436303"/>
          </a:xfrm>
          <a:prstGeom prst="rect">
            <a:avLst/>
          </a:prstGeom>
        </p:spPr>
      </p:pic>
      <p:pic>
        <p:nvPicPr>
          <p:cNvPr id="4099" name="Picture 3" descr="C:\Users\Klára\AppData\Local\Microsoft\Windows\Temporary Internet Files\Content.IE5\U2OKDQ5V\MC9003194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113433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835296" y="2598206"/>
            <a:ext cx="7267269" cy="89923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ДЕЙСТВИЕ</a:t>
            </a:r>
            <a:endParaRPr lang="cs-CZ" sz="4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267745" y="3622085"/>
            <a:ext cx="683482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небольшом провинциональном русском </a:t>
            </a: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городе живёт городничий, который 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получил </a:t>
            </a: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письмо от 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друга</a:t>
            </a:r>
            <a:r>
              <a:rPr lang="cs-CZ" sz="23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где написано, что </a:t>
            </a: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в город приедет ревизор. Городничий и другие чиновники 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думают</a:t>
            </a:r>
            <a:r>
              <a:rPr lang="cs-CZ" sz="23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что ревизор уже в 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городе</a:t>
            </a:r>
            <a:r>
              <a:rPr lang="cs-CZ" sz="23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300" smtClean="0">
                <a:solidFill>
                  <a:schemeClr val="accent1">
                    <a:lumMod val="50000"/>
                  </a:schemeClr>
                </a:solidFill>
              </a:rPr>
              <a:t>где нич</a:t>
            </a:r>
            <a:r>
              <a:rPr lang="ru-RU" sz="2300">
                <a:solidFill>
                  <a:schemeClr val="accent1">
                    <a:lumMod val="50000"/>
                  </a:schemeClr>
                </a:solidFill>
              </a:rPr>
              <a:t>т</a:t>
            </a:r>
            <a:r>
              <a:rPr lang="ru-RU" sz="2300" smtClean="0">
                <a:solidFill>
                  <a:schemeClr val="accent1">
                    <a:lumMod val="50000"/>
                  </a:schemeClr>
                </a:solidFill>
              </a:rPr>
              <a:t>о 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не работает и всюду коррупция. Все думают, что ревизор Хлестаков, но он </a:t>
            </a: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обычный чиновник. </a:t>
            </a:r>
            <a:endParaRPr lang="cs-CZ" sz="23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66000">
              <a:srgbClr val="D4DEFF"/>
            </a:gs>
            <a:gs pos="88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699792" y="229285"/>
            <a:ext cx="619268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Чиновники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идут к нему и городничий его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приглашает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в гости.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В доме городничего Хлестаков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пьёт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алкоголь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и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говорит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много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выдумок, однако все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ему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верят.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Хлестаков от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всех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берёт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деньги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и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обещает</a:t>
            </a:r>
            <a:r>
              <a:rPr lang="cs-CZ" sz="2300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что деньги вернёт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. Хлестакову нравится дочка городничего, на которой он хочет жениться. Между тем он пишет письмо своему другу, в котором высмеивает все происходящее.</a:t>
            </a:r>
            <a:endParaRPr lang="cs-CZ" sz="23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230384" y="3861048"/>
            <a:ext cx="550996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Хлестаков уезжает,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но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обещает вернутся –конечно же это неправда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. Городничего семья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очень счастливая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, становится надменной. 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В конце почтмейстер приносит  письмо</a:t>
            </a:r>
            <a:r>
              <a:rPr lang="cs-CZ" sz="23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от Хлестакова, из которого узнает всю правду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. Пьеса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заканчивается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приездом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н</a:t>
            </a:r>
            <a:r>
              <a:rPr lang="cs-CZ" sz="2300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стоящего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</a:rPr>
              <a:t>ревизора. </a:t>
            </a:r>
            <a:endParaRPr lang="cs-CZ" sz="23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885835"/>
            <a:ext cx="1296144" cy="1817517"/>
          </a:xfrm>
          <a:prstGeom prst="rect">
            <a:avLst/>
          </a:prstGeom>
          <a:effectLst>
            <a:outerShdw blurRad="50800" dist="50800" dir="5400000" sx="29000" sy="29000" algn="ctr" rotWithShape="0">
              <a:srgbClr val="000000">
                <a:alpha val="76000"/>
              </a:srgbClr>
            </a:outerShdw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708" y="4437112"/>
            <a:ext cx="1474986" cy="205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accent1">
                <a:lumMod val="50000"/>
              </a:schemeClr>
            </a:gs>
            <a:gs pos="42000">
              <a:schemeClr val="accent1">
                <a:lumMod val="60000"/>
                <a:lumOff val="40000"/>
              </a:schemeClr>
            </a:gs>
            <a:gs pos="65000">
              <a:schemeClr val="accent4">
                <a:lumMod val="60000"/>
                <a:lumOff val="40000"/>
              </a:schemeClr>
            </a:gs>
            <a:gs pos="83000">
              <a:srgbClr val="FFEBFA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34809" y="1484784"/>
            <a:ext cx="67265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СПАСИБО </a:t>
            </a:r>
            <a:endParaRPr lang="cs-CZ" sz="6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ЗА ВНИМАНИЕ</a:t>
            </a:r>
            <a:endParaRPr lang="cs-CZ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Klára\AppData\Local\Microsoft\Windows\Temporary Internet Files\Content.IE5\A2BRKKSL\MC9004343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726" y="4149080"/>
            <a:ext cx="1870075" cy="167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69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489</TotalTime>
  <Words>472</Words>
  <Application>Microsoft Office PowerPoint</Application>
  <PresentationFormat>Předvádění na obrazovce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РЕВИЗОР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Katka</dc:creator>
  <cp:lastModifiedBy>Malenova</cp:lastModifiedBy>
  <cp:revision>56</cp:revision>
  <dcterms:created xsi:type="dcterms:W3CDTF">2013-11-21T13:38:01Z</dcterms:created>
  <dcterms:modified xsi:type="dcterms:W3CDTF">2013-12-13T15:14:22Z</dcterms:modified>
</cp:coreProperties>
</file>