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5C"/>
    <a:srgbClr val="009900"/>
    <a:srgbClr val="663300"/>
    <a:srgbClr val="993300"/>
    <a:srgbClr val="CCFF33"/>
    <a:srgbClr val="A4F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>
        <p:scale>
          <a:sx n="80" d="100"/>
          <a:sy n="80" d="100"/>
        </p:scale>
        <p:origin x="-1878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48E70-F31B-407E-9175-85D5600EDEE8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19195-2789-4788-8894-96CC12C784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779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19195-2789-4788-8894-96CC12C784F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523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EE0974B-31CD-416F-AED5-6192A86369F0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E6F4645-7824-4CA5-AC57-55526D5BD81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974B-31CD-416F-AED5-6192A86369F0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4645-7824-4CA5-AC57-55526D5BD8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974B-31CD-416F-AED5-6192A86369F0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4645-7824-4CA5-AC57-55526D5BD8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E0974B-31CD-416F-AED5-6192A86369F0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E6F4645-7824-4CA5-AC57-55526D5BD81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EE0974B-31CD-416F-AED5-6192A86369F0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E6F4645-7824-4CA5-AC57-55526D5BD81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974B-31CD-416F-AED5-6192A86369F0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4645-7824-4CA5-AC57-55526D5BD81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974B-31CD-416F-AED5-6192A86369F0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4645-7824-4CA5-AC57-55526D5BD81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E0974B-31CD-416F-AED5-6192A86369F0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6F4645-7824-4CA5-AC57-55526D5BD81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974B-31CD-416F-AED5-6192A86369F0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4645-7824-4CA5-AC57-55526D5BD81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E0974B-31CD-416F-AED5-6192A86369F0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E6F4645-7824-4CA5-AC57-55526D5BD81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E0974B-31CD-416F-AED5-6192A86369F0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6F4645-7824-4CA5-AC57-55526D5BD81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EE0974B-31CD-416F-AED5-6192A86369F0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E6F4645-7824-4CA5-AC57-55526D5BD81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wmf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g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00232" y="785794"/>
            <a:ext cx="6172200" cy="1108568"/>
          </a:xfrm>
        </p:spPr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chemeClr val="accent1">
                    <a:lumMod val="50000"/>
                  </a:schemeClr>
                </a:solidFill>
              </a:rPr>
              <a:t>РЕВИЗОР</a:t>
            </a:r>
            <a:endParaRPr lang="cs-CZ" sz="6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63688" y="2204864"/>
            <a:ext cx="6858048" cy="107613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6000" dirty="0" smtClean="0"/>
              <a:t>НИКОЛАЙ ВАСИЛЬЕВИЧ ГОГОЛЬ</a:t>
            </a:r>
            <a:endParaRPr lang="cs-CZ" sz="6000" dirty="0" smtClean="0"/>
          </a:p>
          <a:p>
            <a:pPr algn="ctr"/>
            <a:endParaRPr lang="cs-CZ" sz="6000" dirty="0" smtClean="0"/>
          </a:p>
          <a:p>
            <a:pPr algn="ctr"/>
            <a:endParaRPr lang="cs-CZ" sz="6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28794" y="5429264"/>
            <a:ext cx="38593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KATEŘINA HÁJKOVÁ</a:t>
            </a:r>
            <a:endParaRPr lang="cs-CZ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643570" y="5429264"/>
            <a:ext cx="26432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KLÁRA KLEPLOVÁ</a:t>
            </a:r>
            <a:endParaRPr lang="cs-CZ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429000"/>
            <a:ext cx="5328592" cy="178879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714480" y="428604"/>
            <a:ext cx="71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НИКОЛАЙ ВАСИЛЬЕВИЧ ГОГОЛЬ</a:t>
            </a:r>
            <a:endParaRPr lang="cs-CZ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642122" y="4293096"/>
            <a:ext cx="603274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Blip>
                <a:blip r:embed="rId2"/>
              </a:buBlip>
            </a:pPr>
            <a:r>
              <a:rPr lang="cs-CZ" sz="2800" dirty="0" smtClean="0"/>
              <a:t> 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Р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од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ился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 </a:t>
            </a:r>
            <a:r>
              <a:rPr lang="cs-CZ" sz="24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1. 4. 1809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года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на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Украине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в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дворянской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 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семье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. </a:t>
            </a:r>
            <a:endParaRPr lang="ru-RU" sz="2400" dirty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algn="ctr"/>
            <a:endParaRPr lang="cs-CZ" sz="2600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algn="ctr">
              <a:buBlip>
                <a:blip r:embed="rId2"/>
              </a:buBlip>
            </a:pP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В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 1828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году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уехал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в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Петербург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,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где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хотел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работать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в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государственной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службе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635896" y="1913925"/>
            <a:ext cx="486414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Blip>
                <a:blip r:embed="rId2"/>
              </a:buBlip>
            </a:pPr>
            <a:r>
              <a:rPr lang="cs-CZ" sz="2600" dirty="0" smtClean="0">
                <a:solidFill>
                  <a:schemeClr val="bg2">
                    <a:lumMod val="25000"/>
                  </a:schemeClr>
                </a:solidFill>
                <a:latin typeface="Century Gothic" pitchFamily="34" charset="0"/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Писатель, прозаик и критический реалист, который относится к известным писателям, не только русской, но и всемирной литературы 19 века.</a:t>
            </a:r>
            <a:endParaRPr lang="cs-CZ" sz="26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365" y="1124744"/>
            <a:ext cx="1699515" cy="24769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9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2251073" y="836712"/>
            <a:ext cx="671517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Blip>
                <a:blip r:embed="rId2"/>
              </a:buBlip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Это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ему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неудалось.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ru-RU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buBlip>
                <a:blip r:embed="rId2"/>
              </a:buBlip>
            </a:pP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buBlip>
                <a:blip r:embed="rId2"/>
              </a:buBlip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Писал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под псевдонимом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algn="ctr"/>
            <a:endParaRPr lang="cs-CZ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buBlip>
                <a:blip r:embed="rId2"/>
              </a:buBlip>
            </a:pPr>
            <a:r>
              <a:rPr lang="cs-CZ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В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1831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году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познакомился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с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Александром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Сергеевичем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Пушкиным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от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которого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черпал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вдохновение, благодаря чему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в</a:t>
            </a:r>
            <a:r>
              <a:rPr lang="cs-CZ" sz="2400" dirty="0">
                <a:solidFill>
                  <a:schemeClr val="bg2">
                    <a:lumMod val="25000"/>
                  </a:schemeClr>
                </a:solidFill>
              </a:rPr>
              <a:t> 1836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году</a:t>
            </a:r>
            <a:r>
              <a:rPr lang="cs-CZ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написал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пьесу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Ревизор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cs-CZ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buBlip>
                <a:blip r:embed="rId2"/>
              </a:buBlip>
            </a:pPr>
            <a:r>
              <a:rPr lang="cs-CZ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После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смерти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Александра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Сергеевича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Пушкина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– близкого своего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друга,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Гоголь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погрузился в депрессию.</a:t>
            </a:r>
            <a:endParaRPr lang="cs-CZ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cs-CZ" sz="2400" dirty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buBlip>
                <a:blip r:embed="rId2"/>
              </a:buBlip>
            </a:pP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3.</a:t>
            </a:r>
            <a:r>
              <a:rPr lang="cs-CZ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1852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года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Гоголь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умер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>
              <a:buBlip>
                <a:blip r:embed="rId2"/>
              </a:buBlip>
            </a:pPr>
            <a:endParaRPr lang="cs-CZ" sz="2600" dirty="0"/>
          </a:p>
          <a:p>
            <a:pPr>
              <a:buBlip>
                <a:blip r:embed="rId2"/>
              </a:buBlip>
            </a:pP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9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2613474" y="381837"/>
            <a:ext cx="55721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Blip>
                <a:blip r:embed="rId3"/>
              </a:buBlip>
            </a:pP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</a:rPr>
              <a:t>Гоголь очень уважаемый писатель, в том числе и потому, что продолжал работы Пушкина</a:t>
            </a:r>
            <a:r>
              <a:rPr lang="cs-CZ" sz="2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</a:rPr>
              <a:t>который</a:t>
            </a:r>
            <a:r>
              <a:rPr lang="cs-CZ" sz="2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</a:rPr>
              <a:t>создал</a:t>
            </a:r>
            <a:r>
              <a:rPr lang="cs-CZ" sz="2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</a:rPr>
              <a:t>новое направление в</a:t>
            </a:r>
            <a:r>
              <a:rPr lang="cs-CZ" sz="2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</a:rPr>
              <a:t>русской</a:t>
            </a:r>
            <a:r>
              <a:rPr lang="cs-CZ" sz="2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</a:rPr>
              <a:t>литературе</a:t>
            </a:r>
            <a:r>
              <a:rPr lang="cs-CZ" sz="2600" dirty="0" smtClean="0">
                <a:solidFill>
                  <a:schemeClr val="accent6">
                    <a:lumMod val="50000"/>
                  </a:schemeClr>
                </a:solidFill>
              </a:rPr>
              <a:t> –</a:t>
            </a: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</a:rPr>
              <a:t> реализм</a:t>
            </a:r>
            <a:r>
              <a:rPr lang="cs-CZ" sz="2600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endParaRPr lang="ru-RU" sz="2600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Blip>
                <a:blip r:embed="rId3"/>
              </a:buBlip>
            </a:pP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</a:rPr>
              <a:t>Гоголь был вдохновением для</a:t>
            </a:r>
            <a:r>
              <a:rPr lang="cs-CZ" sz="2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</a:rPr>
              <a:t>следующих русских</a:t>
            </a:r>
            <a:r>
              <a:rPr lang="cs-CZ" sz="2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</a:rPr>
              <a:t>писателей.</a:t>
            </a:r>
            <a:endParaRPr lang="cs-CZ" sz="26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411760" y="4221088"/>
            <a:ext cx="6569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Литературное творчество Гоголя</a:t>
            </a:r>
            <a:endParaRPr lang="cs-CZ" sz="2800" b="1" dirty="0" smtClean="0">
              <a:solidFill>
                <a:srgbClr val="00206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644008" y="4818623"/>
            <a:ext cx="376577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Арабески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(1835) 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Миргород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(1835) 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Ревизор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(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1836) 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Женитьба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(1842)</a:t>
            </a:r>
            <a:endParaRPr lang="cs-CZ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Петербургские повести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(1842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)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Мертвые души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(1842-1846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)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026" name="Picture 2" descr="C:\Users\Klára\AppData\Local\Microsoft\Windows\Temporary Internet Files\Content.IE5\U2OKDQ5V\MP900387603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475" y="4812317"/>
            <a:ext cx="1515990" cy="1903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Klára\AppData\Local\Microsoft\Windows\Temporary Internet Files\Content.IE5\9E4VNU2Z\MC900441726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10758">
            <a:off x="7553482" y="339361"/>
            <a:ext cx="1712600" cy="171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Klára\AppData\Local\Microsoft\Windows\Temporary Internet Files\Content.IE5\9E4VNU2Z\MC90031218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24512"/>
            <a:ext cx="1846174" cy="1530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900"/>
            </a:gs>
            <a:gs pos="44000">
              <a:srgbClr val="85C2FF"/>
            </a:gs>
            <a:gs pos="65000">
              <a:srgbClr val="C4D6EB"/>
            </a:gs>
            <a:gs pos="100000">
              <a:srgbClr val="FFEBFA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2483768" y="188640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</a:rPr>
              <a:t>ВОЗНИКНОВАНИЕ ПЬЕСЫ</a:t>
            </a:r>
            <a:endParaRPr lang="cs-CZ" sz="3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339752" y="1844824"/>
            <a:ext cx="68042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Blip>
                <a:blip r:embed="rId2"/>
              </a:buBlip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Главный замысел автора  -</a:t>
            </a: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резко критиковать</a:t>
            </a:r>
            <a:r>
              <a:rPr lang="cs-CZ" sz="2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тог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д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ашнюю обстановку в России</a:t>
            </a: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и одновременно</a:t>
            </a: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он е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ё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высмеивает.</a:t>
            </a:r>
          </a:p>
          <a:p>
            <a:pPr algn="ctr"/>
            <a:endParaRPr lang="cs-CZ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 algn="ctr">
              <a:buBlip>
                <a:blip r:embed="rId2"/>
              </a:buBlip>
            </a:pP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T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ема походит от Пушкина, с которым случился подобный случай. Люди перепутали его с ревизором и он рассказал об этом Гоголю.</a:t>
            </a:r>
            <a:endParaRPr lang="cs-CZ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51" name="Picture 3" descr="C:\Users\Klára\AppData\Local\Microsoft\Windows\Temporary Internet Files\Content.IE5\9E4VNU2Z\MC90008978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788804"/>
            <a:ext cx="2160240" cy="108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Klára\AppData\Local\Microsoft\Windows\Temporary Internet Files\Content.IE5\A2BRKKSL\MC90023898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25644"/>
            <a:ext cx="1822399" cy="1639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5013176"/>
            <a:ext cx="6408712" cy="1692188"/>
          </a:xfrm>
          <a:prstGeom prst="rect">
            <a:avLst/>
          </a:prstGeom>
          <a:ln w="12700">
            <a:solidFill>
              <a:srgbClr val="009900"/>
            </a:solidFill>
          </a:ln>
        </p:spPr>
      </p:pic>
    </p:spTree>
    <p:extLst>
      <p:ext uri="{BB962C8B-B14F-4D97-AF65-F5344CB8AC3E}">
        <p14:creationId xmlns:p14="http://schemas.microsoft.com/office/powerpoint/2010/main" val="267210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3D4A8"/>
            </a:gs>
            <a:gs pos="100000">
              <a:srgbClr val="009900"/>
            </a:gs>
            <a:gs pos="75000">
              <a:srgbClr val="0087E6"/>
            </a:gs>
            <a:gs pos="100000">
              <a:srgbClr val="005CBF"/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979712" y="116631"/>
            <a:ext cx="684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ЛИТЕРАТУРНЫЙ СТИЛЬ, ЯЗЫК И КОМПОЗИЦИЯ</a:t>
            </a:r>
            <a:endParaRPr lang="cs-CZ" sz="3600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339752" y="1412776"/>
            <a:ext cx="6660232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Blip>
                <a:blip r:embed="rId2"/>
              </a:buBlip>
            </a:pPr>
            <a:r>
              <a:rPr lang="ru-RU" sz="2300" dirty="0" smtClean="0">
                <a:solidFill>
                  <a:schemeClr val="bg2">
                    <a:lumMod val="10000"/>
                  </a:schemeClr>
                </a:solidFill>
              </a:rPr>
              <a:t>Сатирическая комедия в пяти действиях</a:t>
            </a:r>
            <a:r>
              <a:rPr lang="cs-CZ" sz="23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marL="342900" indent="-342900" algn="ctr">
              <a:buBlip>
                <a:blip r:embed="rId2"/>
              </a:buBlip>
            </a:pPr>
            <a:r>
              <a:rPr lang="ru-RU" sz="2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Главная тема – приезд ревизора в Петербург.</a:t>
            </a:r>
          </a:p>
          <a:p>
            <a:pPr marL="342900" indent="-342900" algn="ctr">
              <a:buBlip>
                <a:blip r:embed="rId2"/>
              </a:buBlip>
            </a:pPr>
            <a:r>
              <a:rPr lang="ru-RU" sz="2300" dirty="0" smtClean="0">
                <a:solidFill>
                  <a:schemeClr val="bg2">
                    <a:lumMod val="10000"/>
                  </a:schemeClr>
                </a:solidFill>
              </a:rPr>
              <a:t>Главное содержание заключается в замене людей.</a:t>
            </a:r>
          </a:p>
          <a:p>
            <a:pPr marL="342900" indent="-342900" algn="ctr">
              <a:buBlip>
                <a:blip r:embed="rId2"/>
              </a:buBlip>
            </a:pPr>
            <a:r>
              <a:rPr lang="ru-RU" sz="2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Главная интрига – анекдот.</a:t>
            </a:r>
          </a:p>
          <a:p>
            <a:pPr marL="342900" indent="-342900" algn="ctr">
              <a:buBlip>
                <a:blip r:embed="rId2"/>
              </a:buBlip>
            </a:pPr>
            <a:r>
              <a:rPr lang="ru-RU" sz="23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Все случилось в течении суток в 19. веке в </a:t>
            </a:r>
            <a:r>
              <a:rPr lang="ru-RU" sz="2300" dirty="0">
                <a:solidFill>
                  <a:schemeClr val="bg1"/>
                </a:solidFill>
              </a:rPr>
              <a:t>небольшом </a:t>
            </a:r>
            <a:r>
              <a:rPr lang="ru-RU" sz="2300" dirty="0" smtClean="0">
                <a:solidFill>
                  <a:schemeClr val="bg1"/>
                </a:solidFill>
              </a:rPr>
              <a:t>русском </a:t>
            </a:r>
            <a:r>
              <a:rPr lang="ru-RU" sz="2300" dirty="0">
                <a:solidFill>
                  <a:schemeClr val="bg1"/>
                </a:solidFill>
              </a:rPr>
              <a:t>городке</a:t>
            </a:r>
            <a:r>
              <a:rPr lang="ru-RU" sz="2300" dirty="0" smtClean="0">
                <a:solidFill>
                  <a:schemeClr val="bg1"/>
                </a:solidFill>
              </a:rPr>
              <a:t>.</a:t>
            </a:r>
          </a:p>
          <a:p>
            <a:pPr marL="342900" indent="-342900" algn="ctr">
              <a:buBlip>
                <a:blip r:embed="rId2"/>
              </a:buBlip>
            </a:pPr>
            <a:r>
              <a:rPr lang="ru-RU" sz="2300" dirty="0" smtClean="0">
                <a:solidFill>
                  <a:schemeClr val="bg2">
                    <a:lumMod val="10000"/>
                  </a:schemeClr>
                </a:solidFill>
              </a:rPr>
              <a:t>Композиция остроумная</a:t>
            </a:r>
            <a:r>
              <a:rPr lang="ru-RU" sz="2300" dirty="0">
                <a:solidFill>
                  <a:schemeClr val="bg2">
                    <a:lumMod val="10000"/>
                  </a:schemeClr>
                </a:solidFill>
              </a:rPr>
              <a:t>,</a:t>
            </a:r>
            <a:r>
              <a:rPr lang="ru-RU" sz="2300" dirty="0" smtClean="0">
                <a:solidFill>
                  <a:schemeClr val="bg2">
                    <a:lumMod val="10000"/>
                  </a:schemeClr>
                </a:solidFill>
              </a:rPr>
              <a:t> персонажи говорят в диалогах</a:t>
            </a:r>
            <a:r>
              <a:rPr lang="cs-CZ" sz="2300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2300" dirty="0" smtClean="0">
                <a:solidFill>
                  <a:schemeClr val="bg2">
                    <a:lumMod val="10000"/>
                  </a:schemeClr>
                </a:solidFill>
              </a:rPr>
              <a:t>у них разные характеры.</a:t>
            </a:r>
            <a:endParaRPr lang="cs-CZ" sz="23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ctr">
              <a:buBlip>
                <a:blip r:embed="rId2"/>
              </a:buBlip>
            </a:pPr>
            <a:r>
              <a:rPr lang="ru-RU" sz="2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Разговорный, нелитературный русский язык</a:t>
            </a:r>
            <a:r>
              <a:rPr lang="cs-CZ" sz="2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,  </a:t>
            </a:r>
            <a:r>
              <a:rPr lang="ru-RU" sz="23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в тексте есть и сценические заметки.</a:t>
            </a:r>
            <a:endParaRPr lang="cs-CZ" sz="23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342900" indent="-342900" algn="ctr">
              <a:buBlip>
                <a:blip r:embed="rId2"/>
              </a:buBlip>
            </a:pPr>
            <a:r>
              <a:rPr lang="ru-RU" sz="2300" dirty="0" smtClean="0">
                <a:solidFill>
                  <a:schemeClr val="bg2">
                    <a:lumMod val="10000"/>
                  </a:schemeClr>
                </a:solidFill>
              </a:rPr>
              <a:t>Жесток</a:t>
            </a:r>
            <a:r>
              <a:rPr lang="cs-CZ" sz="2300" dirty="0" smtClean="0">
                <a:solidFill>
                  <a:schemeClr val="bg2">
                    <a:lumMod val="10000"/>
                  </a:schemeClr>
                </a:solidFill>
              </a:rPr>
              <a:t>a</a:t>
            </a:r>
            <a:r>
              <a:rPr lang="ru-RU" sz="2300" dirty="0" smtClean="0">
                <a:solidFill>
                  <a:schemeClr val="bg2">
                    <a:lumMod val="10000"/>
                  </a:schemeClr>
                </a:solidFill>
              </a:rPr>
              <a:t>я действительность русского общества.</a:t>
            </a:r>
            <a:endParaRPr lang="cs-CZ" sz="23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6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904" y="473617"/>
            <a:ext cx="7326093" cy="2436303"/>
          </a:xfrm>
          <a:prstGeom prst="rect">
            <a:avLst/>
          </a:prstGeom>
        </p:spPr>
      </p:pic>
      <p:pic>
        <p:nvPicPr>
          <p:cNvPr id="4099" name="Picture 3" descr="C:\Users\Klára\AppData\Local\Microsoft\Windows\Temporary Internet Files\Content.IE5\U2OKDQ5V\MC90031948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573016"/>
            <a:ext cx="1134339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835296" y="2598206"/>
            <a:ext cx="7267269" cy="899230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ДЕЙСТВИЕ</a:t>
            </a:r>
            <a:endParaRPr lang="cs-CZ" sz="4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2267745" y="3622085"/>
            <a:ext cx="683482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sz="2300" dirty="0" smtClean="0">
                <a:solidFill>
                  <a:schemeClr val="accent1">
                    <a:lumMod val="50000"/>
                  </a:schemeClr>
                </a:solidFill>
              </a:rPr>
              <a:t>небольшом провинциональном русском </a:t>
            </a:r>
            <a:r>
              <a:rPr lang="ru-RU" sz="2300" dirty="0">
                <a:solidFill>
                  <a:schemeClr val="accent1">
                    <a:lumMod val="50000"/>
                  </a:schemeClr>
                </a:solidFill>
              </a:rPr>
              <a:t>городе живёт городничий, который </a:t>
            </a:r>
            <a:r>
              <a:rPr lang="ru-RU" sz="2300" dirty="0" smtClean="0">
                <a:solidFill>
                  <a:schemeClr val="accent1">
                    <a:lumMod val="50000"/>
                  </a:schemeClr>
                </a:solidFill>
              </a:rPr>
              <a:t>получил </a:t>
            </a:r>
            <a:r>
              <a:rPr lang="ru-RU" sz="2300" dirty="0">
                <a:solidFill>
                  <a:schemeClr val="accent1">
                    <a:lumMod val="50000"/>
                  </a:schemeClr>
                </a:solidFill>
              </a:rPr>
              <a:t>письмо от </a:t>
            </a:r>
            <a:r>
              <a:rPr lang="ru-RU" sz="2300" dirty="0" smtClean="0">
                <a:solidFill>
                  <a:schemeClr val="accent1">
                    <a:lumMod val="50000"/>
                  </a:schemeClr>
                </a:solidFill>
              </a:rPr>
              <a:t>друга</a:t>
            </a:r>
            <a:r>
              <a:rPr lang="cs-CZ" sz="23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300" dirty="0" smtClean="0">
                <a:solidFill>
                  <a:schemeClr val="accent1">
                    <a:lumMod val="50000"/>
                  </a:schemeClr>
                </a:solidFill>
              </a:rPr>
              <a:t>где написано, что </a:t>
            </a:r>
            <a:r>
              <a:rPr lang="ru-RU" sz="2300" dirty="0">
                <a:solidFill>
                  <a:schemeClr val="accent1">
                    <a:lumMod val="50000"/>
                  </a:schemeClr>
                </a:solidFill>
              </a:rPr>
              <a:t>в город приедет ревизор. Городничий и другие чиновники </a:t>
            </a:r>
            <a:r>
              <a:rPr lang="ru-RU" sz="2300" dirty="0" smtClean="0">
                <a:solidFill>
                  <a:schemeClr val="accent1">
                    <a:lumMod val="50000"/>
                  </a:schemeClr>
                </a:solidFill>
              </a:rPr>
              <a:t>думают</a:t>
            </a:r>
            <a:r>
              <a:rPr lang="cs-CZ" sz="2300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ru-RU" sz="23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300" dirty="0">
                <a:solidFill>
                  <a:schemeClr val="accent1">
                    <a:lumMod val="50000"/>
                  </a:schemeClr>
                </a:solidFill>
              </a:rPr>
              <a:t>что ревизор уже в </a:t>
            </a:r>
            <a:r>
              <a:rPr lang="ru-RU" sz="2300" dirty="0" smtClean="0">
                <a:solidFill>
                  <a:schemeClr val="accent1">
                    <a:lumMod val="50000"/>
                  </a:schemeClr>
                </a:solidFill>
              </a:rPr>
              <a:t>городе</a:t>
            </a:r>
            <a:r>
              <a:rPr lang="cs-CZ" sz="23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300" smtClean="0">
                <a:solidFill>
                  <a:schemeClr val="accent1">
                    <a:lumMod val="50000"/>
                  </a:schemeClr>
                </a:solidFill>
              </a:rPr>
              <a:t>где нич</a:t>
            </a:r>
            <a:r>
              <a:rPr lang="ru-RU" sz="2300">
                <a:solidFill>
                  <a:schemeClr val="accent1">
                    <a:lumMod val="50000"/>
                  </a:schemeClr>
                </a:solidFill>
              </a:rPr>
              <a:t>т</a:t>
            </a:r>
            <a:r>
              <a:rPr lang="ru-RU" sz="2300" smtClean="0">
                <a:solidFill>
                  <a:schemeClr val="accent1">
                    <a:lumMod val="50000"/>
                  </a:schemeClr>
                </a:solidFill>
              </a:rPr>
              <a:t>о </a:t>
            </a:r>
            <a:r>
              <a:rPr lang="ru-RU" sz="2300" dirty="0" smtClean="0">
                <a:solidFill>
                  <a:schemeClr val="accent1">
                    <a:lumMod val="50000"/>
                  </a:schemeClr>
                </a:solidFill>
              </a:rPr>
              <a:t>не работает и всюду коррупция. Все думают, что ревизор Хлестаков, но он </a:t>
            </a:r>
            <a:r>
              <a:rPr lang="ru-RU" sz="2300" dirty="0">
                <a:solidFill>
                  <a:schemeClr val="accent1">
                    <a:lumMod val="50000"/>
                  </a:schemeClr>
                </a:solidFill>
              </a:rPr>
              <a:t>обычный чиновник. </a:t>
            </a:r>
            <a:endParaRPr lang="cs-CZ" sz="23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55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50000"/>
              </a:schemeClr>
            </a:gs>
            <a:gs pos="66000">
              <a:srgbClr val="D4DEFF"/>
            </a:gs>
            <a:gs pos="88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699792" y="229285"/>
            <a:ext cx="619268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>
                <a:solidFill>
                  <a:schemeClr val="accent4">
                    <a:lumMod val="50000"/>
                  </a:schemeClr>
                </a:solidFill>
              </a:rPr>
              <a:t>Чиновники </a:t>
            </a:r>
            <a:r>
              <a:rPr lang="ru-RU" sz="2300" dirty="0">
                <a:solidFill>
                  <a:schemeClr val="accent4">
                    <a:lumMod val="50000"/>
                  </a:schemeClr>
                </a:solidFill>
              </a:rPr>
              <a:t>идут к нему и городничий его </a:t>
            </a:r>
            <a:r>
              <a:rPr lang="ru-RU" sz="2300" dirty="0" smtClean="0">
                <a:solidFill>
                  <a:schemeClr val="accent4">
                    <a:lumMod val="50000"/>
                  </a:schemeClr>
                </a:solidFill>
              </a:rPr>
              <a:t>приглашает </a:t>
            </a:r>
            <a:r>
              <a:rPr lang="ru-RU" sz="2300" dirty="0">
                <a:solidFill>
                  <a:schemeClr val="accent4">
                    <a:lumMod val="50000"/>
                  </a:schemeClr>
                </a:solidFill>
              </a:rPr>
              <a:t>в гости. </a:t>
            </a:r>
            <a:r>
              <a:rPr lang="ru-RU" sz="2300" dirty="0" smtClean="0">
                <a:solidFill>
                  <a:schemeClr val="accent4">
                    <a:lumMod val="50000"/>
                  </a:schemeClr>
                </a:solidFill>
              </a:rPr>
              <a:t>В доме городничего Хлестаков </a:t>
            </a:r>
            <a:r>
              <a:rPr lang="ru-RU" sz="2300" dirty="0">
                <a:solidFill>
                  <a:schemeClr val="accent4">
                    <a:lumMod val="50000"/>
                  </a:schemeClr>
                </a:solidFill>
              </a:rPr>
              <a:t>пьёт </a:t>
            </a:r>
            <a:r>
              <a:rPr lang="ru-RU" sz="2300" dirty="0" smtClean="0">
                <a:solidFill>
                  <a:schemeClr val="accent4">
                    <a:lumMod val="50000"/>
                  </a:schemeClr>
                </a:solidFill>
              </a:rPr>
              <a:t>алкоголь </a:t>
            </a:r>
            <a:r>
              <a:rPr lang="ru-RU" sz="2300" dirty="0">
                <a:solidFill>
                  <a:schemeClr val="accent4">
                    <a:lumMod val="50000"/>
                  </a:schemeClr>
                </a:solidFill>
              </a:rPr>
              <a:t>и </a:t>
            </a:r>
            <a:r>
              <a:rPr lang="ru-RU" sz="2300" dirty="0" smtClean="0">
                <a:solidFill>
                  <a:schemeClr val="accent4">
                    <a:lumMod val="50000"/>
                  </a:schemeClr>
                </a:solidFill>
              </a:rPr>
              <a:t>говорит </a:t>
            </a:r>
            <a:r>
              <a:rPr lang="ru-RU" sz="2300" dirty="0">
                <a:solidFill>
                  <a:schemeClr val="accent4">
                    <a:lumMod val="50000"/>
                  </a:schemeClr>
                </a:solidFill>
              </a:rPr>
              <a:t>много </a:t>
            </a:r>
            <a:r>
              <a:rPr lang="ru-RU" sz="2300" dirty="0" smtClean="0">
                <a:solidFill>
                  <a:schemeClr val="accent4">
                    <a:lumMod val="50000"/>
                  </a:schemeClr>
                </a:solidFill>
              </a:rPr>
              <a:t>выдумок, однако все </a:t>
            </a:r>
            <a:r>
              <a:rPr lang="ru-RU" sz="2300" dirty="0">
                <a:solidFill>
                  <a:schemeClr val="accent4">
                    <a:lumMod val="50000"/>
                  </a:schemeClr>
                </a:solidFill>
              </a:rPr>
              <a:t>ему </a:t>
            </a:r>
            <a:r>
              <a:rPr lang="ru-RU" sz="2300" dirty="0" smtClean="0">
                <a:solidFill>
                  <a:schemeClr val="accent4">
                    <a:lumMod val="50000"/>
                  </a:schemeClr>
                </a:solidFill>
              </a:rPr>
              <a:t>верят. </a:t>
            </a:r>
            <a:r>
              <a:rPr lang="ru-RU" sz="2300" dirty="0">
                <a:solidFill>
                  <a:schemeClr val="accent4">
                    <a:lumMod val="50000"/>
                  </a:schemeClr>
                </a:solidFill>
              </a:rPr>
              <a:t>Хлестаков от </a:t>
            </a:r>
            <a:r>
              <a:rPr lang="ru-RU" sz="2300" dirty="0" smtClean="0">
                <a:solidFill>
                  <a:schemeClr val="accent4">
                    <a:lumMod val="50000"/>
                  </a:schemeClr>
                </a:solidFill>
              </a:rPr>
              <a:t>всех </a:t>
            </a:r>
            <a:r>
              <a:rPr lang="ru-RU" sz="2300" dirty="0">
                <a:solidFill>
                  <a:schemeClr val="accent4">
                    <a:lumMod val="50000"/>
                  </a:schemeClr>
                </a:solidFill>
              </a:rPr>
              <a:t>берёт </a:t>
            </a:r>
            <a:r>
              <a:rPr lang="ru-RU" sz="2300" dirty="0" smtClean="0">
                <a:solidFill>
                  <a:schemeClr val="accent4">
                    <a:lumMod val="50000"/>
                  </a:schemeClr>
                </a:solidFill>
              </a:rPr>
              <a:t>деньги </a:t>
            </a:r>
            <a:r>
              <a:rPr lang="ru-RU" sz="2300" dirty="0">
                <a:solidFill>
                  <a:schemeClr val="accent4">
                    <a:lumMod val="50000"/>
                  </a:schemeClr>
                </a:solidFill>
              </a:rPr>
              <a:t>и </a:t>
            </a:r>
            <a:r>
              <a:rPr lang="ru-RU" sz="2300" dirty="0" smtClean="0">
                <a:solidFill>
                  <a:schemeClr val="accent4">
                    <a:lumMod val="50000"/>
                  </a:schemeClr>
                </a:solidFill>
              </a:rPr>
              <a:t>обещает</a:t>
            </a:r>
            <a:r>
              <a:rPr lang="cs-CZ" sz="2300" dirty="0" smtClean="0">
                <a:solidFill>
                  <a:schemeClr val="accent4">
                    <a:lumMod val="50000"/>
                  </a:schemeClr>
                </a:solidFill>
              </a:rPr>
              <a:t>,</a:t>
            </a:r>
            <a:r>
              <a:rPr lang="ru-RU" sz="23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300" dirty="0">
                <a:solidFill>
                  <a:schemeClr val="accent4">
                    <a:lumMod val="50000"/>
                  </a:schemeClr>
                </a:solidFill>
              </a:rPr>
              <a:t>что деньги вернёт</a:t>
            </a:r>
            <a:r>
              <a:rPr lang="ru-RU" sz="2300" dirty="0" smtClean="0">
                <a:solidFill>
                  <a:schemeClr val="accent4">
                    <a:lumMod val="50000"/>
                  </a:schemeClr>
                </a:solidFill>
              </a:rPr>
              <a:t>. Хлестакову нравится дочка городничего, на которой он хочет жениться. Между тем он пишет письмо своему другу, в котором высмеивает все происходящее.</a:t>
            </a:r>
            <a:endParaRPr lang="cs-CZ" sz="23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230384" y="3861048"/>
            <a:ext cx="550996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>
                <a:solidFill>
                  <a:schemeClr val="accent4">
                    <a:lumMod val="50000"/>
                  </a:schemeClr>
                </a:solidFill>
              </a:rPr>
              <a:t>Хлестаков уезжает, </a:t>
            </a:r>
            <a:r>
              <a:rPr lang="ru-RU" sz="2300" dirty="0">
                <a:solidFill>
                  <a:schemeClr val="accent4">
                    <a:lumMod val="50000"/>
                  </a:schemeClr>
                </a:solidFill>
              </a:rPr>
              <a:t>но </a:t>
            </a:r>
            <a:r>
              <a:rPr lang="ru-RU" sz="2300" dirty="0" smtClean="0">
                <a:solidFill>
                  <a:schemeClr val="accent4">
                    <a:lumMod val="50000"/>
                  </a:schemeClr>
                </a:solidFill>
              </a:rPr>
              <a:t>обещает вернутся –конечно же это неправда</a:t>
            </a:r>
            <a:r>
              <a:rPr lang="ru-RU" sz="2300" dirty="0">
                <a:solidFill>
                  <a:schemeClr val="accent4">
                    <a:lumMod val="50000"/>
                  </a:schemeClr>
                </a:solidFill>
              </a:rPr>
              <a:t>. Городничего семья </a:t>
            </a:r>
            <a:r>
              <a:rPr lang="ru-RU" sz="2300" dirty="0" smtClean="0">
                <a:solidFill>
                  <a:schemeClr val="accent4">
                    <a:lumMod val="50000"/>
                  </a:schemeClr>
                </a:solidFill>
              </a:rPr>
              <a:t>очень счастливая</a:t>
            </a:r>
            <a:r>
              <a:rPr lang="ru-RU" sz="2300" dirty="0">
                <a:solidFill>
                  <a:schemeClr val="accent4">
                    <a:lumMod val="50000"/>
                  </a:schemeClr>
                </a:solidFill>
              </a:rPr>
              <a:t>, становится надменной.  </a:t>
            </a:r>
            <a:r>
              <a:rPr lang="ru-RU" sz="2300" dirty="0" smtClean="0">
                <a:solidFill>
                  <a:schemeClr val="accent4">
                    <a:lumMod val="50000"/>
                  </a:schemeClr>
                </a:solidFill>
              </a:rPr>
              <a:t>В конце почтмейстер приносит  письмо</a:t>
            </a:r>
            <a:r>
              <a:rPr lang="cs-CZ" sz="23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300" dirty="0" smtClean="0">
                <a:solidFill>
                  <a:schemeClr val="accent4">
                    <a:lumMod val="50000"/>
                  </a:schemeClr>
                </a:solidFill>
              </a:rPr>
              <a:t>от Хлестакова, из которого узнает всю правду</a:t>
            </a:r>
            <a:r>
              <a:rPr lang="ru-RU" sz="2300" dirty="0">
                <a:solidFill>
                  <a:schemeClr val="accent4">
                    <a:lumMod val="50000"/>
                  </a:schemeClr>
                </a:solidFill>
              </a:rPr>
              <a:t>. Пьеса </a:t>
            </a:r>
            <a:r>
              <a:rPr lang="ru-RU" sz="2300" dirty="0" smtClean="0">
                <a:solidFill>
                  <a:schemeClr val="accent4">
                    <a:lumMod val="50000"/>
                  </a:schemeClr>
                </a:solidFill>
              </a:rPr>
              <a:t>заканчивается </a:t>
            </a:r>
            <a:r>
              <a:rPr lang="ru-RU" sz="2300" dirty="0">
                <a:solidFill>
                  <a:schemeClr val="accent4">
                    <a:lumMod val="50000"/>
                  </a:schemeClr>
                </a:solidFill>
              </a:rPr>
              <a:t>приездом </a:t>
            </a:r>
            <a:r>
              <a:rPr lang="ru-RU" sz="2300" dirty="0" smtClean="0">
                <a:solidFill>
                  <a:schemeClr val="accent4">
                    <a:lumMod val="50000"/>
                  </a:schemeClr>
                </a:solidFill>
              </a:rPr>
              <a:t>н</a:t>
            </a:r>
            <a:r>
              <a:rPr lang="cs-CZ" sz="2300" dirty="0" smtClean="0">
                <a:solidFill>
                  <a:schemeClr val="accent4">
                    <a:lumMod val="50000"/>
                  </a:schemeClr>
                </a:solidFill>
              </a:rPr>
              <a:t>a</a:t>
            </a:r>
            <a:r>
              <a:rPr lang="ru-RU" sz="2300" dirty="0" smtClean="0">
                <a:solidFill>
                  <a:schemeClr val="accent4">
                    <a:lumMod val="50000"/>
                  </a:schemeClr>
                </a:solidFill>
              </a:rPr>
              <a:t>стоящего </a:t>
            </a:r>
            <a:r>
              <a:rPr lang="ru-RU" sz="2300" dirty="0">
                <a:solidFill>
                  <a:schemeClr val="accent4">
                    <a:lumMod val="50000"/>
                  </a:schemeClr>
                </a:solidFill>
              </a:rPr>
              <a:t>ревизора. </a:t>
            </a:r>
            <a:endParaRPr lang="cs-CZ" sz="23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885835"/>
            <a:ext cx="1296144" cy="1817517"/>
          </a:xfrm>
          <a:prstGeom prst="rect">
            <a:avLst/>
          </a:prstGeom>
          <a:effectLst>
            <a:outerShdw blurRad="50800" dist="50800" dir="5400000" sx="29000" sy="29000" algn="ctr" rotWithShape="0">
              <a:srgbClr val="000000">
                <a:alpha val="76000"/>
              </a:srgbClr>
            </a:outerShdw>
          </a:effec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9708" y="4437112"/>
            <a:ext cx="1474986" cy="205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11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5000">
              <a:schemeClr val="accent1">
                <a:lumMod val="50000"/>
              </a:schemeClr>
            </a:gs>
            <a:gs pos="42000">
              <a:schemeClr val="accent1">
                <a:lumMod val="60000"/>
                <a:lumOff val="40000"/>
              </a:schemeClr>
            </a:gs>
            <a:gs pos="65000">
              <a:schemeClr val="accent4">
                <a:lumMod val="60000"/>
                <a:lumOff val="40000"/>
              </a:schemeClr>
            </a:gs>
            <a:gs pos="83000">
              <a:srgbClr val="FFEBFA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934809" y="1484784"/>
            <a:ext cx="672652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  <a:t>СПАСИБО </a:t>
            </a:r>
            <a:endParaRPr lang="cs-CZ" sz="6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  <a:t>ЗА ВНИМАНИЕ</a:t>
            </a:r>
            <a:endParaRPr lang="cs-CZ" sz="6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7" name="Picture 3" descr="C:\Users\Klára\AppData\Local\Microsoft\Windows\Temporary Internet Files\Content.IE5\A2BRKKSL\MC90043437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726" y="4149080"/>
            <a:ext cx="1870075" cy="167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369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489</TotalTime>
  <Words>472</Words>
  <Application>Microsoft Office PowerPoint</Application>
  <PresentationFormat>Předvádění na obrazovce (4:3)</PresentationFormat>
  <Paragraphs>48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РЕВИЗОР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Katka</dc:creator>
  <cp:lastModifiedBy>Malenova</cp:lastModifiedBy>
  <cp:revision>56</cp:revision>
  <dcterms:created xsi:type="dcterms:W3CDTF">2013-11-21T13:38:01Z</dcterms:created>
  <dcterms:modified xsi:type="dcterms:W3CDTF">2013-12-13T15:14:22Z</dcterms:modified>
</cp:coreProperties>
</file>