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86532-D8EB-40D9-A1EB-30E43D4351FD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CF23C-B358-4F46-9A03-E1E38C08E8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49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F23C-B358-4F46-9A03-E1E38C08E8BF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287BD8-5588-4C93-B6C0-8096BBB635F2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D632B6-1475-4B78-B01E-CB8F00B3A9F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5143512"/>
            <a:ext cx="8458200" cy="9144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(Книга называемая «Домострой»)</a:t>
            </a:r>
            <a:endParaRPr lang="cs-CZ" sz="2800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214422"/>
            <a:ext cx="7877103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О строении домовном</a:t>
            </a:r>
            <a:r>
              <a:rPr lang="ru-RU" dirty="0" smtClean="0"/>
              <a:t> (</a:t>
            </a:r>
            <a:r>
              <a:rPr lang="ru-RU" i="1" dirty="0" smtClean="0"/>
              <a:t>Как жить с женами и с детьми и с домочадцами</a:t>
            </a:r>
            <a:r>
              <a:rPr lang="ru-RU" dirty="0" smtClean="0"/>
              <a:t>) </a:t>
            </a:r>
            <a:r>
              <a:rPr lang="ru-RU" b="1" dirty="0" smtClean="0"/>
              <a:t>–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 </a:t>
            </a:r>
            <a:r>
              <a:rPr lang="ru-RU" b="1" dirty="0" smtClean="0"/>
              <a:t> </a:t>
            </a:r>
            <a:r>
              <a:rPr lang="ru-RU" dirty="0" smtClean="0"/>
              <a:t>часть, в которой</a:t>
            </a:r>
            <a:r>
              <a:rPr lang="cs-CZ" dirty="0" smtClean="0"/>
              <a:t> </a:t>
            </a:r>
            <a:r>
              <a:rPr lang="cs-CZ" dirty="0" err="1" smtClean="0"/>
              <a:t>вошли</a:t>
            </a:r>
            <a:r>
              <a:rPr lang="cs-CZ" dirty="0" smtClean="0"/>
              <a:t> </a:t>
            </a:r>
            <a:r>
              <a:rPr lang="cs-CZ" dirty="0" err="1" smtClean="0"/>
              <a:t>многочисленные</a:t>
            </a:r>
            <a:r>
              <a:rPr lang="cs-CZ" dirty="0" smtClean="0"/>
              <a:t> </a:t>
            </a:r>
            <a:r>
              <a:rPr lang="cs-CZ" dirty="0" err="1" smtClean="0"/>
              <a:t>рекомендации</a:t>
            </a:r>
            <a:r>
              <a:rPr lang="cs-CZ" dirty="0" smtClean="0"/>
              <a:t>, </a:t>
            </a:r>
            <a:r>
              <a:rPr lang="cs-CZ" dirty="0" err="1" smtClean="0"/>
              <a:t>относящиеся</a:t>
            </a:r>
            <a:r>
              <a:rPr lang="cs-CZ" dirty="0" smtClean="0"/>
              <a:t> к </a:t>
            </a:r>
            <a:r>
              <a:rPr lang="cs-CZ" dirty="0" err="1" smtClean="0"/>
              <a:t>ведению</a:t>
            </a:r>
            <a:r>
              <a:rPr lang="cs-CZ" dirty="0" smtClean="0"/>
              <a:t> </a:t>
            </a:r>
            <a:r>
              <a:rPr lang="cs-CZ" dirty="0" err="1" smtClean="0"/>
              <a:t>домашнего</a:t>
            </a:r>
            <a:r>
              <a:rPr lang="cs-CZ" dirty="0" smtClean="0"/>
              <a:t> </a:t>
            </a:r>
            <a:r>
              <a:rPr lang="cs-CZ" dirty="0" err="1" smtClean="0"/>
              <a:t>хозяйства</a:t>
            </a:r>
            <a:r>
              <a:rPr lang="ru-RU" dirty="0" smtClean="0"/>
              <a:t>, напр. к</a:t>
            </a:r>
            <a:r>
              <a:rPr lang="cs-CZ" dirty="0" err="1" smtClean="0"/>
              <a:t>ак</a:t>
            </a:r>
            <a:r>
              <a:rPr lang="cs-CZ" dirty="0" smtClean="0"/>
              <a:t> </a:t>
            </a:r>
            <a:r>
              <a:rPr lang="cs-CZ" dirty="0" err="1" smtClean="0"/>
              <a:t>навести</a:t>
            </a:r>
            <a:r>
              <a:rPr lang="cs-CZ" dirty="0" smtClean="0"/>
              <a:t> </a:t>
            </a:r>
            <a:r>
              <a:rPr lang="cs-CZ" dirty="0" err="1" smtClean="0"/>
              <a:t>порядок</a:t>
            </a:r>
            <a:r>
              <a:rPr lang="cs-CZ" dirty="0" smtClean="0"/>
              <a:t> в </a:t>
            </a:r>
            <a:r>
              <a:rPr lang="cs-CZ" dirty="0" err="1" smtClean="0"/>
              <a:t>избе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носить</a:t>
            </a:r>
            <a:r>
              <a:rPr lang="cs-CZ" dirty="0" smtClean="0"/>
              <a:t> и </a:t>
            </a:r>
            <a:r>
              <a:rPr lang="cs-CZ" dirty="0" err="1" smtClean="0"/>
              <a:t>хранить</a:t>
            </a:r>
            <a:r>
              <a:rPr lang="cs-CZ" dirty="0" smtClean="0"/>
              <a:t> </a:t>
            </a:r>
            <a:r>
              <a:rPr lang="cs-CZ" dirty="0" err="1" smtClean="0"/>
              <a:t>жене</a:t>
            </a:r>
            <a:r>
              <a:rPr lang="cs-CZ" dirty="0" smtClean="0"/>
              <a:t> </a:t>
            </a:r>
            <a:r>
              <a:rPr lang="cs-CZ" dirty="0" err="1" smtClean="0"/>
              <a:t>различную</a:t>
            </a:r>
            <a:r>
              <a:rPr lang="cs-CZ" dirty="0" smtClean="0"/>
              <a:t> </a:t>
            </a:r>
            <a:r>
              <a:rPr lang="cs-CZ" dirty="0" err="1" smtClean="0"/>
              <a:t>одежд</a:t>
            </a:r>
            <a:r>
              <a:rPr lang="ru-RU" dirty="0" smtClean="0"/>
              <a:t> и т.д.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 последней части </a:t>
            </a:r>
            <a:r>
              <a:rPr lang="ru-RU" dirty="0" smtClean="0"/>
              <a:t>немало «картинок с натуры» – городских рассказов простонародного типа, характерных для демократической среды больших городов. В книге можно найти иерархию в отношениях между людьми, точное соблюдение определенных циклов в организации жизненных процессов.</a:t>
            </a:r>
            <a:r>
              <a:rPr lang="ru-RU" b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42852"/>
            <a:ext cx="8686800" cy="61515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</a:t>
            </a:r>
            <a:r>
              <a:rPr lang="ru-RU" dirty="0" smtClean="0"/>
              <a:t>Самые известные и часто цитируемые </a:t>
            </a:r>
            <a:r>
              <a:rPr lang="ru-RU" b="1" dirty="0" smtClean="0"/>
              <a:t>рекомендации Домостроя: 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  </a:t>
            </a:r>
            <a:r>
              <a:rPr lang="ru-RU" dirty="0" smtClean="0"/>
              <a:t>«быти грозою для жены», строго наказывать детей и жену за провинности, вплоть до «сокрушения ребер», </a:t>
            </a:r>
            <a:endParaRPr lang="cs-CZ" dirty="0" smtClean="0"/>
          </a:p>
          <a:p>
            <a:r>
              <a:rPr lang="cs-CZ" dirty="0" smtClean="0"/>
              <a:t>  </a:t>
            </a:r>
            <a:r>
              <a:rPr lang="ru-RU" dirty="0" smtClean="0"/>
              <a:t>«плетью стегать по вине смотря».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ru-RU" dirty="0" smtClean="0"/>
              <a:t>Отсюда – архаическая форма выражения поучений и их нравственные мотивы, неприемлемые и осуждаемые сегодня (унижения женщины, суровой аскезы, жестоких форм воспитания детей). 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Домострою</a:t>
            </a:r>
            <a:r>
              <a:rPr lang="cs-CZ" dirty="0" smtClean="0"/>
              <a:t> </a:t>
            </a:r>
            <a:r>
              <a:rPr lang="cs-CZ" dirty="0" err="1" smtClean="0"/>
              <a:t>присущи</a:t>
            </a:r>
            <a:r>
              <a:rPr lang="cs-CZ" dirty="0" smtClean="0"/>
              <a:t> </a:t>
            </a:r>
            <a:r>
              <a:rPr lang="cs-CZ" dirty="0" err="1" smtClean="0"/>
              <a:t>все</a:t>
            </a:r>
            <a:r>
              <a:rPr lang="cs-CZ" dirty="0" smtClean="0"/>
              <a:t> </a:t>
            </a:r>
            <a:r>
              <a:rPr lang="cs-CZ" dirty="0" err="1" smtClean="0"/>
              <a:t>черты</a:t>
            </a:r>
            <a:r>
              <a:rPr lang="cs-CZ" dirty="0" smtClean="0"/>
              <a:t>, </a:t>
            </a:r>
            <a:r>
              <a:rPr lang="cs-CZ" dirty="0" err="1" smtClean="0"/>
              <a:t>характерные</a:t>
            </a:r>
            <a:r>
              <a:rPr lang="cs-CZ" dirty="0" smtClean="0"/>
              <a:t> </a:t>
            </a:r>
            <a:r>
              <a:rPr lang="cs-CZ" dirty="0" err="1" smtClean="0"/>
              <a:t>литературе</a:t>
            </a:r>
            <a:r>
              <a:rPr lang="cs-CZ" dirty="0" smtClean="0"/>
              <a:t> </a:t>
            </a:r>
            <a:r>
              <a:rPr lang="cs-CZ" dirty="0" err="1" smtClean="0"/>
              <a:t>средневековья</a:t>
            </a:r>
            <a:r>
              <a:rPr lang="cs-CZ" dirty="0" smtClean="0"/>
              <a:t>.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страницах</a:t>
            </a:r>
            <a:r>
              <a:rPr lang="cs-CZ" dirty="0" smtClean="0"/>
              <a:t> </a:t>
            </a:r>
            <a:r>
              <a:rPr lang="cs-CZ" dirty="0" err="1" smtClean="0"/>
              <a:t>прописано</a:t>
            </a:r>
            <a:r>
              <a:rPr lang="cs-CZ" dirty="0" smtClean="0"/>
              <a:t> </a:t>
            </a:r>
            <a:r>
              <a:rPr lang="cs-CZ" dirty="0" err="1" smtClean="0"/>
              <a:t>побуждение</a:t>
            </a:r>
            <a:r>
              <a:rPr lang="cs-CZ" dirty="0" smtClean="0"/>
              <a:t> к </a:t>
            </a:r>
            <a:r>
              <a:rPr lang="cs-CZ" dirty="0" err="1" smtClean="0"/>
              <a:t>строгому</a:t>
            </a:r>
            <a:r>
              <a:rPr lang="cs-CZ" dirty="0" smtClean="0"/>
              <a:t> </a:t>
            </a:r>
            <a:r>
              <a:rPr lang="cs-CZ" dirty="0" err="1" smtClean="0"/>
              <a:t>соблюдению</a:t>
            </a:r>
            <a:r>
              <a:rPr lang="cs-CZ" dirty="0" smtClean="0"/>
              <a:t> </a:t>
            </a:r>
            <a:r>
              <a:rPr lang="cs-CZ" dirty="0" err="1" smtClean="0"/>
              <a:t>действий</a:t>
            </a:r>
            <a:r>
              <a:rPr lang="cs-CZ" dirty="0" smtClean="0"/>
              <a:t>, к </a:t>
            </a:r>
            <a:r>
              <a:rPr lang="cs-CZ" dirty="0" err="1" smtClean="0"/>
              <a:t>точному</a:t>
            </a:r>
            <a:r>
              <a:rPr lang="cs-CZ" dirty="0" smtClean="0"/>
              <a:t> </a:t>
            </a:r>
            <a:r>
              <a:rPr lang="cs-CZ" dirty="0" err="1" smtClean="0"/>
              <a:t>следованию</a:t>
            </a:r>
            <a:r>
              <a:rPr lang="cs-CZ" dirty="0" smtClean="0"/>
              <a:t> </a:t>
            </a:r>
            <a:r>
              <a:rPr lang="cs-CZ" dirty="0" err="1" smtClean="0"/>
              <a:t>нормам</a:t>
            </a:r>
            <a:r>
              <a:rPr lang="cs-CZ" dirty="0" smtClean="0"/>
              <a:t>, </a:t>
            </a:r>
            <a:r>
              <a:rPr lang="cs-CZ" dirty="0" err="1" smtClean="0"/>
              <a:t>регулирующим</a:t>
            </a:r>
            <a:r>
              <a:rPr lang="cs-CZ" dirty="0" smtClean="0"/>
              <a:t> </a:t>
            </a:r>
            <a:r>
              <a:rPr lang="cs-CZ" dirty="0" err="1" smtClean="0"/>
              <a:t>жизненные</a:t>
            </a:r>
            <a:r>
              <a:rPr lang="cs-CZ" dirty="0" smtClean="0"/>
              <a:t> </a:t>
            </a:r>
            <a:r>
              <a:rPr lang="cs-CZ" dirty="0" err="1" smtClean="0"/>
              <a:t>процессы</a:t>
            </a:r>
            <a:r>
              <a:rPr lang="cs-CZ" dirty="0" smtClean="0"/>
              <a:t>, и к </a:t>
            </a:r>
            <a:r>
              <a:rPr lang="cs-CZ" dirty="0" err="1" smtClean="0"/>
              <a:t>установлению</a:t>
            </a:r>
            <a:r>
              <a:rPr lang="cs-CZ" dirty="0" smtClean="0"/>
              <a:t> </a:t>
            </a:r>
            <a:r>
              <a:rPr lang="cs-CZ" dirty="0" err="1" smtClean="0"/>
              <a:t>четкой</a:t>
            </a:r>
            <a:r>
              <a:rPr lang="cs-CZ" dirty="0" smtClean="0"/>
              <a:t> </a:t>
            </a:r>
            <a:r>
              <a:rPr lang="cs-CZ" dirty="0" err="1" smtClean="0"/>
              <a:t>иерархии</a:t>
            </a:r>
            <a:r>
              <a:rPr lang="cs-CZ" dirty="0" smtClean="0"/>
              <a:t> в </a:t>
            </a:r>
            <a:r>
              <a:rPr lang="cs-CZ" dirty="0" err="1" smtClean="0"/>
              <a:t>межличностных</a:t>
            </a:r>
            <a:r>
              <a:rPr lang="cs-CZ" dirty="0" smtClean="0"/>
              <a:t> </a:t>
            </a:r>
            <a:r>
              <a:rPr lang="cs-CZ" dirty="0" err="1" smtClean="0"/>
              <a:t>отношениях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77624192_26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428736"/>
            <a:ext cx="4286280" cy="5164193"/>
          </a:xfrm>
        </p:spPr>
      </p:pic>
      <p:pic>
        <p:nvPicPr>
          <p:cNvPr id="5" name="Obrázek 4" descr="213167_orig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248" y="1357298"/>
            <a:ext cx="4157724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Речь идет об анонимном памятнике русской светской литературы позднего средневековья и раннего Нового времени, это представление об идеальном хозяйстве, семейной жизни и этических нормах московского общества 15–16 вв., свод правил поведения человека, которыми он должен был руководствоваться в повседневной жизни.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В </a:t>
            </a:r>
            <a:r>
              <a:rPr lang="cs-CZ" dirty="0" err="1" smtClean="0"/>
              <a:t>книге</a:t>
            </a:r>
            <a:r>
              <a:rPr lang="cs-CZ" dirty="0" smtClean="0"/>
              <a:t> </a:t>
            </a:r>
            <a:r>
              <a:rPr lang="cs-CZ" dirty="0" err="1" smtClean="0"/>
              <a:t>подвергаются</a:t>
            </a:r>
            <a:r>
              <a:rPr lang="cs-CZ" dirty="0" smtClean="0"/>
              <a:t> </a:t>
            </a:r>
            <a:r>
              <a:rPr lang="cs-CZ" dirty="0" err="1" smtClean="0"/>
              <a:t>осуждению</a:t>
            </a:r>
            <a:r>
              <a:rPr lang="cs-CZ" dirty="0" smtClean="0"/>
              <a:t> </a:t>
            </a:r>
            <a:r>
              <a:rPr lang="cs-CZ" dirty="0" err="1" smtClean="0"/>
              <a:t>праздность</a:t>
            </a:r>
            <a:r>
              <a:rPr lang="cs-CZ" dirty="0" smtClean="0"/>
              <a:t> и </a:t>
            </a:r>
            <a:r>
              <a:rPr lang="cs-CZ" dirty="0" err="1" smtClean="0"/>
              <a:t>пьянство</a:t>
            </a:r>
            <a:r>
              <a:rPr lang="cs-CZ" dirty="0" smtClean="0"/>
              <a:t>, </a:t>
            </a:r>
            <a:r>
              <a:rPr lang="ru-RU" dirty="0" smtClean="0"/>
              <a:t>жад</a:t>
            </a:r>
            <a:r>
              <a:rPr lang="cs-CZ" dirty="0" err="1" smtClean="0"/>
              <a:t>ность</a:t>
            </a:r>
            <a:r>
              <a:rPr lang="cs-CZ" dirty="0" smtClean="0"/>
              <a:t>, </a:t>
            </a:r>
            <a:r>
              <a:rPr lang="cs-CZ" dirty="0" err="1" smtClean="0"/>
              <a:t>объед</a:t>
            </a:r>
            <a:r>
              <a:rPr lang="ru-RU" dirty="0" smtClean="0"/>
              <a:t>е</a:t>
            </a:r>
            <a:r>
              <a:rPr lang="cs-CZ" dirty="0" err="1" smtClean="0"/>
              <a:t>ние</a:t>
            </a:r>
            <a:r>
              <a:rPr lang="cs-CZ" dirty="0" smtClean="0"/>
              <a:t> и </a:t>
            </a:r>
            <a:r>
              <a:rPr lang="cs-CZ" dirty="0" err="1" smtClean="0"/>
              <a:t>клевета</a:t>
            </a:r>
            <a:r>
              <a:rPr lang="cs-CZ" dirty="0" smtClean="0"/>
              <a:t>. </a:t>
            </a:r>
            <a:r>
              <a:rPr lang="cs-CZ" dirty="0" err="1" smtClean="0"/>
              <a:t>Верование</a:t>
            </a:r>
            <a:r>
              <a:rPr lang="cs-CZ" dirty="0" smtClean="0"/>
              <a:t> в </a:t>
            </a:r>
            <a:r>
              <a:rPr lang="cs-CZ" dirty="0" err="1" smtClean="0"/>
              <a:t>Бога</a:t>
            </a:r>
            <a:r>
              <a:rPr lang="cs-CZ" dirty="0" smtClean="0"/>
              <a:t>, </a:t>
            </a:r>
            <a:r>
              <a:rPr lang="cs-CZ" dirty="0" err="1" smtClean="0"/>
              <a:t>почитание</a:t>
            </a:r>
            <a:r>
              <a:rPr lang="cs-CZ" dirty="0" smtClean="0"/>
              <a:t> </a:t>
            </a:r>
            <a:r>
              <a:rPr lang="cs-CZ" dirty="0" err="1" smtClean="0"/>
              <a:t>властей</a:t>
            </a:r>
            <a:r>
              <a:rPr lang="cs-CZ" dirty="0" smtClean="0"/>
              <a:t> и </a:t>
            </a:r>
            <a:r>
              <a:rPr lang="cs-CZ" dirty="0" err="1" smtClean="0"/>
              <a:t>верность</a:t>
            </a:r>
            <a:r>
              <a:rPr lang="cs-CZ" dirty="0" smtClean="0"/>
              <a:t> </a:t>
            </a:r>
            <a:r>
              <a:rPr lang="cs-CZ" dirty="0" err="1" smtClean="0"/>
              <a:t>Царю</a:t>
            </a:r>
            <a:r>
              <a:rPr lang="cs-CZ" dirty="0" smtClean="0"/>
              <a:t>, </a:t>
            </a:r>
            <a:r>
              <a:rPr lang="cs-CZ" dirty="0" err="1" smtClean="0"/>
              <a:t>трудолюбие</a:t>
            </a:r>
            <a:r>
              <a:rPr lang="cs-CZ" dirty="0" smtClean="0"/>
              <a:t>, </a:t>
            </a:r>
            <a:r>
              <a:rPr lang="cs-CZ" dirty="0" err="1" smtClean="0"/>
              <a:t>бережливость</a:t>
            </a:r>
            <a:r>
              <a:rPr lang="cs-CZ" dirty="0" smtClean="0"/>
              <a:t>, </a:t>
            </a:r>
            <a:r>
              <a:rPr lang="cs-CZ" dirty="0" err="1" smtClean="0"/>
              <a:t>терпение</a:t>
            </a:r>
            <a:r>
              <a:rPr lang="cs-CZ" dirty="0" smtClean="0"/>
              <a:t>, </a:t>
            </a:r>
            <a:r>
              <a:rPr lang="cs-CZ" dirty="0" err="1" smtClean="0"/>
              <a:t>забота</a:t>
            </a:r>
            <a:r>
              <a:rPr lang="cs-CZ" dirty="0" smtClean="0"/>
              <a:t> о </a:t>
            </a:r>
            <a:r>
              <a:rPr lang="cs-CZ" dirty="0" err="1" smtClean="0"/>
              <a:t>близких</a:t>
            </a:r>
            <a:r>
              <a:rPr lang="cs-CZ" dirty="0" smtClean="0"/>
              <a:t> и </a:t>
            </a:r>
            <a:r>
              <a:rPr lang="cs-CZ" dirty="0" err="1" smtClean="0"/>
              <a:t>взаимовыручка</a:t>
            </a:r>
            <a:r>
              <a:rPr lang="cs-CZ" dirty="0" smtClean="0"/>
              <a:t>, </a:t>
            </a:r>
            <a:r>
              <a:rPr lang="cs-CZ" dirty="0" err="1" smtClean="0"/>
              <a:t>гостеприимство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  <p:pic>
        <p:nvPicPr>
          <p:cNvPr id="4" name="Obrázek 3" descr="Ryabushkin_merchant_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214817"/>
            <a:ext cx="3786214" cy="25944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Мнению одних исследователей текст Домостроя является результатом длительного коллективного творчества, начатого еще в 15 в. в Новгородчине. По мнению других авторство и составление принадлежат протопопу Благовещенского монастыря в Москве, сподвижнику Ивана Грозного Сильвестру.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Домострой может быть представлен как текст нескольких редакций. Первая редакция составлена в Новгороде в конце 15 в. Вторая – переработана  протопопом Сильвестром, добавившим личное обращение к сыну Анфиму, которое также бытовало в самостоятельных списках. Третья редакция - это смешение двух основных.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4525963"/>
          </a:xfrm>
        </p:spPr>
        <p:txBody>
          <a:bodyPr/>
          <a:lstStyle/>
          <a:p>
            <a:r>
              <a:rPr lang="ru-RU" dirty="0" smtClean="0"/>
              <a:t>Домострой  богат выразительностью и образностью языка и щедро пропитан фольклорными элементами (присловьями, поговорками) и считается также источником расследования развития русского языка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1328947490_p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4000504"/>
            <a:ext cx="4419302" cy="26424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64 главы свода житейских правил поделены на 3 части: </a:t>
            </a:r>
          </a:p>
          <a:p>
            <a:r>
              <a:rPr lang="ru-RU" b="1" i="1" dirty="0" smtClean="0"/>
              <a:t>О строении духовном</a:t>
            </a:r>
            <a:r>
              <a:rPr lang="ru-RU" dirty="0" smtClean="0"/>
              <a:t> </a:t>
            </a:r>
          </a:p>
          <a:p>
            <a:r>
              <a:rPr lang="ru-RU" b="1" i="1" dirty="0" smtClean="0"/>
              <a:t>О строении мирском</a:t>
            </a:r>
            <a:r>
              <a:rPr lang="ru-RU" dirty="0" smtClean="0"/>
              <a:t> </a:t>
            </a:r>
          </a:p>
          <a:p>
            <a:r>
              <a:rPr lang="ru-RU" b="1" i="1" dirty="0" smtClean="0"/>
              <a:t>О строении домовном</a:t>
            </a:r>
            <a:r>
              <a:rPr lang="ru-RU" dirty="0" smtClean="0"/>
              <a:t> </a:t>
            </a:r>
            <a:endParaRPr lang="cs-CZ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2357430"/>
            <a:ext cx="3062303" cy="414124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О строении духовном</a:t>
            </a:r>
            <a:r>
              <a:rPr lang="ru-RU" dirty="0" smtClean="0"/>
              <a:t> (</a:t>
            </a:r>
            <a:r>
              <a:rPr lang="ru-RU" i="1" dirty="0" smtClean="0"/>
              <a:t>Как веровати</a:t>
            </a:r>
            <a:r>
              <a:rPr lang="ru-RU" dirty="0" smtClean="0"/>
              <a:t>), настоящая часть </a:t>
            </a:r>
            <a:r>
              <a:rPr lang="cs-CZ" dirty="0" err="1" smtClean="0"/>
              <a:t>содерж</a:t>
            </a:r>
            <a:r>
              <a:rPr lang="ru-RU" dirty="0" smtClean="0"/>
              <a:t>и</a:t>
            </a:r>
            <a:r>
              <a:rPr lang="cs-CZ" dirty="0" smtClean="0"/>
              <a:t>т </a:t>
            </a:r>
            <a:r>
              <a:rPr lang="cs-CZ" dirty="0" err="1" smtClean="0"/>
              <a:t>религиозные</a:t>
            </a:r>
            <a:r>
              <a:rPr lang="cs-CZ" dirty="0" smtClean="0"/>
              <a:t> </a:t>
            </a:r>
            <a:r>
              <a:rPr lang="cs-CZ" dirty="0" err="1" smtClean="0"/>
              <a:t>наставления</a:t>
            </a:r>
            <a:r>
              <a:rPr lang="cs-CZ" dirty="0" smtClean="0"/>
              <a:t> и </a:t>
            </a:r>
            <a:r>
              <a:rPr lang="cs-CZ" dirty="0" err="1" smtClean="0"/>
              <a:t>рассказыва</a:t>
            </a:r>
            <a:r>
              <a:rPr lang="ru-RU" dirty="0" smtClean="0"/>
              <a:t>е</a:t>
            </a:r>
            <a:r>
              <a:rPr lang="cs-CZ" dirty="0" smtClean="0"/>
              <a:t>т о </a:t>
            </a:r>
            <a:r>
              <a:rPr lang="cs-CZ" dirty="0" err="1" smtClean="0"/>
              <a:t>церковных</a:t>
            </a:r>
            <a:r>
              <a:rPr lang="cs-CZ" dirty="0" smtClean="0"/>
              <a:t> </a:t>
            </a:r>
            <a:r>
              <a:rPr lang="cs-CZ" dirty="0" err="1" smtClean="0"/>
              <a:t>правилах</a:t>
            </a:r>
            <a:r>
              <a:rPr lang="cs-CZ" dirty="0" smtClean="0"/>
              <a:t> и</a:t>
            </a:r>
            <a:r>
              <a:rPr lang="cs-CZ" b="1" dirty="0" smtClean="0"/>
              <a:t> </a:t>
            </a:r>
            <a:r>
              <a:rPr lang="cs-CZ" dirty="0" err="1" smtClean="0"/>
              <a:t>обрядах</a:t>
            </a:r>
            <a:r>
              <a:rPr lang="ru-RU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прикладываться</a:t>
            </a:r>
            <a:r>
              <a:rPr lang="cs-CZ" dirty="0" smtClean="0"/>
              <a:t> к </a:t>
            </a:r>
            <a:r>
              <a:rPr lang="cs-CZ" dirty="0" err="1" smtClean="0"/>
              <a:t>святыням</a:t>
            </a:r>
            <a:r>
              <a:rPr lang="cs-CZ" dirty="0" smtClean="0"/>
              <a:t> и </a:t>
            </a:r>
            <a:r>
              <a:rPr lang="cs-CZ" dirty="0" err="1" smtClean="0"/>
              <a:t>молиться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правильно</a:t>
            </a:r>
            <a:r>
              <a:rPr lang="cs-CZ" dirty="0" smtClean="0"/>
              <a:t> </a:t>
            </a:r>
            <a:r>
              <a:rPr lang="cs-CZ" dirty="0" err="1" smtClean="0"/>
              <a:t>украсить</a:t>
            </a:r>
            <a:r>
              <a:rPr lang="cs-CZ" dirty="0" smtClean="0"/>
              <a:t> </a:t>
            </a:r>
            <a:r>
              <a:rPr lang="cs-CZ" dirty="0" err="1" smtClean="0"/>
              <a:t>дом</a:t>
            </a:r>
            <a:r>
              <a:rPr lang="cs-CZ" dirty="0" smtClean="0"/>
              <a:t> </a:t>
            </a:r>
            <a:r>
              <a:rPr lang="cs-CZ" dirty="0" err="1" smtClean="0"/>
              <a:t>иконами</a:t>
            </a:r>
            <a:r>
              <a:rPr lang="cs-CZ" dirty="0" smtClean="0"/>
              <a:t> и </a:t>
            </a:r>
            <a:r>
              <a:rPr lang="cs-CZ" dirty="0" err="1" smtClean="0"/>
              <a:t>так</a:t>
            </a:r>
            <a:r>
              <a:rPr lang="cs-CZ" dirty="0" smtClean="0"/>
              <a:t> </a:t>
            </a:r>
            <a:r>
              <a:rPr lang="cs-CZ" dirty="0" err="1" smtClean="0"/>
              <a:t>далее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О строении мирском</a:t>
            </a:r>
            <a:r>
              <a:rPr lang="ru-RU" dirty="0" smtClean="0"/>
              <a:t> (</a:t>
            </a:r>
            <a:r>
              <a:rPr lang="ru-RU" i="1" dirty="0" smtClean="0"/>
              <a:t>Как царя чтити</a:t>
            </a:r>
            <a:r>
              <a:rPr lang="ru-RU" dirty="0" smtClean="0"/>
              <a:t>), где </a:t>
            </a:r>
            <a:r>
              <a:rPr lang="cs-CZ" dirty="0" err="1" smtClean="0"/>
              <a:t>даются</a:t>
            </a:r>
            <a:r>
              <a:rPr lang="cs-CZ" dirty="0" smtClean="0"/>
              <a:t> </a:t>
            </a:r>
            <a:r>
              <a:rPr lang="cs-CZ" dirty="0" err="1" smtClean="0"/>
              <a:t>рекомендации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следует</a:t>
            </a:r>
            <a:r>
              <a:rPr lang="cs-CZ" dirty="0" smtClean="0"/>
              <a:t> </a:t>
            </a:r>
            <a:r>
              <a:rPr lang="cs-CZ" dirty="0" err="1" smtClean="0"/>
              <a:t>жить</a:t>
            </a:r>
            <a:r>
              <a:rPr lang="cs-CZ" dirty="0" smtClean="0"/>
              <a:t> с </a:t>
            </a:r>
            <a:r>
              <a:rPr lang="cs-CZ" dirty="0" err="1" smtClean="0"/>
              <a:t>женой</a:t>
            </a:r>
            <a:r>
              <a:rPr lang="cs-CZ" dirty="0" smtClean="0"/>
              <a:t>, </a:t>
            </a:r>
            <a:r>
              <a:rPr lang="cs-CZ" dirty="0" err="1" smtClean="0"/>
              <a:t>детьми</a:t>
            </a:r>
            <a:r>
              <a:rPr lang="cs-CZ" dirty="0" smtClean="0"/>
              <a:t> и </a:t>
            </a:r>
            <a:r>
              <a:rPr lang="cs-CZ" dirty="0" err="1" smtClean="0"/>
              <a:t>домочадцами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учить</a:t>
            </a:r>
            <a:r>
              <a:rPr lang="cs-CZ" dirty="0" smtClean="0"/>
              <a:t> и </a:t>
            </a:r>
            <a:r>
              <a:rPr lang="cs-CZ" dirty="0" err="1" smtClean="0"/>
              <a:t>воспитывать</a:t>
            </a:r>
            <a:r>
              <a:rPr lang="cs-CZ" dirty="0" smtClean="0"/>
              <a:t> </a:t>
            </a:r>
            <a:r>
              <a:rPr lang="cs-CZ" dirty="0" err="1" smtClean="0"/>
              <a:t>детей</a:t>
            </a:r>
            <a:r>
              <a:rPr lang="cs-CZ" dirty="0" smtClean="0"/>
              <a:t>, а </a:t>
            </a:r>
            <a:r>
              <a:rPr lang="cs-CZ" dirty="0" err="1" smtClean="0"/>
              <a:t>также</a:t>
            </a:r>
            <a:r>
              <a:rPr lang="cs-CZ" dirty="0" smtClean="0"/>
              <a:t> </a:t>
            </a:r>
            <a:r>
              <a:rPr lang="cs-CZ" dirty="0" err="1" smtClean="0"/>
              <a:t>указания</a:t>
            </a:r>
            <a:r>
              <a:rPr lang="cs-CZ" dirty="0" smtClean="0"/>
              <a:t> о </a:t>
            </a:r>
            <a:r>
              <a:rPr lang="cs-CZ" dirty="0" err="1" smtClean="0"/>
              <a:t>том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детям</a:t>
            </a:r>
            <a:r>
              <a:rPr lang="cs-CZ" dirty="0" smtClean="0"/>
              <a:t> </a:t>
            </a:r>
            <a:r>
              <a:rPr lang="cs-CZ" dirty="0" err="1" smtClean="0"/>
              <a:t>любить</a:t>
            </a:r>
            <a:r>
              <a:rPr lang="cs-CZ" dirty="0" smtClean="0"/>
              <a:t> </a:t>
            </a:r>
            <a:r>
              <a:rPr lang="cs-CZ" dirty="0" err="1" smtClean="0"/>
              <a:t>отца</a:t>
            </a:r>
            <a:r>
              <a:rPr lang="cs-CZ" dirty="0" smtClean="0"/>
              <a:t> и </a:t>
            </a:r>
            <a:r>
              <a:rPr lang="cs-CZ" dirty="0" err="1" smtClean="0"/>
              <a:t>мать</a:t>
            </a:r>
            <a:r>
              <a:rPr lang="cs-CZ" dirty="0" smtClean="0"/>
              <a:t> и </a:t>
            </a:r>
            <a:r>
              <a:rPr lang="cs-CZ" dirty="0" err="1" smtClean="0"/>
              <a:t>им</a:t>
            </a:r>
            <a:r>
              <a:rPr lang="cs-CZ" dirty="0" smtClean="0"/>
              <a:t> </a:t>
            </a:r>
            <a:r>
              <a:rPr lang="cs-CZ" dirty="0" err="1" smtClean="0"/>
              <a:t>повиноваться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муж</a:t>
            </a:r>
            <a:r>
              <a:rPr lang="cs-CZ" dirty="0" smtClean="0"/>
              <a:t> </a:t>
            </a:r>
            <a:r>
              <a:rPr lang="cs-CZ" dirty="0" err="1" smtClean="0"/>
              <a:t>должен</a:t>
            </a:r>
            <a:r>
              <a:rPr lang="cs-CZ" dirty="0" smtClean="0"/>
              <a:t> </a:t>
            </a:r>
            <a:r>
              <a:rPr lang="cs-CZ" dirty="0" err="1" smtClean="0"/>
              <a:t>учить</a:t>
            </a:r>
            <a:r>
              <a:rPr lang="cs-CZ" dirty="0" smtClean="0"/>
              <a:t> </a:t>
            </a:r>
            <a:r>
              <a:rPr lang="cs-CZ" dirty="0" err="1" smtClean="0"/>
              <a:t>жену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жить</a:t>
            </a:r>
            <a:r>
              <a:rPr lang="cs-CZ" dirty="0" smtClean="0"/>
              <a:t> </a:t>
            </a:r>
            <a:r>
              <a:rPr lang="cs-CZ" dirty="0" err="1" smtClean="0"/>
              <a:t>человеку</a:t>
            </a:r>
            <a:r>
              <a:rPr lang="cs-CZ" dirty="0" smtClean="0"/>
              <a:t> </a:t>
            </a:r>
            <a:r>
              <a:rPr lang="cs-CZ" dirty="0" err="1" smtClean="0"/>
              <a:t>по</a:t>
            </a:r>
            <a:r>
              <a:rPr lang="cs-CZ" dirty="0" smtClean="0"/>
              <a:t> </a:t>
            </a:r>
            <a:r>
              <a:rPr lang="cs-CZ" dirty="0" err="1" smtClean="0"/>
              <a:t>своему</a:t>
            </a:r>
            <a:r>
              <a:rPr lang="cs-CZ" dirty="0" smtClean="0"/>
              <a:t> </a:t>
            </a:r>
            <a:r>
              <a:rPr lang="cs-CZ" dirty="0" err="1" smtClean="0"/>
              <a:t>достатку</a:t>
            </a:r>
            <a:r>
              <a:rPr lang="cs-CZ" dirty="0" smtClean="0"/>
              <a:t> и </a:t>
            </a:r>
            <a:r>
              <a:rPr lang="cs-CZ" dirty="0" err="1" smtClean="0"/>
              <a:t>прочее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526</Words>
  <Application>Microsoft Office PowerPoint</Application>
  <PresentationFormat>Předvádění na obrazovce (4:3)</PresentationFormat>
  <Paragraphs>35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lucie</dc:creator>
  <cp:lastModifiedBy>Malenova</cp:lastModifiedBy>
  <cp:revision>3</cp:revision>
  <dcterms:created xsi:type="dcterms:W3CDTF">2013-12-07T11:01:36Z</dcterms:created>
  <dcterms:modified xsi:type="dcterms:W3CDTF">2013-12-11T09:48:47Z</dcterms:modified>
</cp:coreProperties>
</file>