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sldIdLst>
    <p:sldId id="256" r:id="rId2"/>
    <p:sldId id="258" r:id="rId3"/>
    <p:sldId id="259" r:id="rId4"/>
    <p:sldId id="260" r:id="rId5"/>
    <p:sldId id="261" r:id="rId6"/>
    <p:sldId id="262" r:id="rId7"/>
    <p:sldId id="264" r:id="rId8"/>
    <p:sldId id="265" r:id="rId9"/>
    <p:sldId id="263" r:id="rId10"/>
    <p:sldId id="266" r:id="rId11"/>
    <p:sldId id="267"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se zakulaceným příčným rohem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Nadpis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cs-CZ" smtClean="0"/>
              <a:t>Kliknutím lze upravit styl.</a:t>
            </a:r>
            <a:endParaRPr kumimoji="0" lang="en-US"/>
          </a:p>
        </p:txBody>
      </p:sp>
      <p:sp>
        <p:nvSpPr>
          <p:cNvPr id="9" name="Podnadpis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sp>
        <p:nvSpPr>
          <p:cNvPr id="10" name="Zástupný symbol pro datum 9"/>
          <p:cNvSpPr>
            <a:spLocks noGrp="1"/>
          </p:cNvSpPr>
          <p:nvPr>
            <p:ph type="dt" sz="half" idx="10"/>
          </p:nvPr>
        </p:nvSpPr>
        <p:spPr>
          <a:xfrm>
            <a:off x="5562600" y="6509004"/>
            <a:ext cx="3002280" cy="274320"/>
          </a:xfrm>
        </p:spPr>
        <p:txBody>
          <a:bodyPr vert="horz" rtlCol="0"/>
          <a:lstStyle>
            <a:extLst/>
          </a:lstStyle>
          <a:p>
            <a:fld id="{BE8E26D0-6C52-49F7-9633-08D8F5CB669F}" type="datetimeFigureOut">
              <a:rPr lang="cs-CZ" smtClean="0"/>
              <a:t>11.12.2013</a:t>
            </a:fld>
            <a:endParaRPr lang="cs-CZ"/>
          </a:p>
        </p:txBody>
      </p:sp>
      <p:sp>
        <p:nvSpPr>
          <p:cNvPr id="11" name="Zástupný symbol pro číslo snímk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0928F33-7BFC-40EC-99E6-94BE00CED1AE}" type="slidenum">
              <a:rPr lang="cs-CZ" smtClean="0"/>
              <a:t>‹#›</a:t>
            </a:fld>
            <a:endParaRPr lang="cs-CZ"/>
          </a:p>
        </p:txBody>
      </p:sp>
      <p:sp>
        <p:nvSpPr>
          <p:cNvPr id="12" name="Zástupný symbol pro zápatí 11"/>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C0928F33-7BFC-40EC-99E6-94BE00CED1AE}"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lvl1pPr algn="l">
              <a:defRPr/>
            </a:lvl1pPr>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C0928F33-7BFC-40EC-99E6-94BE00CED1AE}"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C0928F33-7BFC-40EC-99E6-94BE00CED1AE}"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7" name="Obdélní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8" name="Zástupný symbol pro datum 7"/>
          <p:cNvSpPr>
            <a:spLocks noGrp="1"/>
          </p:cNvSpPr>
          <p:nvPr>
            <p:ph type="dt" sz="half" idx="10"/>
          </p:nvPr>
        </p:nvSpPr>
        <p:spPr>
          <a:xfrm>
            <a:off x="5562600" y="6513670"/>
            <a:ext cx="3002280" cy="274320"/>
          </a:xfrm>
        </p:spPr>
        <p:txBody>
          <a:bodyPr vert="horz" rtlCol="0"/>
          <a:lstStyle>
            <a:extLst/>
          </a:lstStyle>
          <a:p>
            <a:fld id="{BE8E26D0-6C52-49F7-9633-08D8F5CB669F}" type="datetimeFigureOut">
              <a:rPr lang="cs-CZ" smtClean="0"/>
              <a:t>11.12.2013</a:t>
            </a:fld>
            <a:endParaRPr lang="cs-CZ"/>
          </a:p>
        </p:txBody>
      </p:sp>
      <p:sp>
        <p:nvSpPr>
          <p:cNvPr id="9" name="Zástupný symbol pro číslo snímk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0928F33-7BFC-40EC-99E6-94BE00CED1AE}" type="slidenum">
              <a:rPr lang="cs-CZ" smtClean="0"/>
              <a:t>‹#›</a:t>
            </a:fld>
            <a:endParaRPr lang="cs-CZ"/>
          </a:p>
        </p:txBody>
      </p:sp>
      <p:sp>
        <p:nvSpPr>
          <p:cNvPr id="10" name="Zástupný symbol pro zápatí 9"/>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a:xfrm>
            <a:off x="8641080" y="6514568"/>
            <a:ext cx="464288" cy="274320"/>
          </a:xfrm>
        </p:spPr>
        <p:txBody>
          <a:bodyPr/>
          <a:lstStyle>
            <a:extLst/>
          </a:lstStyle>
          <a:p>
            <a:fld id="{C0928F33-7BFC-40EC-99E6-94BE00CED1AE}" type="slidenum">
              <a:rPr lang="cs-CZ" smtClean="0"/>
              <a:t>‹#›</a:t>
            </a:fld>
            <a:endParaRPr lang="cs-CZ"/>
          </a:p>
        </p:txBody>
      </p:sp>
      <p:sp>
        <p:nvSpPr>
          <p:cNvPr id="10" name="Obdélní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Obdélní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Obdélní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Nadpis 1"/>
          <p:cNvSpPr>
            <a:spLocks noGrp="1"/>
          </p:cNvSpPr>
          <p:nvPr>
            <p:ph type="title"/>
          </p:nvPr>
        </p:nvSpPr>
        <p:spPr>
          <a:xfrm>
            <a:off x="457200" y="251948"/>
            <a:ext cx="8229600" cy="1143000"/>
          </a:xfrm>
        </p:spPr>
        <p:txBody>
          <a:bodyPr anchor="b"/>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a:xfrm>
            <a:off x="8641080" y="6514568"/>
            <a:ext cx="464288" cy="274320"/>
          </a:xfrm>
        </p:spPr>
        <p:txBody>
          <a:bodyPr/>
          <a:lstStyle>
            <a:extLst/>
          </a:lstStyle>
          <a:p>
            <a:fld id="{C0928F33-7BFC-40EC-99E6-94BE00CED1AE}"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53218"/>
            <a:ext cx="8229600" cy="1143000"/>
          </a:xfrm>
        </p:spPr>
        <p:txBody>
          <a:bodyPr/>
          <a:lstStyle>
            <a:extLst/>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C0928F33-7BFC-40EC-99E6-94BE00CED1AE}" type="slidenum">
              <a:rPr lang="cs-CZ" smtClean="0"/>
              <a:t>‹#›</a:t>
            </a:fld>
            <a:endParaRPr lang="cs-CZ"/>
          </a:p>
        </p:txBody>
      </p:sp>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BE8E26D0-6C52-49F7-9633-08D8F5CB669F}" type="datetimeFigureOut">
              <a:rPr lang="cs-CZ" smtClean="0"/>
              <a:t>11.12.2013</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C0928F33-7BFC-40EC-99E6-94BE00CED1AE}"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2"/>
      </p:bgRef>
    </p:bg>
    <p:spTree>
      <p:nvGrpSpPr>
        <p:cNvPr id="1" name=""/>
        <p:cNvGrpSpPr/>
        <p:nvPr/>
      </p:nvGrpSpPr>
      <p:grpSpPr>
        <a:xfrm>
          <a:off x="0" y="0"/>
          <a:ext cx="0" cy="0"/>
          <a:chOff x="0" y="0"/>
          <a:chExt cx="0" cy="0"/>
        </a:xfrm>
      </p:grpSpPr>
      <p:sp>
        <p:nvSpPr>
          <p:cNvPr id="8" name="Obdélní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4963136" y="304800"/>
            <a:ext cx="3931920" cy="762000"/>
          </a:xfrm>
        </p:spPr>
        <p:txBody>
          <a:bodyPr anchor="b"/>
          <a:lstStyle>
            <a:lvl1pPr marL="0" algn="r">
              <a:buNone/>
              <a:defRPr sz="2000" b="1"/>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9" name="Zástupný symbol pro datum 8"/>
          <p:cNvSpPr>
            <a:spLocks noGrp="1"/>
          </p:cNvSpPr>
          <p:nvPr>
            <p:ph type="dt" sz="half" idx="10"/>
          </p:nvPr>
        </p:nvSpPr>
        <p:spPr>
          <a:xfrm>
            <a:off x="5562600" y="6513670"/>
            <a:ext cx="3002280" cy="274320"/>
          </a:xfrm>
        </p:spPr>
        <p:txBody>
          <a:bodyPr vert="horz" rtlCol="0"/>
          <a:lstStyle>
            <a:extLst/>
          </a:lstStyle>
          <a:p>
            <a:fld id="{BE8E26D0-6C52-49F7-9633-08D8F5CB669F}" type="datetimeFigureOut">
              <a:rPr lang="cs-CZ" smtClean="0"/>
              <a:t>11.12.2013</a:t>
            </a:fld>
            <a:endParaRPr lang="cs-CZ"/>
          </a:p>
        </p:txBody>
      </p:sp>
      <p:sp>
        <p:nvSpPr>
          <p:cNvPr id="10" name="Zástupný symbol pro číslo snímk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0928F33-7BFC-40EC-99E6-94BE00CED1AE}" type="slidenum">
              <a:rPr lang="cs-CZ" smtClean="0"/>
              <a:t>‹#›</a:t>
            </a:fld>
            <a:endParaRPr lang="cs-CZ"/>
          </a:p>
        </p:txBody>
      </p:sp>
      <p:sp>
        <p:nvSpPr>
          <p:cNvPr id="11" name="Zástupný symbol pro zápatí 10"/>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3040443" y="4724400"/>
            <a:ext cx="5486400" cy="664536"/>
          </a:xfrm>
        </p:spPr>
        <p:txBody>
          <a:bodyPr anchor="b"/>
          <a:lstStyle>
            <a:lvl1pPr marL="0" algn="r">
              <a:buNone/>
              <a:defRPr sz="2000" b="1"/>
            </a:lvl1pPr>
            <a:extLst/>
          </a:lstStyle>
          <a:p>
            <a:r>
              <a:rPr kumimoji="0" lang="cs-CZ" smtClean="0"/>
              <a:t>Kliknutím lze upravit styl.</a:t>
            </a:r>
            <a:endParaRPr kumimoji="0" lang="en-US"/>
          </a:p>
        </p:txBody>
      </p:sp>
      <p:sp>
        <p:nvSpPr>
          <p:cNvPr id="4" name="Zástupný symbol pro tex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13" name="Zástupný symbol pro obrázek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cs-CZ" smtClean="0">
                <a:solidFill>
                  <a:schemeClr val="lt1"/>
                </a:solidFill>
                <a:latin typeface="+mn-lt"/>
                <a:ea typeface="+mn-ea"/>
                <a:cs typeface="+mn-cs"/>
              </a:rPr>
              <a:t>Kliknutím na ikonu přidáte obrázek.</a:t>
            </a:r>
            <a:endParaRPr kumimoji="0" lang="en-US" dirty="0">
              <a:solidFill>
                <a:schemeClr val="lt1"/>
              </a:solidFill>
              <a:latin typeface="+mn-lt"/>
              <a:ea typeface="+mn-ea"/>
              <a:cs typeface="+mn-cs"/>
            </a:endParaRPr>
          </a:p>
        </p:txBody>
      </p:sp>
      <p:sp>
        <p:nvSpPr>
          <p:cNvPr id="8" name="Zástupný symbol pro datum 7"/>
          <p:cNvSpPr>
            <a:spLocks noGrp="1"/>
          </p:cNvSpPr>
          <p:nvPr>
            <p:ph type="dt" sz="half" idx="10"/>
          </p:nvPr>
        </p:nvSpPr>
        <p:spPr>
          <a:xfrm>
            <a:off x="5562600" y="6509004"/>
            <a:ext cx="3002280" cy="274320"/>
          </a:xfrm>
        </p:spPr>
        <p:txBody>
          <a:bodyPr vert="horz" rtlCol="0"/>
          <a:lstStyle>
            <a:extLst/>
          </a:lstStyle>
          <a:p>
            <a:fld id="{BE8E26D0-6C52-49F7-9633-08D8F5CB669F}" type="datetimeFigureOut">
              <a:rPr lang="cs-CZ" smtClean="0"/>
              <a:t>11.12.2013</a:t>
            </a:fld>
            <a:endParaRPr lang="cs-CZ"/>
          </a:p>
        </p:txBody>
      </p:sp>
      <p:sp>
        <p:nvSpPr>
          <p:cNvPr id="9" name="Zástupný symbol pro číslo snímk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0928F33-7BFC-40EC-99E6-94BE00CED1AE}" type="slidenum">
              <a:rPr lang="cs-CZ" smtClean="0"/>
              <a:t>‹#›</a:t>
            </a:fld>
            <a:endParaRPr lang="cs-CZ"/>
          </a:p>
        </p:txBody>
      </p:sp>
      <p:sp>
        <p:nvSpPr>
          <p:cNvPr id="10" name="Zástupný symbol pro zápatí 9"/>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Obdélník se zakulaceným příčným rohem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zápatí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cs-CZ"/>
          </a:p>
        </p:txBody>
      </p:sp>
      <p:sp>
        <p:nvSpPr>
          <p:cNvPr id="14" name="Zástupný symbol pro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E8E26D0-6C52-49F7-9633-08D8F5CB669F}" type="datetimeFigureOut">
              <a:rPr lang="cs-CZ" smtClean="0"/>
              <a:t>11.12.2013</a:t>
            </a:fld>
            <a:endParaRPr lang="cs-CZ"/>
          </a:p>
        </p:txBody>
      </p:sp>
      <p:sp>
        <p:nvSpPr>
          <p:cNvPr id="23" name="Zástupný symbol pro číslo snímk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0928F33-7BFC-40EC-99E6-94BE00CED1AE}" type="slidenum">
              <a:rPr lang="cs-CZ" smtClean="0"/>
              <a:t>‹#›</a:t>
            </a:fld>
            <a:endParaRPr lang="cs-CZ"/>
          </a:p>
        </p:txBody>
      </p:sp>
      <p:sp>
        <p:nvSpPr>
          <p:cNvPr id="22" name="Zástupný symbol pro nadpis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dk1" tx1="lt1" bg2="dk2" tx2="lt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ru-RU" sz="4000" dirty="0">
                <a:solidFill>
                  <a:srgbClr val="FFC000"/>
                </a:solidFill>
                <a:effectLst/>
              </a:rPr>
              <a:t>ТВОРЧЕСТВО И ДЕЯТЕЛЬНОСТЬ ФЕОФАНА ПРОКОПОВИЧА</a:t>
            </a:r>
            <a:r>
              <a:rPr lang="cs-CZ" dirty="0">
                <a:effectLst/>
              </a:rPr>
              <a:t/>
            </a:r>
            <a:br>
              <a:rPr lang="cs-CZ" dirty="0">
                <a:effectLst/>
              </a:rPr>
            </a:br>
            <a:endParaRPr lang="cs-CZ" dirty="0"/>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Lucie Řehořková</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0631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71600" y="692696"/>
            <a:ext cx="7128792" cy="5355312"/>
          </a:xfrm>
          <a:prstGeom prst="rect">
            <a:avLst/>
          </a:prstGeom>
        </p:spPr>
        <p:txBody>
          <a:bodyPr wrap="square">
            <a:spAutoFit/>
          </a:bodyPr>
          <a:lstStyle/>
          <a:p>
            <a:pPr marL="285750" indent="-285750">
              <a:buFont typeface="Courier New" panose="02070309020205020404" pitchFamily="49" charset="0"/>
              <a:buChar char="o"/>
            </a:pPr>
            <a:r>
              <a:rPr lang="ru-RU" dirty="0"/>
              <a:t>Феофан Прокопович также писал похвальхые </a:t>
            </a:r>
            <a:r>
              <a:rPr lang="ru-RU" i="1" dirty="0"/>
              <a:t>стихи</a:t>
            </a:r>
            <a:r>
              <a:rPr lang="ru-RU" dirty="0"/>
              <a:t> и продолжал традицию Симеона Полоцкого - эпиграммы, шутки, элегии. Одним из наиболее известных панегирических произведений является Епиникион (Песнь победная на преславную победу Полтавскую). </a:t>
            </a:r>
            <a:endParaRPr lang="ru-RU" dirty="0" smtClean="0"/>
          </a:p>
          <a:p>
            <a:endParaRPr lang="ru-RU" dirty="0"/>
          </a:p>
          <a:p>
            <a:pPr marL="285750" indent="-285750">
              <a:buFont typeface="Courier New" panose="02070309020205020404" pitchFamily="49" charset="0"/>
              <a:buChar char="o"/>
            </a:pPr>
            <a:r>
              <a:rPr lang="ru-RU" dirty="0" smtClean="0"/>
              <a:t>Епиникион </a:t>
            </a:r>
            <a:r>
              <a:rPr lang="ru-RU" dirty="0"/>
              <a:t>наполнен партиоческим пафосом и гордостью за одержанную победу над Полтавой. Он прославляет Петра (храбрые силы России) и в месте с тем развивает в своей поэзии характерную для того времени тому мира</a:t>
            </a:r>
            <a:r>
              <a:rPr lang="ru-RU" dirty="0" smtClean="0"/>
              <a:t>.</a:t>
            </a:r>
          </a:p>
          <a:p>
            <a:pPr marL="285750" indent="-285750">
              <a:buFont typeface="Courier New" panose="02070309020205020404" pitchFamily="49" charset="0"/>
              <a:buChar char="o"/>
            </a:pPr>
            <a:endParaRPr lang="ru-RU" dirty="0" smtClean="0"/>
          </a:p>
          <a:p>
            <a:pPr marL="285750" indent="-285750">
              <a:buFont typeface="Courier New" panose="02070309020205020404" pitchFamily="49" charset="0"/>
              <a:buChar char="o"/>
            </a:pPr>
            <a:endParaRPr lang="ru-RU" dirty="0"/>
          </a:p>
          <a:p>
            <a:r>
              <a:rPr lang="ru-RU" sz="2000" u="sng" dirty="0">
                <a:solidFill>
                  <a:srgbClr val="FFC000"/>
                </a:solidFill>
              </a:rPr>
              <a:t>ЕПИНИКИОН</a:t>
            </a:r>
            <a:endParaRPr lang="cs-CZ" sz="2000" u="sng" dirty="0">
              <a:solidFill>
                <a:srgbClr val="FFC000"/>
              </a:solidFill>
            </a:endParaRPr>
          </a:p>
          <a:p>
            <a:endParaRPr lang="ru-RU" dirty="0" smtClean="0"/>
          </a:p>
          <a:p>
            <a:r>
              <a:rPr lang="ru-RU" dirty="0" smtClean="0"/>
              <a:t>Полно </a:t>
            </a:r>
            <a:r>
              <a:rPr lang="ru-RU" dirty="0"/>
              <a:t>ратовать, меч в ножны влагайте,</a:t>
            </a:r>
            <a:endParaRPr lang="cs-CZ" dirty="0"/>
          </a:p>
          <a:p>
            <a:r>
              <a:rPr lang="ru-RU" dirty="0"/>
              <a:t>Знамена совета тако ж возвышайте.</a:t>
            </a:r>
            <a:endParaRPr lang="cs-CZ" dirty="0"/>
          </a:p>
          <a:p>
            <a:r>
              <a:rPr lang="ru-RU" dirty="0"/>
              <a:t>Что пользы в войне? Война разоряет,</a:t>
            </a:r>
            <a:endParaRPr lang="cs-CZ" dirty="0"/>
          </a:p>
          <a:p>
            <a:r>
              <a:rPr lang="ru-RU" dirty="0"/>
              <a:t>Бойна убожить, а мир обогащает.</a:t>
            </a:r>
            <a:endParaRPr lang="cs-CZ" dirty="0"/>
          </a:p>
          <a:p>
            <a:pPr marL="285750" indent="-285750">
              <a:buFont typeface="Courier New" panose="02070309020205020404" pitchFamily="49" charset="0"/>
              <a:buChar char="o"/>
            </a:pPr>
            <a:endParaRPr lang="cs-CZ" dirty="0"/>
          </a:p>
        </p:txBody>
      </p:sp>
    </p:spTree>
    <p:extLst>
      <p:ext uri="{BB962C8B-B14F-4D97-AF65-F5344CB8AC3E}">
        <p14:creationId xmlns:p14="http://schemas.microsoft.com/office/powerpoint/2010/main" val="1177503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71600" y="980728"/>
            <a:ext cx="6680034" cy="2739211"/>
          </a:xfrm>
          <a:prstGeom prst="rect">
            <a:avLst/>
          </a:prstGeom>
        </p:spPr>
        <p:txBody>
          <a:bodyPr wrap="none">
            <a:spAutoFit/>
          </a:bodyPr>
          <a:lstStyle/>
          <a:p>
            <a:r>
              <a:rPr lang="ru-RU" sz="2800" u="sng" dirty="0">
                <a:solidFill>
                  <a:srgbClr val="FFC000"/>
                </a:solidFill>
              </a:rPr>
              <a:t>Л</a:t>
            </a:r>
            <a:r>
              <a:rPr lang="ru-RU" sz="2800" u="sng" dirty="0" smtClean="0">
                <a:solidFill>
                  <a:srgbClr val="FFC000"/>
                </a:solidFill>
              </a:rPr>
              <a:t>итературные источники</a:t>
            </a:r>
            <a:r>
              <a:rPr lang="cs-CZ" sz="2800" u="sng" dirty="0" smtClean="0">
                <a:solidFill>
                  <a:srgbClr val="FFC000"/>
                </a:solidFill>
              </a:rPr>
              <a:t>:</a:t>
            </a:r>
            <a:endParaRPr lang="ru-RU" sz="2800" u="sng" dirty="0" smtClean="0">
              <a:solidFill>
                <a:srgbClr val="FFC000"/>
              </a:solidFill>
            </a:endParaRPr>
          </a:p>
          <a:p>
            <a:endParaRPr lang="ru-RU" dirty="0" smtClean="0"/>
          </a:p>
          <a:p>
            <a:pPr marL="285750" indent="-285750">
              <a:buFont typeface="Courier New" panose="02070309020205020404" pitchFamily="49" charset="0"/>
              <a:buChar char="o"/>
            </a:pPr>
            <a:r>
              <a:rPr lang="cs-CZ" dirty="0" smtClean="0"/>
              <a:t>http://www.hrono.ru</a:t>
            </a:r>
            <a:endParaRPr lang="ru-RU" dirty="0" smtClean="0"/>
          </a:p>
          <a:p>
            <a:pPr marL="285750" indent="-285750">
              <a:buFont typeface="Courier New" panose="02070309020205020404" pitchFamily="49" charset="0"/>
              <a:buChar char="o"/>
            </a:pPr>
            <a:endParaRPr lang="cs-CZ" dirty="0" smtClean="0"/>
          </a:p>
          <a:p>
            <a:pPr marL="285750" indent="-285750">
              <a:buFont typeface="Courier New" panose="02070309020205020404" pitchFamily="49" charset="0"/>
              <a:buChar char="o"/>
            </a:pPr>
            <a:r>
              <a:rPr lang="cs-CZ" dirty="0" smtClean="0"/>
              <a:t>http://writerstob.narod.ru</a:t>
            </a:r>
            <a:endParaRPr lang="ru-RU" dirty="0" smtClean="0"/>
          </a:p>
          <a:p>
            <a:pPr marL="285750" indent="-285750">
              <a:buFont typeface="Courier New" panose="02070309020205020404" pitchFamily="49" charset="0"/>
              <a:buChar char="o"/>
            </a:pPr>
            <a:endParaRPr lang="cs-CZ" dirty="0" smtClean="0"/>
          </a:p>
          <a:p>
            <a:pPr marL="285750" indent="-285750">
              <a:buFont typeface="Courier New" panose="02070309020205020404" pitchFamily="49" charset="0"/>
              <a:buChar char="o"/>
            </a:pPr>
            <a:r>
              <a:rPr lang="cs-CZ" dirty="0" smtClean="0"/>
              <a:t>http://lib.rus.ec/</a:t>
            </a:r>
            <a:endParaRPr lang="ru-RU" dirty="0" smtClean="0"/>
          </a:p>
          <a:p>
            <a:pPr marL="285750" indent="-285750">
              <a:buFont typeface="Courier New" panose="02070309020205020404" pitchFamily="49" charset="0"/>
              <a:buChar char="o"/>
            </a:pPr>
            <a:endParaRPr lang="cs-CZ" dirty="0" smtClean="0"/>
          </a:p>
          <a:p>
            <a:pPr marL="285750" indent="-285750">
              <a:buFont typeface="Courier New" panose="02070309020205020404" pitchFamily="49" charset="0"/>
              <a:buChar char="o"/>
            </a:pPr>
            <a:r>
              <a:rPr lang="cs-CZ" dirty="0" smtClean="0"/>
              <a:t>http://web-local.rudn.ru/web-local/uem/ido/9/chrest/X6_5.htm</a:t>
            </a:r>
            <a:endParaRPr lang="cs-CZ" dirty="0"/>
          </a:p>
        </p:txBody>
      </p:sp>
    </p:spTree>
    <p:extLst>
      <p:ext uri="{BB962C8B-B14F-4D97-AF65-F5344CB8AC3E}">
        <p14:creationId xmlns:p14="http://schemas.microsoft.com/office/powerpoint/2010/main" val="3113324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http://writerstob.narod.ru/images/prokopovich.jpg"/>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484784"/>
            <a:ext cx="2968724" cy="3563079"/>
          </a:xfrm>
          <a:prstGeom prst="rect">
            <a:avLst/>
          </a:prstGeom>
          <a:ln>
            <a:noFill/>
          </a:ln>
          <a:effectLst>
            <a:outerShdw blurRad="292100" dist="139700" dir="2700000" algn="tl" rotWithShape="0">
              <a:srgbClr val="333333">
                <a:alpha val="65000"/>
              </a:srgbClr>
            </a:outerShdw>
          </a:effectLst>
        </p:spPr>
      </p:pic>
      <p:sp>
        <p:nvSpPr>
          <p:cNvPr id="3" name="TextovéPole 2"/>
          <p:cNvSpPr txBox="1"/>
          <p:nvPr/>
        </p:nvSpPr>
        <p:spPr>
          <a:xfrm>
            <a:off x="539552" y="764704"/>
            <a:ext cx="4824536" cy="5724644"/>
          </a:xfrm>
          <a:prstGeom prst="rect">
            <a:avLst/>
          </a:prstGeom>
          <a:noFill/>
        </p:spPr>
        <p:txBody>
          <a:bodyPr wrap="square" rtlCol="0">
            <a:spAutoFit/>
          </a:bodyPr>
          <a:lstStyle/>
          <a:p>
            <a:r>
              <a:rPr lang="ru-RU" sz="2400" u="sng" dirty="0">
                <a:solidFill>
                  <a:srgbClr val="FFC000"/>
                </a:solidFill>
              </a:rPr>
              <a:t>ФЕОФАН ПРОКОПОВИЧ</a:t>
            </a:r>
            <a:endParaRPr lang="cs-CZ" sz="2400" dirty="0">
              <a:solidFill>
                <a:srgbClr val="FFC000"/>
              </a:solidFill>
            </a:endParaRPr>
          </a:p>
          <a:p>
            <a:endParaRPr lang="cs-CZ" dirty="0" smtClean="0"/>
          </a:p>
          <a:p>
            <a:pPr marL="285750" lvl="0" indent="-285750">
              <a:buFont typeface="Courier New" panose="02070309020205020404" pitchFamily="49" charset="0"/>
              <a:buChar char="o"/>
            </a:pPr>
            <a:r>
              <a:rPr lang="ru-RU" dirty="0" smtClean="0"/>
              <a:t>Архиепископ </a:t>
            </a:r>
            <a:r>
              <a:rPr lang="ru-RU" dirty="0"/>
              <a:t>Феофа́н (в миру известный как Елеазар Прокопо́вич) родился 8 (18) июня 1681 в Киеве и умер 8 (19) сентября 1736 в Санкт-Петербурге</a:t>
            </a:r>
            <a:r>
              <a:rPr lang="ru-RU" dirty="0" smtClean="0"/>
              <a:t>.</a:t>
            </a:r>
          </a:p>
          <a:p>
            <a:pPr marL="285750" lvl="0" indent="-285750">
              <a:buFont typeface="Courier New" panose="02070309020205020404" pitchFamily="49" charset="0"/>
              <a:buChar char="o"/>
            </a:pPr>
            <a:endParaRPr lang="ru-RU" dirty="0" smtClean="0"/>
          </a:p>
          <a:p>
            <a:pPr marL="285750" indent="-285750">
              <a:buFont typeface="Courier New" panose="02070309020205020404" pitchFamily="49" charset="0"/>
              <a:buChar char="o"/>
            </a:pPr>
            <a:r>
              <a:rPr lang="ru-RU" dirty="0"/>
              <a:t>Феофан Прокопович - проповедник, государственный деятель, религиозный реформатор, выдающийся писатель и публицист, поэт, философ, сподвижник Петра I</a:t>
            </a:r>
            <a:r>
              <a:rPr lang="cs-CZ" dirty="0" smtClean="0"/>
              <a:t>.</a:t>
            </a:r>
            <a:endParaRPr lang="ru-RU" dirty="0" smtClean="0"/>
          </a:p>
          <a:p>
            <a:pPr marL="285750" indent="-285750">
              <a:buFont typeface="Courier New" panose="02070309020205020404" pitchFamily="49" charset="0"/>
              <a:buChar char="o"/>
            </a:pPr>
            <a:endParaRPr lang="cs-CZ" dirty="0"/>
          </a:p>
          <a:p>
            <a:pPr marL="285750" indent="-285750">
              <a:buFont typeface="Courier New" panose="02070309020205020404" pitchFamily="49" charset="0"/>
              <a:buChar char="o"/>
            </a:pPr>
            <a:r>
              <a:rPr lang="cs-CZ" dirty="0" err="1">
                <a:latin typeface="Cambria" panose="02040503050406030204" pitchFamily="18" charset="0"/>
              </a:rPr>
              <a:t>Глава</a:t>
            </a:r>
            <a:r>
              <a:rPr lang="cs-CZ" dirty="0">
                <a:latin typeface="Cambria" panose="02040503050406030204" pitchFamily="18" charset="0"/>
              </a:rPr>
              <a:t> </a:t>
            </a:r>
            <a:r>
              <a:rPr lang="cs-CZ" dirty="0" err="1">
                <a:latin typeface="Cambria" panose="02040503050406030204" pitchFamily="18" charset="0"/>
              </a:rPr>
              <a:t>научно-литературного</a:t>
            </a:r>
            <a:r>
              <a:rPr lang="cs-CZ" dirty="0">
                <a:latin typeface="Cambria" panose="02040503050406030204" pitchFamily="18" charset="0"/>
              </a:rPr>
              <a:t> </a:t>
            </a:r>
            <a:r>
              <a:rPr lang="cs-CZ" dirty="0" err="1">
                <a:latin typeface="Cambria" panose="02040503050406030204" pitchFamily="18" charset="0"/>
              </a:rPr>
              <a:t>кружка</a:t>
            </a:r>
            <a:r>
              <a:rPr lang="cs-CZ" dirty="0">
                <a:latin typeface="Cambria" panose="02040503050406030204" pitchFamily="18" charset="0"/>
              </a:rPr>
              <a:t> «</a:t>
            </a:r>
            <a:r>
              <a:rPr lang="cs-CZ" dirty="0" err="1">
                <a:latin typeface="Cambria" panose="02040503050406030204" pitchFamily="18" charset="0"/>
              </a:rPr>
              <a:t>Ученая</a:t>
            </a:r>
            <a:r>
              <a:rPr lang="cs-CZ" dirty="0">
                <a:latin typeface="Cambria" panose="02040503050406030204" pitchFamily="18" charset="0"/>
              </a:rPr>
              <a:t> </a:t>
            </a:r>
            <a:r>
              <a:rPr lang="cs-CZ" dirty="0" err="1">
                <a:latin typeface="Cambria" panose="02040503050406030204" pitchFamily="18" charset="0"/>
              </a:rPr>
              <a:t>дружина</a:t>
            </a:r>
            <a:r>
              <a:rPr lang="cs-CZ" dirty="0">
                <a:latin typeface="Cambria" panose="02040503050406030204" pitchFamily="18" charset="0"/>
              </a:rPr>
              <a:t>» (Г. </a:t>
            </a:r>
            <a:r>
              <a:rPr lang="cs-CZ" dirty="0" err="1">
                <a:latin typeface="Cambria" panose="02040503050406030204" pitchFamily="18" charset="0"/>
              </a:rPr>
              <a:t>Бужинский</a:t>
            </a:r>
            <a:r>
              <a:rPr lang="cs-CZ" dirty="0">
                <a:latin typeface="Cambria" panose="02040503050406030204" pitchFamily="18" charset="0"/>
              </a:rPr>
              <a:t>, А. </a:t>
            </a:r>
            <a:r>
              <a:rPr lang="cs-CZ" dirty="0" err="1">
                <a:latin typeface="Cambria" panose="02040503050406030204" pitchFamily="18" charset="0"/>
              </a:rPr>
              <a:t>Кантемир</a:t>
            </a:r>
            <a:r>
              <a:rPr lang="cs-CZ" dirty="0">
                <a:latin typeface="Cambria" panose="02040503050406030204" pitchFamily="18" charset="0"/>
              </a:rPr>
              <a:t>, В. </a:t>
            </a:r>
            <a:r>
              <a:rPr lang="cs-CZ" dirty="0" err="1">
                <a:latin typeface="Cambria" panose="02040503050406030204" pitchFamily="18" charset="0"/>
              </a:rPr>
              <a:t>Татищев</a:t>
            </a:r>
            <a:r>
              <a:rPr lang="cs-CZ" dirty="0">
                <a:latin typeface="Cambria" panose="02040503050406030204" pitchFamily="18" charset="0"/>
              </a:rPr>
              <a:t> и </a:t>
            </a:r>
            <a:r>
              <a:rPr lang="cs-CZ" dirty="0" err="1">
                <a:latin typeface="Cambria" panose="02040503050406030204" pitchFamily="18" charset="0"/>
              </a:rPr>
              <a:t>др</a:t>
            </a:r>
            <a:r>
              <a:rPr lang="cs-CZ" dirty="0">
                <a:latin typeface="Cambria" panose="02040503050406030204" pitchFamily="18" charset="0"/>
              </a:rPr>
              <a:t>.), </a:t>
            </a:r>
            <a:r>
              <a:rPr lang="cs-CZ" dirty="0" err="1">
                <a:latin typeface="Cambria" panose="02040503050406030204" pitchFamily="18" charset="0"/>
              </a:rPr>
              <a:t>содействовавшего</a:t>
            </a:r>
            <a:r>
              <a:rPr lang="cs-CZ" dirty="0">
                <a:latin typeface="Cambria" panose="02040503050406030204" pitchFamily="18" charset="0"/>
              </a:rPr>
              <a:t> </a:t>
            </a:r>
            <a:r>
              <a:rPr lang="cs-CZ" dirty="0" err="1">
                <a:latin typeface="Cambria" panose="02040503050406030204" pitchFamily="18" charset="0"/>
              </a:rPr>
              <a:t>петровским</a:t>
            </a:r>
            <a:r>
              <a:rPr lang="cs-CZ" dirty="0">
                <a:latin typeface="Cambria" panose="02040503050406030204" pitchFamily="18" charset="0"/>
              </a:rPr>
              <a:t> </a:t>
            </a:r>
            <a:r>
              <a:rPr lang="cs-CZ" dirty="0" err="1">
                <a:latin typeface="Cambria" panose="02040503050406030204" pitchFamily="18" charset="0"/>
              </a:rPr>
              <a:t>преобразованиям</a:t>
            </a:r>
            <a:r>
              <a:rPr lang="cs-CZ" dirty="0">
                <a:latin typeface="Cambria" panose="02040503050406030204" pitchFamily="18" charset="0"/>
              </a:rPr>
              <a:t>.</a:t>
            </a:r>
          </a:p>
          <a:p>
            <a:pPr marL="285750" lvl="0" indent="-285750">
              <a:buFont typeface="Courier New" panose="02070309020205020404" pitchFamily="49" charset="0"/>
              <a:buChar char="o"/>
            </a:pPr>
            <a:endParaRPr lang="cs-CZ" dirty="0"/>
          </a:p>
          <a:p>
            <a:pPr marL="285750" indent="-285750">
              <a:buFont typeface="Courier New" panose="02070309020205020404" pitchFamily="49" charset="0"/>
              <a:buChar char="o"/>
            </a:pPr>
            <a:endParaRPr lang="cs-CZ" dirty="0"/>
          </a:p>
        </p:txBody>
      </p:sp>
    </p:spTree>
    <p:extLst>
      <p:ext uri="{BB962C8B-B14F-4D97-AF65-F5344CB8AC3E}">
        <p14:creationId xmlns:p14="http://schemas.microsoft.com/office/powerpoint/2010/main" val="3545242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899592" y="1268760"/>
            <a:ext cx="7344816" cy="4524315"/>
          </a:xfrm>
          <a:prstGeom prst="rect">
            <a:avLst/>
          </a:prstGeom>
          <a:noFill/>
        </p:spPr>
        <p:txBody>
          <a:bodyPr wrap="square" rtlCol="0">
            <a:spAutoFit/>
          </a:bodyPr>
          <a:lstStyle/>
          <a:p>
            <a:pPr marL="285750" lvl="0" indent="-285750" algn="just">
              <a:buFont typeface="Courier New" panose="02070309020205020404" pitchFamily="49" charset="0"/>
              <a:buChar char="o"/>
            </a:pPr>
            <a:r>
              <a:rPr lang="cs-CZ" dirty="0" err="1">
                <a:latin typeface="Cambria" panose="02040503050406030204" pitchFamily="18" charset="0"/>
              </a:rPr>
              <a:t>Образование</a:t>
            </a:r>
            <a:r>
              <a:rPr lang="cs-CZ" dirty="0">
                <a:latin typeface="Cambria" panose="02040503050406030204" pitchFamily="18" charset="0"/>
              </a:rPr>
              <a:t> </a:t>
            </a:r>
            <a:r>
              <a:rPr lang="cs-CZ" dirty="0" err="1">
                <a:latin typeface="Cambria" panose="02040503050406030204" pitchFamily="18" charset="0"/>
              </a:rPr>
              <a:t>получил</a:t>
            </a:r>
            <a:r>
              <a:rPr lang="cs-CZ" dirty="0">
                <a:latin typeface="Cambria" panose="02040503050406030204" pitchFamily="18" charset="0"/>
              </a:rPr>
              <a:t> в </a:t>
            </a:r>
            <a:r>
              <a:rPr lang="cs-CZ" dirty="0" err="1">
                <a:latin typeface="Cambria" panose="02040503050406030204" pitchFamily="18" charset="0"/>
              </a:rPr>
              <a:t>Киево-Могилянской</a:t>
            </a:r>
            <a:r>
              <a:rPr lang="cs-CZ" dirty="0">
                <a:latin typeface="Cambria" panose="02040503050406030204" pitchFamily="18" charset="0"/>
              </a:rPr>
              <a:t> </a:t>
            </a:r>
            <a:r>
              <a:rPr lang="cs-CZ" dirty="0" err="1">
                <a:latin typeface="Cambria" panose="02040503050406030204" pitchFamily="18" charset="0"/>
              </a:rPr>
              <a:t>духовной</a:t>
            </a:r>
            <a:r>
              <a:rPr lang="cs-CZ" dirty="0">
                <a:latin typeface="Cambria" panose="02040503050406030204" pitchFamily="18" charset="0"/>
              </a:rPr>
              <a:t> </a:t>
            </a:r>
            <a:r>
              <a:rPr lang="cs-CZ" dirty="0" err="1">
                <a:latin typeface="Cambria" panose="02040503050406030204" pitchFamily="18" charset="0"/>
              </a:rPr>
              <a:t>коллегии</a:t>
            </a:r>
            <a:r>
              <a:rPr lang="cs-CZ" dirty="0">
                <a:latin typeface="Cambria" panose="02040503050406030204" pitchFamily="18" charset="0"/>
              </a:rPr>
              <a:t>. </a:t>
            </a:r>
            <a:r>
              <a:rPr lang="cs-CZ" dirty="0" err="1">
                <a:latin typeface="Cambria" panose="02040503050406030204" pitchFamily="18" charset="0"/>
              </a:rPr>
              <a:t>Затем</a:t>
            </a:r>
            <a:r>
              <a:rPr lang="cs-CZ" dirty="0">
                <a:latin typeface="Cambria" panose="02040503050406030204" pitchFamily="18" charset="0"/>
              </a:rPr>
              <a:t> </a:t>
            </a:r>
            <a:r>
              <a:rPr lang="cs-CZ" dirty="0" err="1">
                <a:latin typeface="Cambria" panose="02040503050406030204" pitchFamily="18" charset="0"/>
              </a:rPr>
              <a:t>принял</a:t>
            </a:r>
            <a:r>
              <a:rPr lang="cs-CZ" dirty="0">
                <a:latin typeface="Cambria" panose="02040503050406030204" pitchFamily="18" charset="0"/>
              </a:rPr>
              <a:t> </a:t>
            </a:r>
            <a:r>
              <a:rPr lang="cs-CZ" dirty="0" err="1">
                <a:latin typeface="Cambria" panose="02040503050406030204" pitchFamily="18" charset="0"/>
              </a:rPr>
              <a:t>униатство</a:t>
            </a:r>
            <a:r>
              <a:rPr lang="cs-CZ" dirty="0">
                <a:latin typeface="Cambria" panose="02040503050406030204" pitchFamily="18" charset="0"/>
              </a:rPr>
              <a:t>, </a:t>
            </a:r>
            <a:r>
              <a:rPr lang="cs-CZ" dirty="0" err="1">
                <a:latin typeface="Cambria" panose="02040503050406030204" pitchFamily="18" charset="0"/>
              </a:rPr>
              <a:t>учился</a:t>
            </a:r>
            <a:r>
              <a:rPr lang="cs-CZ" dirty="0">
                <a:latin typeface="Cambria" panose="02040503050406030204" pitchFamily="18" charset="0"/>
              </a:rPr>
              <a:t> в </a:t>
            </a:r>
            <a:r>
              <a:rPr lang="cs-CZ" dirty="0" err="1">
                <a:latin typeface="Cambria" panose="02040503050406030204" pitchFamily="18" charset="0"/>
              </a:rPr>
              <a:t>Польше</a:t>
            </a:r>
            <a:r>
              <a:rPr lang="cs-CZ" dirty="0">
                <a:latin typeface="Cambria" panose="02040503050406030204" pitchFamily="18" charset="0"/>
              </a:rPr>
              <a:t> и в </a:t>
            </a:r>
            <a:r>
              <a:rPr lang="cs-CZ" dirty="0" err="1">
                <a:latin typeface="Cambria" panose="02040503050406030204" pitchFamily="18" charset="0"/>
              </a:rPr>
              <a:t>Риме</a:t>
            </a:r>
            <a:r>
              <a:rPr lang="cs-CZ" dirty="0">
                <a:latin typeface="Cambria" panose="02040503050406030204" pitchFamily="18" charset="0"/>
              </a:rPr>
              <a:t>. В 1704 </a:t>
            </a:r>
            <a:r>
              <a:rPr lang="cs-CZ" dirty="0" err="1">
                <a:latin typeface="Cambria" panose="02040503050406030204" pitchFamily="18" charset="0"/>
              </a:rPr>
              <a:t>вернулся</a:t>
            </a:r>
            <a:r>
              <a:rPr lang="cs-CZ" dirty="0">
                <a:latin typeface="Cambria" panose="02040503050406030204" pitchFamily="18" charset="0"/>
              </a:rPr>
              <a:t> в </a:t>
            </a:r>
            <a:r>
              <a:rPr lang="cs-CZ" dirty="0" err="1">
                <a:latin typeface="Cambria" panose="02040503050406030204" pitchFamily="18" charset="0"/>
              </a:rPr>
              <a:t>Киев</a:t>
            </a:r>
            <a:r>
              <a:rPr lang="cs-CZ" dirty="0">
                <a:latin typeface="Cambria" panose="02040503050406030204" pitchFamily="18" charset="0"/>
              </a:rPr>
              <a:t>, </a:t>
            </a:r>
            <a:r>
              <a:rPr lang="cs-CZ" dirty="0" err="1">
                <a:latin typeface="Cambria" panose="02040503050406030204" pitchFamily="18" charset="0"/>
              </a:rPr>
              <a:t>вновь</a:t>
            </a:r>
            <a:r>
              <a:rPr lang="cs-CZ" dirty="0">
                <a:latin typeface="Cambria" panose="02040503050406030204" pitchFamily="18" charset="0"/>
              </a:rPr>
              <a:t> </a:t>
            </a:r>
            <a:r>
              <a:rPr lang="cs-CZ" dirty="0" err="1">
                <a:latin typeface="Cambria" panose="02040503050406030204" pitchFamily="18" charset="0"/>
              </a:rPr>
              <a:t>стал</a:t>
            </a:r>
            <a:r>
              <a:rPr lang="cs-CZ" dirty="0">
                <a:latin typeface="Cambria" panose="02040503050406030204" pitchFamily="18" charset="0"/>
              </a:rPr>
              <a:t> </a:t>
            </a:r>
            <a:r>
              <a:rPr lang="cs-CZ" dirty="0" err="1">
                <a:latin typeface="Cambria" panose="02040503050406030204" pitchFamily="18" charset="0"/>
              </a:rPr>
              <a:t>православным</a:t>
            </a:r>
            <a:r>
              <a:rPr lang="cs-CZ" dirty="0">
                <a:latin typeface="Cambria" panose="02040503050406030204" pitchFamily="18" charset="0"/>
              </a:rPr>
              <a:t> и </a:t>
            </a:r>
            <a:r>
              <a:rPr lang="cs-CZ" dirty="0" err="1">
                <a:latin typeface="Cambria" panose="02040503050406030204" pitchFamily="18" charset="0"/>
              </a:rPr>
              <a:t>принял</a:t>
            </a:r>
            <a:r>
              <a:rPr lang="cs-CZ" dirty="0">
                <a:latin typeface="Cambria" panose="02040503050406030204" pitchFamily="18" charset="0"/>
              </a:rPr>
              <a:t> </a:t>
            </a:r>
            <a:r>
              <a:rPr lang="cs-CZ" dirty="0" err="1">
                <a:latin typeface="Cambria" panose="02040503050406030204" pitchFamily="18" charset="0"/>
              </a:rPr>
              <a:t>монашество</a:t>
            </a:r>
            <a:r>
              <a:rPr lang="cs-CZ" dirty="0" smtClean="0">
                <a:latin typeface="Cambria" panose="02040503050406030204" pitchFamily="18" charset="0"/>
              </a:rPr>
              <a:t>.</a:t>
            </a:r>
          </a:p>
          <a:p>
            <a:pPr marL="285750" lvl="0" indent="-285750" algn="just">
              <a:buFont typeface="Courier New" panose="02070309020205020404" pitchFamily="49" charset="0"/>
              <a:buChar char="o"/>
            </a:pPr>
            <a:endParaRPr lang="cs-CZ" dirty="0"/>
          </a:p>
          <a:p>
            <a:pPr marL="285750" lvl="0" indent="-285750" algn="just">
              <a:buFont typeface="Courier New" panose="02070309020205020404" pitchFamily="49" charset="0"/>
              <a:buChar char="o"/>
            </a:pPr>
            <a:r>
              <a:rPr lang="cs-CZ" dirty="0" err="1">
                <a:latin typeface="Cambria" panose="02040503050406030204" pitchFamily="18" charset="0"/>
              </a:rPr>
              <a:t>Был</a:t>
            </a:r>
            <a:r>
              <a:rPr lang="cs-CZ" dirty="0">
                <a:latin typeface="Cambria" panose="02040503050406030204" pitchFamily="18" charset="0"/>
              </a:rPr>
              <a:t> </a:t>
            </a:r>
            <a:r>
              <a:rPr lang="cs-CZ" dirty="0" err="1">
                <a:latin typeface="Cambria" panose="02040503050406030204" pitchFamily="18" charset="0"/>
              </a:rPr>
              <a:t>проф</a:t>
            </a:r>
            <a:r>
              <a:rPr lang="cs-CZ" dirty="0">
                <a:latin typeface="Cambria" panose="02040503050406030204" pitchFamily="18" charset="0"/>
              </a:rPr>
              <a:t>. и </a:t>
            </a:r>
            <a:r>
              <a:rPr lang="cs-CZ" dirty="0" err="1">
                <a:latin typeface="Cambria" panose="02040503050406030204" pitchFamily="18" charset="0"/>
              </a:rPr>
              <a:t>ректором</a:t>
            </a:r>
            <a:r>
              <a:rPr lang="cs-CZ" dirty="0">
                <a:latin typeface="Cambria" panose="02040503050406030204" pitchFamily="18" charset="0"/>
              </a:rPr>
              <a:t> </a:t>
            </a:r>
            <a:r>
              <a:rPr lang="cs-CZ" dirty="0" err="1">
                <a:latin typeface="Cambria" panose="02040503050406030204" pitchFamily="18" charset="0"/>
              </a:rPr>
              <a:t>Киево</a:t>
            </a:r>
            <a:r>
              <a:rPr lang="cs-CZ" dirty="0">
                <a:latin typeface="Cambria" panose="02040503050406030204" pitchFamily="18" charset="0"/>
              </a:rPr>
              <a:t>- </a:t>
            </a:r>
            <a:r>
              <a:rPr lang="cs-CZ" dirty="0" err="1">
                <a:latin typeface="Cambria" panose="02040503050406030204" pitchFamily="18" charset="0"/>
              </a:rPr>
              <a:t>Могилянской</a:t>
            </a:r>
            <a:r>
              <a:rPr lang="cs-CZ" dirty="0">
                <a:latin typeface="Cambria" panose="02040503050406030204" pitchFamily="18" charset="0"/>
              </a:rPr>
              <a:t> </a:t>
            </a:r>
            <a:r>
              <a:rPr lang="cs-CZ" dirty="0" err="1">
                <a:latin typeface="Cambria" panose="02040503050406030204" pitchFamily="18" charset="0"/>
              </a:rPr>
              <a:t>академии</a:t>
            </a:r>
            <a:r>
              <a:rPr lang="cs-CZ" dirty="0">
                <a:latin typeface="Cambria" panose="02040503050406030204" pitchFamily="18" charset="0"/>
              </a:rPr>
              <a:t>, </a:t>
            </a:r>
            <a:r>
              <a:rPr lang="cs-CZ" dirty="0" err="1">
                <a:latin typeface="Cambria" panose="02040503050406030204" pitchFamily="18" charset="0"/>
              </a:rPr>
              <a:t>где</a:t>
            </a:r>
            <a:r>
              <a:rPr lang="cs-CZ" dirty="0">
                <a:latin typeface="Cambria" panose="02040503050406030204" pitchFamily="18" charset="0"/>
              </a:rPr>
              <a:t> </a:t>
            </a:r>
            <a:r>
              <a:rPr lang="cs-CZ" dirty="0" err="1">
                <a:latin typeface="Cambria" panose="02040503050406030204" pitchFamily="18" charset="0"/>
              </a:rPr>
              <a:t>читал</a:t>
            </a:r>
            <a:r>
              <a:rPr lang="cs-CZ" dirty="0">
                <a:latin typeface="Cambria" panose="02040503050406030204" pitchFamily="18" charset="0"/>
              </a:rPr>
              <a:t> </a:t>
            </a:r>
            <a:r>
              <a:rPr lang="cs-CZ" dirty="0" err="1">
                <a:latin typeface="Cambria" panose="02040503050406030204" pitchFamily="18" charset="0"/>
              </a:rPr>
              <a:t>обширный</a:t>
            </a:r>
            <a:r>
              <a:rPr lang="cs-CZ" dirty="0">
                <a:latin typeface="Cambria" panose="02040503050406030204" pitchFamily="18" charset="0"/>
              </a:rPr>
              <a:t> </a:t>
            </a:r>
            <a:r>
              <a:rPr lang="cs-CZ" dirty="0" err="1">
                <a:latin typeface="Cambria" panose="02040503050406030204" pitchFamily="18" charset="0"/>
              </a:rPr>
              <a:t>философский</a:t>
            </a:r>
            <a:r>
              <a:rPr lang="cs-CZ" dirty="0">
                <a:latin typeface="Cambria" panose="02040503050406030204" pitchFamily="18" charset="0"/>
              </a:rPr>
              <a:t> </a:t>
            </a:r>
            <a:r>
              <a:rPr lang="cs-CZ" dirty="0" err="1">
                <a:latin typeface="Cambria" panose="02040503050406030204" pitchFamily="18" charset="0"/>
              </a:rPr>
              <a:t>курс</a:t>
            </a:r>
            <a:r>
              <a:rPr lang="cs-CZ" dirty="0">
                <a:latin typeface="Cambria" panose="02040503050406030204" pitchFamily="18" charset="0"/>
              </a:rPr>
              <a:t>, </a:t>
            </a:r>
            <a:r>
              <a:rPr lang="cs-CZ" dirty="0" err="1">
                <a:latin typeface="Cambria" panose="02040503050406030204" pitchFamily="18" charset="0"/>
              </a:rPr>
              <a:t>включавший</a:t>
            </a:r>
            <a:r>
              <a:rPr lang="cs-CZ" dirty="0">
                <a:latin typeface="Cambria" panose="02040503050406030204" pitchFamily="18" charset="0"/>
              </a:rPr>
              <a:t> </a:t>
            </a:r>
            <a:r>
              <a:rPr lang="cs-CZ" dirty="0" err="1">
                <a:latin typeface="Cambria" panose="02040503050406030204" pitchFamily="18" charset="0"/>
              </a:rPr>
              <a:t>логику</a:t>
            </a:r>
            <a:r>
              <a:rPr lang="cs-CZ" dirty="0">
                <a:latin typeface="Cambria" panose="02040503050406030204" pitchFamily="18" charset="0"/>
              </a:rPr>
              <a:t>, </a:t>
            </a:r>
            <a:r>
              <a:rPr lang="cs-CZ" dirty="0" err="1">
                <a:latin typeface="Cambria" panose="02040503050406030204" pitchFamily="18" charset="0"/>
              </a:rPr>
              <a:t>натурфилософию</a:t>
            </a:r>
            <a:r>
              <a:rPr lang="cs-CZ" dirty="0">
                <a:latin typeface="Cambria" panose="02040503050406030204" pitchFamily="18" charset="0"/>
              </a:rPr>
              <a:t>, </a:t>
            </a:r>
            <a:r>
              <a:rPr lang="cs-CZ" dirty="0" err="1">
                <a:latin typeface="Cambria" panose="02040503050406030204" pitchFamily="18" charset="0"/>
              </a:rPr>
              <a:t>этику</a:t>
            </a:r>
            <a:r>
              <a:rPr lang="cs-CZ" dirty="0">
                <a:latin typeface="Cambria" panose="02040503050406030204" pitchFamily="18" charset="0"/>
              </a:rPr>
              <a:t> (1707—1709</a:t>
            </a:r>
            <a:r>
              <a:rPr lang="cs-CZ" dirty="0" smtClean="0">
                <a:latin typeface="Cambria" panose="02040503050406030204" pitchFamily="18" charset="0"/>
              </a:rPr>
              <a:t>).</a:t>
            </a:r>
          </a:p>
          <a:p>
            <a:pPr marL="285750" lvl="0" indent="-285750" algn="just">
              <a:buFont typeface="Arial" panose="020B0604020202020204" pitchFamily="34" charset="0"/>
              <a:buChar char="•"/>
            </a:pPr>
            <a:endParaRPr lang="cs-CZ" dirty="0" smtClean="0"/>
          </a:p>
          <a:p>
            <a:pPr marL="285750" lvl="0" indent="-285750" algn="just">
              <a:buFont typeface="Courier New" panose="02070309020205020404" pitchFamily="49" charset="0"/>
              <a:buChar char="o"/>
            </a:pPr>
            <a:r>
              <a:rPr lang="cs-CZ" dirty="0" err="1" smtClean="0">
                <a:latin typeface="Cambria" panose="02040503050406030204" pitchFamily="18" charset="0"/>
              </a:rPr>
              <a:t>Один</a:t>
            </a:r>
            <a:r>
              <a:rPr lang="cs-CZ" dirty="0" smtClean="0">
                <a:latin typeface="Cambria" panose="02040503050406030204" pitchFamily="18" charset="0"/>
              </a:rPr>
              <a:t> </a:t>
            </a:r>
            <a:r>
              <a:rPr lang="cs-CZ" dirty="0" err="1">
                <a:latin typeface="Cambria" panose="02040503050406030204" pitchFamily="18" charset="0"/>
              </a:rPr>
              <a:t>из</a:t>
            </a:r>
            <a:r>
              <a:rPr lang="cs-CZ" dirty="0">
                <a:latin typeface="Cambria" panose="02040503050406030204" pitchFamily="18" charset="0"/>
              </a:rPr>
              <a:t> </a:t>
            </a:r>
            <a:r>
              <a:rPr lang="cs-CZ" dirty="0" err="1">
                <a:latin typeface="Cambria" panose="02040503050406030204" pitchFamily="18" charset="0"/>
              </a:rPr>
              <a:t>образованнейших</a:t>
            </a:r>
            <a:r>
              <a:rPr lang="cs-CZ" dirty="0">
                <a:latin typeface="Cambria" panose="02040503050406030204" pitchFamily="18" charset="0"/>
              </a:rPr>
              <a:t> </a:t>
            </a:r>
            <a:r>
              <a:rPr lang="cs-CZ" dirty="0" err="1">
                <a:latin typeface="Cambria" panose="02040503050406030204" pitchFamily="18" charset="0"/>
              </a:rPr>
              <a:t>людей</a:t>
            </a:r>
            <a:r>
              <a:rPr lang="cs-CZ" dirty="0">
                <a:latin typeface="Cambria" panose="02040503050406030204" pitchFamily="18" charset="0"/>
              </a:rPr>
              <a:t> </a:t>
            </a:r>
            <a:r>
              <a:rPr lang="cs-CZ" dirty="0" err="1">
                <a:latin typeface="Cambria" panose="02040503050406030204" pitchFamily="18" charset="0"/>
              </a:rPr>
              <a:t>своего</a:t>
            </a:r>
            <a:r>
              <a:rPr lang="cs-CZ" dirty="0">
                <a:latin typeface="Cambria" panose="02040503050406030204" pitchFamily="18" charset="0"/>
              </a:rPr>
              <a:t> </a:t>
            </a:r>
            <a:r>
              <a:rPr lang="cs-CZ" dirty="0" err="1">
                <a:latin typeface="Cambria" panose="02040503050406030204" pitchFamily="18" charset="0"/>
              </a:rPr>
              <a:t>времени</a:t>
            </a:r>
            <a:r>
              <a:rPr lang="cs-CZ" dirty="0">
                <a:latin typeface="Cambria" panose="02040503050406030204" pitchFamily="18" charset="0"/>
              </a:rPr>
              <a:t>, </a:t>
            </a:r>
            <a:r>
              <a:rPr lang="cs-CZ" dirty="0" err="1">
                <a:latin typeface="Cambria" panose="02040503050406030204" pitchFamily="18" charset="0"/>
              </a:rPr>
              <a:t>владелец</a:t>
            </a:r>
            <a:r>
              <a:rPr lang="cs-CZ" dirty="0">
                <a:latin typeface="Cambria" panose="02040503050406030204" pitchFamily="18" charset="0"/>
              </a:rPr>
              <a:t> </a:t>
            </a:r>
            <a:r>
              <a:rPr lang="cs-CZ" dirty="0" err="1">
                <a:latin typeface="Cambria" panose="02040503050406030204" pitchFamily="18" charset="0"/>
              </a:rPr>
              <a:t>библиотеки</a:t>
            </a:r>
            <a:r>
              <a:rPr lang="cs-CZ" dirty="0">
                <a:latin typeface="Cambria" panose="02040503050406030204" pitchFamily="18" charset="0"/>
              </a:rPr>
              <a:t> в 30 </a:t>
            </a:r>
            <a:r>
              <a:rPr lang="cs-CZ" dirty="0" err="1">
                <a:latin typeface="Cambria" panose="02040503050406030204" pitchFamily="18" charset="0"/>
              </a:rPr>
              <a:t>тыс</a:t>
            </a:r>
            <a:r>
              <a:rPr lang="cs-CZ" dirty="0">
                <a:latin typeface="Cambria" panose="02040503050406030204" pitchFamily="18" charset="0"/>
              </a:rPr>
              <a:t>. </a:t>
            </a:r>
            <a:r>
              <a:rPr lang="cs-CZ" dirty="0" err="1">
                <a:latin typeface="Cambria" panose="02040503050406030204" pitchFamily="18" charset="0"/>
              </a:rPr>
              <a:t>томов</a:t>
            </a:r>
            <a:r>
              <a:rPr lang="cs-CZ" dirty="0">
                <a:latin typeface="Cambria" panose="02040503050406030204" pitchFamily="18" charset="0"/>
              </a:rPr>
              <a:t> </a:t>
            </a:r>
            <a:r>
              <a:rPr lang="cs-CZ" dirty="0" err="1">
                <a:latin typeface="Cambria" panose="02040503050406030204" pitchFamily="18" charset="0"/>
              </a:rPr>
              <a:t>на</a:t>
            </a:r>
            <a:r>
              <a:rPr lang="cs-CZ" dirty="0">
                <a:latin typeface="Cambria" panose="02040503050406030204" pitchFamily="18" charset="0"/>
              </a:rPr>
              <a:t> </a:t>
            </a:r>
            <a:r>
              <a:rPr lang="cs-CZ" dirty="0" err="1">
                <a:latin typeface="Cambria" panose="02040503050406030204" pitchFamily="18" charset="0"/>
              </a:rPr>
              <a:t>разных</a:t>
            </a:r>
            <a:r>
              <a:rPr lang="cs-CZ" dirty="0">
                <a:latin typeface="Cambria" panose="02040503050406030204" pitchFamily="18" charset="0"/>
              </a:rPr>
              <a:t> </a:t>
            </a:r>
            <a:r>
              <a:rPr lang="cs-CZ" dirty="0" err="1">
                <a:latin typeface="Cambria" panose="02040503050406030204" pitchFamily="18" charset="0"/>
              </a:rPr>
              <a:t>языках</a:t>
            </a:r>
            <a:r>
              <a:rPr lang="ru-RU" dirty="0">
                <a:latin typeface="Cambria" panose="02040503050406030204" pitchFamily="18" charset="0"/>
              </a:rPr>
              <a:t>. </a:t>
            </a:r>
            <a:endParaRPr lang="cs-CZ" dirty="0" smtClean="0">
              <a:latin typeface="Cambria" panose="02040503050406030204" pitchFamily="18" charset="0"/>
            </a:endParaRPr>
          </a:p>
          <a:p>
            <a:pPr marL="285750" lvl="0" indent="-285750" algn="just">
              <a:buFont typeface="Arial" panose="020B0604020202020204" pitchFamily="34" charset="0"/>
              <a:buChar char="•"/>
            </a:pPr>
            <a:endParaRPr lang="cs-CZ" dirty="0"/>
          </a:p>
          <a:p>
            <a:pPr marL="285750" indent="-285750" algn="just">
              <a:buFont typeface="Courier New" panose="02070309020205020404" pitchFamily="49" charset="0"/>
              <a:buChar char="o"/>
            </a:pPr>
            <a:r>
              <a:rPr lang="cs-CZ" dirty="0" err="1">
                <a:latin typeface="Cambria" panose="02040503050406030204" pitchFamily="18" charset="0"/>
              </a:rPr>
              <a:t>Прокопович</a:t>
            </a:r>
            <a:r>
              <a:rPr lang="cs-CZ" dirty="0">
                <a:latin typeface="Cambria" panose="02040503050406030204" pitchFamily="18" charset="0"/>
              </a:rPr>
              <a:t> </a:t>
            </a:r>
            <a:r>
              <a:rPr lang="cs-CZ" dirty="0" err="1">
                <a:latin typeface="Cambria" panose="02040503050406030204" pitchFamily="18" charset="0"/>
              </a:rPr>
              <a:t>сыграл</a:t>
            </a:r>
            <a:r>
              <a:rPr lang="cs-CZ" dirty="0">
                <a:latin typeface="Cambria" panose="02040503050406030204" pitchFamily="18" charset="0"/>
              </a:rPr>
              <a:t> </a:t>
            </a:r>
            <a:r>
              <a:rPr lang="cs-CZ" dirty="0" err="1">
                <a:latin typeface="Cambria" panose="02040503050406030204" pitchFamily="18" charset="0"/>
              </a:rPr>
              <a:t>важную</a:t>
            </a:r>
            <a:r>
              <a:rPr lang="cs-CZ" dirty="0">
                <a:latin typeface="Cambria" panose="02040503050406030204" pitchFamily="18" charset="0"/>
              </a:rPr>
              <a:t> </a:t>
            </a:r>
            <a:r>
              <a:rPr lang="cs-CZ" dirty="0" err="1">
                <a:latin typeface="Cambria" panose="02040503050406030204" pitchFamily="18" charset="0"/>
              </a:rPr>
              <a:t>роль</a:t>
            </a:r>
            <a:r>
              <a:rPr lang="cs-CZ" dirty="0">
                <a:latin typeface="Cambria" panose="02040503050406030204" pitchFamily="18" charset="0"/>
              </a:rPr>
              <a:t> в </a:t>
            </a:r>
            <a:r>
              <a:rPr lang="cs-CZ" dirty="0" err="1">
                <a:latin typeface="Cambria" panose="02040503050406030204" pitchFamily="18" charset="0"/>
              </a:rPr>
              <a:t>создании</a:t>
            </a:r>
            <a:r>
              <a:rPr lang="cs-CZ" dirty="0">
                <a:latin typeface="Cambria" panose="02040503050406030204" pitchFamily="18" charset="0"/>
              </a:rPr>
              <a:t> </a:t>
            </a:r>
            <a:r>
              <a:rPr lang="cs-CZ" dirty="0" err="1">
                <a:latin typeface="Cambria" panose="02040503050406030204" pitchFamily="18" charset="0"/>
              </a:rPr>
              <a:t>Академии</a:t>
            </a:r>
            <a:r>
              <a:rPr lang="cs-CZ" dirty="0">
                <a:latin typeface="Cambria" panose="02040503050406030204" pitchFamily="18" charset="0"/>
              </a:rPr>
              <a:t> </a:t>
            </a:r>
            <a:r>
              <a:rPr lang="cs-CZ" dirty="0" err="1">
                <a:latin typeface="Cambria" panose="02040503050406030204" pitchFamily="18" charset="0"/>
              </a:rPr>
              <a:t>наук</a:t>
            </a:r>
            <a:r>
              <a:rPr lang="ru-RU" dirty="0">
                <a:latin typeface="Cambria" panose="02040503050406030204" pitchFamily="18" charset="0"/>
              </a:rPr>
              <a:t>.</a:t>
            </a:r>
            <a:endParaRPr lang="cs-CZ" dirty="0">
              <a:latin typeface="Cambria" panose="02040503050406030204" pitchFamily="18" charset="0"/>
            </a:endParaRPr>
          </a:p>
          <a:p>
            <a:pPr lvl="0"/>
            <a:endParaRPr lang="cs-CZ" dirty="0"/>
          </a:p>
          <a:p>
            <a:pPr marL="285750" lvl="0" indent="-285750">
              <a:buFont typeface="Courier New" panose="02070309020205020404" pitchFamily="49" charset="0"/>
              <a:buChar char="o"/>
            </a:pPr>
            <a:endParaRPr lang="cs-CZ" dirty="0" smtClean="0"/>
          </a:p>
          <a:p>
            <a:pPr lvl="0"/>
            <a:endParaRPr lang="cs-CZ" dirty="0"/>
          </a:p>
          <a:p>
            <a:endParaRPr lang="cs-CZ" dirty="0"/>
          </a:p>
        </p:txBody>
      </p:sp>
    </p:spTree>
    <p:extLst>
      <p:ext uri="{BB962C8B-B14F-4D97-AF65-F5344CB8AC3E}">
        <p14:creationId xmlns:p14="http://schemas.microsoft.com/office/powerpoint/2010/main" val="484198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99592" y="1196753"/>
            <a:ext cx="7056784" cy="3508653"/>
          </a:xfrm>
          <a:prstGeom prst="rect">
            <a:avLst/>
          </a:prstGeom>
        </p:spPr>
        <p:txBody>
          <a:bodyPr wrap="square">
            <a:spAutoFit/>
          </a:bodyPr>
          <a:lstStyle/>
          <a:p>
            <a:r>
              <a:rPr lang="ru-RU" sz="2400" u="sng" dirty="0">
                <a:solidFill>
                  <a:srgbClr val="FFC000"/>
                </a:solidFill>
              </a:rPr>
              <a:t>ПРОКОПОВИЧ И </a:t>
            </a:r>
            <a:r>
              <a:rPr lang="ru-RU" sz="2400" u="sng" dirty="0" smtClean="0">
                <a:solidFill>
                  <a:srgbClr val="FFC000"/>
                </a:solidFill>
              </a:rPr>
              <a:t>ЦЕРКОВЬ</a:t>
            </a:r>
            <a:endParaRPr lang="cs-CZ" sz="2400" u="sng" dirty="0" smtClean="0">
              <a:solidFill>
                <a:srgbClr val="FFC000"/>
              </a:solidFill>
            </a:endParaRPr>
          </a:p>
          <a:p>
            <a:endParaRPr lang="cs-CZ" dirty="0"/>
          </a:p>
          <a:p>
            <a:pPr marL="285750" lvl="0" indent="-285750" algn="just">
              <a:buFont typeface="Courier New" panose="02070309020205020404" pitchFamily="49" charset="0"/>
              <a:buChar char="o"/>
            </a:pPr>
            <a:r>
              <a:rPr lang="ru-RU" dirty="0" smtClean="0"/>
              <a:t>Прокопович стал </a:t>
            </a:r>
            <a:r>
              <a:rPr lang="cs-CZ" dirty="0" err="1"/>
              <a:t>епископ</a:t>
            </a:r>
            <a:r>
              <a:rPr lang="ru-RU" dirty="0"/>
              <a:t>ом  (посвещен 1718 г.) </a:t>
            </a:r>
            <a:r>
              <a:rPr lang="cs-CZ" dirty="0" err="1">
                <a:latin typeface="Cambria" panose="02040503050406030204" pitchFamily="18" charset="0"/>
              </a:rPr>
              <a:t>Православной</a:t>
            </a:r>
            <a:r>
              <a:rPr lang="cs-CZ" dirty="0">
                <a:latin typeface="Cambria" panose="02040503050406030204" pitchFamily="18" charset="0"/>
              </a:rPr>
              <a:t> </a:t>
            </a:r>
            <a:r>
              <a:rPr lang="cs-CZ" dirty="0" err="1">
                <a:latin typeface="Cambria" panose="02040503050406030204" pitchFamily="18" charset="0"/>
              </a:rPr>
              <a:t>Российской</a:t>
            </a:r>
            <a:r>
              <a:rPr lang="cs-CZ" dirty="0">
                <a:latin typeface="Cambria" panose="02040503050406030204" pitchFamily="18" charset="0"/>
              </a:rPr>
              <a:t> </a:t>
            </a:r>
            <a:r>
              <a:rPr lang="cs-CZ" dirty="0" err="1">
                <a:latin typeface="Cambria" panose="02040503050406030204" pitchFamily="18" charset="0"/>
              </a:rPr>
              <a:t>Церкви</a:t>
            </a:r>
            <a:r>
              <a:rPr lang="cs-CZ" dirty="0">
                <a:latin typeface="Cambria" panose="02040503050406030204" pitchFamily="18" charset="0"/>
              </a:rPr>
              <a:t>; с 25 </a:t>
            </a:r>
            <a:r>
              <a:rPr lang="cs-CZ" dirty="0" err="1">
                <a:latin typeface="Cambria" panose="02040503050406030204" pitchFamily="18" charset="0"/>
              </a:rPr>
              <a:t>июня</a:t>
            </a:r>
            <a:r>
              <a:rPr lang="cs-CZ" dirty="0">
                <a:latin typeface="Cambria" panose="02040503050406030204" pitchFamily="18" charset="0"/>
              </a:rPr>
              <a:t> 1725 </a:t>
            </a:r>
            <a:r>
              <a:rPr lang="cs-CZ" dirty="0" err="1">
                <a:latin typeface="Cambria" panose="02040503050406030204" pitchFamily="18" charset="0"/>
              </a:rPr>
              <a:t>года</a:t>
            </a:r>
            <a:r>
              <a:rPr lang="cs-CZ" dirty="0">
                <a:latin typeface="Cambria" panose="02040503050406030204" pitchFamily="18" charset="0"/>
              </a:rPr>
              <a:t> </a:t>
            </a:r>
            <a:r>
              <a:rPr lang="cs-CZ" dirty="0" err="1">
                <a:latin typeface="Cambria" panose="02040503050406030204" pitchFamily="18" charset="0"/>
              </a:rPr>
              <a:t>архиепископ</a:t>
            </a:r>
            <a:r>
              <a:rPr lang="cs-CZ" dirty="0">
                <a:latin typeface="Cambria" panose="02040503050406030204" pitchFamily="18" charset="0"/>
              </a:rPr>
              <a:t> </a:t>
            </a:r>
            <a:r>
              <a:rPr lang="cs-CZ" dirty="0" err="1">
                <a:latin typeface="Cambria" panose="02040503050406030204" pitchFamily="18" charset="0"/>
              </a:rPr>
              <a:t>Новгородский</a:t>
            </a:r>
            <a:r>
              <a:rPr lang="cs-CZ" dirty="0" smtClean="0">
                <a:latin typeface="Cambria" panose="02040503050406030204" pitchFamily="18" charset="0"/>
              </a:rPr>
              <a:t>.</a:t>
            </a:r>
          </a:p>
          <a:p>
            <a:pPr marL="285750" lvl="0" indent="-285750" algn="just">
              <a:buFont typeface="Courier New" panose="02070309020205020404" pitchFamily="49" charset="0"/>
              <a:buChar char="o"/>
            </a:pPr>
            <a:endParaRPr lang="cs-CZ" dirty="0"/>
          </a:p>
          <a:p>
            <a:pPr marL="285750" lvl="0" indent="-285750" algn="just">
              <a:buFont typeface="Courier New" panose="02070309020205020404" pitchFamily="49" charset="0"/>
              <a:buChar char="o"/>
            </a:pPr>
            <a:r>
              <a:rPr lang="ru-RU" dirty="0"/>
              <a:t>С 25 января 1721 г. Ф. Прокопович стал первым вице-  президентом Святейшего Правительствующего Синода (и по смерти Стефана Яворского — его фактический руководитель</a:t>
            </a:r>
            <a:r>
              <a:rPr lang="ru-RU" dirty="0" smtClean="0"/>
              <a:t>).</a:t>
            </a:r>
            <a:endParaRPr lang="cs-CZ" dirty="0" smtClean="0"/>
          </a:p>
          <a:p>
            <a:pPr marL="285750" lvl="0" indent="-285750" algn="just">
              <a:buFont typeface="Arial" panose="020B0604020202020204" pitchFamily="34" charset="0"/>
              <a:buChar char="•"/>
            </a:pPr>
            <a:endParaRPr lang="cs-CZ" dirty="0"/>
          </a:p>
          <a:p>
            <a:pPr marL="285750" lvl="0" indent="-285750" algn="just">
              <a:buFont typeface="Courier New" panose="02070309020205020404" pitchFamily="49" charset="0"/>
              <a:buChar char="o"/>
            </a:pPr>
            <a:r>
              <a:rPr lang="ru-RU" dirty="0"/>
              <a:t>С 15 июля 1726 года Прокопович стал первенствующим членом Синода Русской Православной Церкви.</a:t>
            </a:r>
            <a:endParaRPr lang="cs-CZ" dirty="0"/>
          </a:p>
        </p:txBody>
      </p:sp>
    </p:spTree>
    <p:extLst>
      <p:ext uri="{BB962C8B-B14F-4D97-AF65-F5344CB8AC3E}">
        <p14:creationId xmlns:p14="http://schemas.microsoft.com/office/powerpoint/2010/main" val="2428404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755576" y="620688"/>
            <a:ext cx="7488832" cy="5724644"/>
          </a:xfrm>
          <a:prstGeom prst="rect">
            <a:avLst/>
          </a:prstGeom>
        </p:spPr>
        <p:txBody>
          <a:bodyPr wrap="square">
            <a:spAutoFit/>
          </a:bodyPr>
          <a:lstStyle/>
          <a:p>
            <a:r>
              <a:rPr lang="ru-RU" sz="2400" u="sng" dirty="0">
                <a:solidFill>
                  <a:srgbClr val="FFC000"/>
                </a:solidFill>
              </a:rPr>
              <a:t>ТВОРЧЕСТВО И </a:t>
            </a:r>
            <a:r>
              <a:rPr lang="ru-RU" sz="2400" u="sng" dirty="0" smtClean="0">
                <a:solidFill>
                  <a:srgbClr val="FFC000"/>
                </a:solidFill>
              </a:rPr>
              <a:t>ДЕЯТЕЛЬНОСТЬ</a:t>
            </a:r>
          </a:p>
          <a:p>
            <a:endParaRPr lang="cs-CZ" dirty="0"/>
          </a:p>
          <a:p>
            <a:pPr marL="285750" lvl="0" indent="-285750">
              <a:buFont typeface="Courier New" panose="02070309020205020404" pitchFamily="49" charset="0"/>
              <a:buChar char="o"/>
            </a:pPr>
            <a:r>
              <a:rPr lang="cs-CZ" dirty="0" err="1">
                <a:latin typeface="Cambria" panose="02040503050406030204" pitchFamily="18" charset="0"/>
              </a:rPr>
              <a:t>Идеолог</a:t>
            </a:r>
            <a:r>
              <a:rPr lang="cs-CZ" dirty="0">
                <a:latin typeface="Cambria" panose="02040503050406030204" pitchFamily="18" charset="0"/>
              </a:rPr>
              <a:t> «</a:t>
            </a:r>
            <a:r>
              <a:rPr lang="cs-CZ" dirty="0" err="1">
                <a:latin typeface="Cambria" panose="02040503050406030204" pitchFamily="18" charset="0"/>
              </a:rPr>
              <a:t>просвещенного</a:t>
            </a:r>
            <a:r>
              <a:rPr lang="cs-CZ" dirty="0">
                <a:latin typeface="Cambria" panose="02040503050406030204" pitchFamily="18" charset="0"/>
              </a:rPr>
              <a:t> </a:t>
            </a:r>
            <a:r>
              <a:rPr lang="cs-CZ" dirty="0" err="1">
                <a:latin typeface="Cambria" panose="02040503050406030204" pitchFamily="18" charset="0"/>
              </a:rPr>
              <a:t>абсолютизма</a:t>
            </a:r>
            <a:r>
              <a:rPr lang="cs-CZ" dirty="0">
                <a:latin typeface="Cambria" panose="02040503050406030204" pitchFamily="18" charset="0"/>
              </a:rPr>
              <a:t>», </a:t>
            </a:r>
            <a:r>
              <a:rPr lang="cs-CZ" dirty="0" err="1">
                <a:latin typeface="Cambria" panose="02040503050406030204" pitchFamily="18" charset="0"/>
              </a:rPr>
              <a:t>сочинитель</a:t>
            </a:r>
            <a:r>
              <a:rPr lang="cs-CZ" dirty="0">
                <a:latin typeface="Cambria" panose="02040503050406030204" pitchFamily="18" charset="0"/>
              </a:rPr>
              <a:t> «</a:t>
            </a:r>
            <a:r>
              <a:rPr lang="cs-CZ" dirty="0" err="1">
                <a:latin typeface="Cambria" panose="02040503050406030204" pitchFamily="18" charset="0"/>
              </a:rPr>
              <a:t>Духовного</a:t>
            </a:r>
            <a:r>
              <a:rPr lang="cs-CZ" dirty="0">
                <a:latin typeface="Cambria" panose="02040503050406030204" pitchFamily="18" charset="0"/>
              </a:rPr>
              <a:t> </a:t>
            </a:r>
            <a:r>
              <a:rPr lang="cs-CZ" dirty="0" err="1">
                <a:latin typeface="Cambria" panose="02040503050406030204" pitchFamily="18" charset="0"/>
              </a:rPr>
              <a:t>регламента</a:t>
            </a:r>
            <a:r>
              <a:rPr lang="cs-CZ" dirty="0">
                <a:latin typeface="Cambria" panose="02040503050406030204" pitchFamily="18" charset="0"/>
              </a:rPr>
              <a:t>» (1720), в </a:t>
            </a:r>
            <a:r>
              <a:rPr lang="cs-CZ" dirty="0" err="1">
                <a:latin typeface="Cambria" panose="02040503050406030204" pitchFamily="18" charset="0"/>
              </a:rPr>
              <a:t>создании</a:t>
            </a:r>
            <a:r>
              <a:rPr lang="cs-CZ" dirty="0">
                <a:latin typeface="Cambria" panose="02040503050406030204" pitchFamily="18" charset="0"/>
              </a:rPr>
              <a:t> </a:t>
            </a:r>
            <a:r>
              <a:rPr lang="cs-CZ" dirty="0" err="1">
                <a:latin typeface="Cambria" panose="02040503050406030204" pitchFamily="18" charset="0"/>
              </a:rPr>
              <a:t>которого</a:t>
            </a:r>
            <a:r>
              <a:rPr lang="cs-CZ" dirty="0">
                <a:latin typeface="Cambria" panose="02040503050406030204" pitchFamily="18" charset="0"/>
              </a:rPr>
              <a:t> </a:t>
            </a:r>
            <a:r>
              <a:rPr lang="cs-CZ" dirty="0" err="1">
                <a:latin typeface="Cambria" panose="02040503050406030204" pitchFamily="18" charset="0"/>
              </a:rPr>
              <a:t>участвовал</a:t>
            </a:r>
            <a:r>
              <a:rPr lang="cs-CZ" dirty="0">
                <a:latin typeface="Cambria" panose="02040503050406030204" pitchFamily="18" charset="0"/>
              </a:rPr>
              <a:t> </a:t>
            </a:r>
            <a:r>
              <a:rPr lang="cs-CZ" dirty="0" err="1">
                <a:latin typeface="Cambria" panose="02040503050406030204" pitchFamily="18" charset="0"/>
              </a:rPr>
              <a:t>Петр</a:t>
            </a:r>
            <a:r>
              <a:rPr lang="cs-CZ" dirty="0">
                <a:latin typeface="Cambria" panose="02040503050406030204" pitchFamily="18" charset="0"/>
              </a:rPr>
              <a:t> I.</a:t>
            </a:r>
            <a:r>
              <a:rPr lang="ru-RU" dirty="0">
                <a:latin typeface="Cambria" panose="02040503050406030204" pitchFamily="18" charset="0"/>
              </a:rPr>
              <a:t> </a:t>
            </a:r>
            <a:endParaRPr lang="ru-RU" dirty="0" smtClean="0">
              <a:latin typeface="Cambria" panose="02040503050406030204" pitchFamily="18" charset="0"/>
            </a:endParaRPr>
          </a:p>
          <a:p>
            <a:pPr marL="285750" lvl="0" indent="-285750">
              <a:buFont typeface="Courier New" panose="02070309020205020404" pitchFamily="49" charset="0"/>
              <a:buChar char="o"/>
            </a:pPr>
            <a:endParaRPr lang="ru-RU" dirty="0" smtClean="0">
              <a:latin typeface="Cambria" panose="02040503050406030204" pitchFamily="18" charset="0"/>
            </a:endParaRPr>
          </a:p>
          <a:p>
            <a:pPr marL="285750" lvl="0" indent="-285750">
              <a:buFont typeface="Courier New" panose="02070309020205020404" pitchFamily="49" charset="0"/>
              <a:buChar char="o"/>
            </a:pPr>
            <a:r>
              <a:rPr lang="ru-RU" dirty="0" smtClean="0"/>
              <a:t>Прокопович </a:t>
            </a:r>
            <a:r>
              <a:rPr lang="ru-RU" dirty="0"/>
              <a:t>- </a:t>
            </a:r>
            <a:r>
              <a:rPr lang="cs-CZ" dirty="0"/>
              <a:t>o</a:t>
            </a:r>
            <a:r>
              <a:rPr lang="ru-RU" dirty="0"/>
              <a:t>дин из главных участников церковной реформы, опровергавший теорию о первенстве духовной власти над светской</a:t>
            </a:r>
            <a:r>
              <a:rPr lang="ru-RU" dirty="0" smtClean="0"/>
              <a:t>.</a:t>
            </a:r>
          </a:p>
          <a:p>
            <a:pPr marL="285750" lvl="0" indent="-285750">
              <a:buFont typeface="Courier New" panose="02070309020205020404" pitchFamily="49" charset="0"/>
              <a:buChar char="o"/>
            </a:pPr>
            <a:endParaRPr lang="cs-CZ" dirty="0"/>
          </a:p>
          <a:p>
            <a:pPr marL="285750" lvl="0" indent="-285750">
              <a:buFont typeface="Courier New" panose="02070309020205020404" pitchFamily="49" charset="0"/>
              <a:buChar char="o"/>
            </a:pPr>
            <a:r>
              <a:rPr lang="cs-CZ" dirty="0" err="1">
                <a:latin typeface="Cambria" panose="02040503050406030204" pitchFamily="18" charset="0"/>
              </a:rPr>
              <a:t>Ратовал</a:t>
            </a:r>
            <a:r>
              <a:rPr lang="cs-CZ" dirty="0">
                <a:latin typeface="Cambria" panose="02040503050406030204" pitchFamily="18" charset="0"/>
              </a:rPr>
              <a:t> </a:t>
            </a:r>
            <a:r>
              <a:rPr lang="cs-CZ" dirty="0" err="1">
                <a:latin typeface="Cambria" panose="02040503050406030204" pitchFamily="18" charset="0"/>
              </a:rPr>
              <a:t>за</a:t>
            </a:r>
            <a:r>
              <a:rPr lang="cs-CZ" dirty="0">
                <a:latin typeface="Cambria" panose="02040503050406030204" pitchFamily="18" charset="0"/>
              </a:rPr>
              <a:t> </a:t>
            </a:r>
            <a:r>
              <a:rPr lang="cs-CZ" dirty="0" err="1">
                <a:latin typeface="Cambria" panose="02040503050406030204" pitchFamily="18" charset="0"/>
              </a:rPr>
              <a:t>быстрое</a:t>
            </a:r>
            <a:r>
              <a:rPr lang="cs-CZ" dirty="0">
                <a:latin typeface="Cambria" panose="02040503050406030204" pitchFamily="18" charset="0"/>
              </a:rPr>
              <a:t> </a:t>
            </a:r>
            <a:r>
              <a:rPr lang="cs-CZ" dirty="0" err="1">
                <a:latin typeface="Cambria" panose="02040503050406030204" pitchFamily="18" charset="0"/>
              </a:rPr>
              <a:t>развитие</a:t>
            </a:r>
            <a:r>
              <a:rPr lang="cs-CZ" dirty="0">
                <a:latin typeface="Cambria" panose="02040503050406030204" pitchFamily="18" charset="0"/>
              </a:rPr>
              <a:t> </a:t>
            </a:r>
            <a:r>
              <a:rPr lang="cs-CZ" dirty="0" err="1">
                <a:latin typeface="Cambria" panose="02040503050406030204" pitchFamily="18" charset="0"/>
              </a:rPr>
              <a:t>производительных</a:t>
            </a:r>
            <a:r>
              <a:rPr lang="cs-CZ" dirty="0">
                <a:latin typeface="Cambria" panose="02040503050406030204" pitchFamily="18" charset="0"/>
              </a:rPr>
              <a:t> </a:t>
            </a:r>
            <a:r>
              <a:rPr lang="cs-CZ" dirty="0" err="1">
                <a:latin typeface="Cambria" panose="02040503050406030204" pitchFamily="18" charset="0"/>
              </a:rPr>
              <a:t>сил</a:t>
            </a:r>
            <a:r>
              <a:rPr lang="cs-CZ" dirty="0">
                <a:latin typeface="Cambria" panose="02040503050406030204" pitchFamily="18" charset="0"/>
              </a:rPr>
              <a:t>, </a:t>
            </a:r>
            <a:r>
              <a:rPr lang="cs-CZ" dirty="0" err="1">
                <a:latin typeface="Cambria" panose="02040503050406030204" pitchFamily="18" charset="0"/>
              </a:rPr>
              <a:t>просвещения</a:t>
            </a:r>
            <a:r>
              <a:rPr lang="cs-CZ" dirty="0">
                <a:latin typeface="Cambria" panose="02040503050406030204" pitchFamily="18" charset="0"/>
              </a:rPr>
              <a:t> и </a:t>
            </a:r>
            <a:r>
              <a:rPr lang="cs-CZ" dirty="0" err="1">
                <a:latin typeface="Cambria" panose="02040503050406030204" pitchFamily="18" charset="0"/>
              </a:rPr>
              <a:t>культуры</a:t>
            </a:r>
            <a:r>
              <a:rPr lang="cs-CZ" dirty="0" smtClean="0">
                <a:latin typeface="Cambria" panose="02040503050406030204" pitchFamily="18" charset="0"/>
              </a:rPr>
              <a:t>.</a:t>
            </a:r>
            <a:endParaRPr lang="ru-RU" dirty="0" smtClean="0">
              <a:latin typeface="Cambria" panose="02040503050406030204" pitchFamily="18" charset="0"/>
            </a:endParaRPr>
          </a:p>
          <a:p>
            <a:pPr marL="285750" lvl="0" indent="-285750">
              <a:buFont typeface="Courier New" panose="02070309020205020404" pitchFamily="49" charset="0"/>
              <a:buChar char="o"/>
            </a:pPr>
            <a:endParaRPr lang="cs-CZ" dirty="0">
              <a:latin typeface="Cambria" panose="02040503050406030204" pitchFamily="18" charset="0"/>
            </a:endParaRPr>
          </a:p>
          <a:p>
            <a:pPr marL="285750" lvl="0" indent="-285750">
              <a:buFont typeface="Courier New" panose="02070309020205020404" pitchFamily="49" charset="0"/>
              <a:buChar char="o"/>
            </a:pPr>
            <a:r>
              <a:rPr lang="cs-CZ" dirty="0" err="1">
                <a:latin typeface="Cambria" panose="02040503050406030204" pitchFamily="18" charset="0"/>
              </a:rPr>
              <a:t>Выступал</a:t>
            </a:r>
            <a:r>
              <a:rPr lang="cs-CZ" dirty="0">
                <a:latin typeface="Cambria" panose="02040503050406030204" pitchFamily="18" charset="0"/>
              </a:rPr>
              <a:t> </a:t>
            </a:r>
            <a:r>
              <a:rPr lang="cs-CZ" dirty="0" err="1">
                <a:latin typeface="Cambria" panose="02040503050406030204" pitchFamily="18" charset="0"/>
              </a:rPr>
              <a:t>за</a:t>
            </a:r>
            <a:r>
              <a:rPr lang="cs-CZ" dirty="0">
                <a:latin typeface="Cambria" panose="02040503050406030204" pitchFamily="18" charset="0"/>
              </a:rPr>
              <a:t> </a:t>
            </a:r>
            <a:r>
              <a:rPr lang="cs-CZ" dirty="0" err="1">
                <a:latin typeface="Cambria" panose="02040503050406030204" pitchFamily="18" charset="0"/>
              </a:rPr>
              <a:t>примирение</a:t>
            </a:r>
            <a:r>
              <a:rPr lang="cs-CZ" dirty="0">
                <a:latin typeface="Cambria" panose="02040503050406030204" pitchFamily="18" charset="0"/>
              </a:rPr>
              <a:t> </a:t>
            </a:r>
            <a:r>
              <a:rPr lang="cs-CZ" dirty="0" err="1">
                <a:latin typeface="Cambria" panose="02040503050406030204" pitchFamily="18" charset="0"/>
              </a:rPr>
              <a:t>религии</a:t>
            </a:r>
            <a:r>
              <a:rPr lang="cs-CZ" dirty="0">
                <a:latin typeface="Cambria" panose="02040503050406030204" pitchFamily="18" charset="0"/>
              </a:rPr>
              <a:t> с </a:t>
            </a:r>
            <a:r>
              <a:rPr lang="cs-CZ" dirty="0" err="1">
                <a:latin typeface="Cambria" panose="02040503050406030204" pitchFamily="18" charset="0"/>
              </a:rPr>
              <a:t>разумом</a:t>
            </a:r>
            <a:r>
              <a:rPr lang="cs-CZ" dirty="0">
                <a:latin typeface="Cambria" panose="02040503050406030204" pitchFamily="18" charset="0"/>
              </a:rPr>
              <a:t>, </a:t>
            </a:r>
            <a:r>
              <a:rPr lang="cs-CZ" dirty="0" err="1">
                <a:latin typeface="Cambria" panose="02040503050406030204" pitchFamily="18" charset="0"/>
              </a:rPr>
              <a:t>что</a:t>
            </a:r>
            <a:r>
              <a:rPr lang="cs-CZ" dirty="0">
                <a:latin typeface="Cambria" panose="02040503050406030204" pitchFamily="18" charset="0"/>
              </a:rPr>
              <a:t> в </a:t>
            </a:r>
            <a:r>
              <a:rPr lang="cs-CZ" dirty="0" err="1">
                <a:latin typeface="Cambria" panose="02040503050406030204" pitchFamily="18" charset="0"/>
              </a:rPr>
              <a:t>условиях</a:t>
            </a:r>
            <a:r>
              <a:rPr lang="cs-CZ" dirty="0">
                <a:latin typeface="Cambria" panose="02040503050406030204" pitchFamily="18" charset="0"/>
              </a:rPr>
              <a:t> </a:t>
            </a:r>
            <a:r>
              <a:rPr lang="cs-CZ" dirty="0" err="1">
                <a:latin typeface="Cambria" panose="02040503050406030204" pitchFamily="18" charset="0"/>
              </a:rPr>
              <a:t>России</a:t>
            </a:r>
            <a:r>
              <a:rPr lang="cs-CZ" dirty="0">
                <a:latin typeface="Cambria" panose="02040503050406030204" pitchFamily="18" charset="0"/>
              </a:rPr>
              <a:t> 18 в. </a:t>
            </a:r>
            <a:r>
              <a:rPr lang="cs-CZ" dirty="0" err="1">
                <a:latin typeface="Cambria" panose="02040503050406030204" pitchFamily="18" charset="0"/>
              </a:rPr>
              <a:t>расширяло</a:t>
            </a:r>
            <a:r>
              <a:rPr lang="cs-CZ" dirty="0">
                <a:latin typeface="Cambria" panose="02040503050406030204" pitchFamily="18" charset="0"/>
              </a:rPr>
              <a:t> </a:t>
            </a:r>
            <a:r>
              <a:rPr lang="cs-CZ" dirty="0" err="1">
                <a:latin typeface="Cambria" panose="02040503050406030204" pitchFamily="18" charset="0"/>
              </a:rPr>
              <a:t>возможности</a:t>
            </a:r>
            <a:r>
              <a:rPr lang="cs-CZ" dirty="0">
                <a:latin typeface="Cambria" panose="02040503050406030204" pitchFamily="18" charset="0"/>
              </a:rPr>
              <a:t> </a:t>
            </a:r>
            <a:r>
              <a:rPr lang="cs-CZ" dirty="0" err="1">
                <a:latin typeface="Cambria" panose="02040503050406030204" pitchFamily="18" charset="0"/>
              </a:rPr>
              <a:t>распространения</a:t>
            </a:r>
            <a:r>
              <a:rPr lang="cs-CZ" dirty="0">
                <a:latin typeface="Cambria" panose="02040503050406030204" pitchFamily="18" charset="0"/>
              </a:rPr>
              <a:t> </a:t>
            </a:r>
            <a:r>
              <a:rPr lang="cs-CZ" dirty="0" err="1">
                <a:latin typeface="Cambria" panose="02040503050406030204" pitchFamily="18" charset="0"/>
              </a:rPr>
              <a:t>науки</a:t>
            </a:r>
            <a:r>
              <a:rPr lang="cs-CZ" dirty="0">
                <a:latin typeface="Cambria" panose="02040503050406030204" pitchFamily="18" charset="0"/>
              </a:rPr>
              <a:t> </a:t>
            </a:r>
            <a:r>
              <a:rPr lang="cs-CZ" dirty="0" err="1">
                <a:latin typeface="Cambria" panose="02040503050406030204" pitchFamily="18" charset="0"/>
              </a:rPr>
              <a:t>нового</a:t>
            </a:r>
            <a:r>
              <a:rPr lang="cs-CZ" dirty="0">
                <a:latin typeface="Cambria" panose="02040503050406030204" pitchFamily="18" charset="0"/>
              </a:rPr>
              <a:t> </a:t>
            </a:r>
            <a:r>
              <a:rPr lang="cs-CZ" dirty="0" err="1">
                <a:latin typeface="Cambria" panose="02040503050406030204" pitchFamily="18" charset="0"/>
              </a:rPr>
              <a:t>времени</a:t>
            </a:r>
            <a:r>
              <a:rPr lang="cs-CZ" dirty="0">
                <a:latin typeface="Cambria" panose="02040503050406030204" pitchFamily="18" charset="0"/>
              </a:rPr>
              <a:t> (</a:t>
            </a:r>
            <a:r>
              <a:rPr lang="cs-CZ" dirty="0" err="1">
                <a:latin typeface="Cambria" panose="02040503050406030204" pitchFamily="18" charset="0"/>
              </a:rPr>
              <a:t>напр</a:t>
            </a:r>
            <a:r>
              <a:rPr lang="cs-CZ" dirty="0">
                <a:latin typeface="Cambria" panose="02040503050406030204" pitchFamily="18" charset="0"/>
              </a:rPr>
              <a:t>., </a:t>
            </a:r>
            <a:r>
              <a:rPr lang="cs-CZ" dirty="0" err="1">
                <a:latin typeface="Cambria" panose="02040503050406030204" pitchFamily="18" charset="0"/>
              </a:rPr>
              <a:t>гелиоцентрического</a:t>
            </a:r>
            <a:r>
              <a:rPr lang="cs-CZ" dirty="0">
                <a:latin typeface="Cambria" panose="02040503050406030204" pitchFamily="18" charset="0"/>
              </a:rPr>
              <a:t> </a:t>
            </a:r>
            <a:r>
              <a:rPr lang="cs-CZ" dirty="0" err="1">
                <a:latin typeface="Cambria" panose="02040503050406030204" pitchFamily="18" charset="0"/>
              </a:rPr>
              <a:t>учения</a:t>
            </a:r>
            <a:r>
              <a:rPr lang="cs-CZ" dirty="0" smtClean="0">
                <a:latin typeface="Cambria" panose="02040503050406030204" pitchFamily="18" charset="0"/>
              </a:rPr>
              <a:t>).</a:t>
            </a:r>
            <a:endParaRPr lang="ru-RU" dirty="0" smtClean="0">
              <a:latin typeface="Cambria" panose="02040503050406030204" pitchFamily="18" charset="0"/>
            </a:endParaRPr>
          </a:p>
          <a:p>
            <a:pPr marL="285750" lvl="0" indent="-285750">
              <a:buFont typeface="Courier New" panose="02070309020205020404" pitchFamily="49" charset="0"/>
              <a:buChar char="o"/>
            </a:pPr>
            <a:endParaRPr lang="cs-CZ" dirty="0">
              <a:latin typeface="Cambria" panose="02040503050406030204" pitchFamily="18" charset="0"/>
            </a:endParaRPr>
          </a:p>
          <a:p>
            <a:pPr marL="285750" lvl="0" indent="-285750">
              <a:buFont typeface="Courier New" panose="02070309020205020404" pitchFamily="49" charset="0"/>
              <a:buChar char="o"/>
            </a:pPr>
            <a:r>
              <a:rPr lang="cs-CZ" dirty="0" err="1">
                <a:latin typeface="Cambria" panose="02040503050406030204" pitchFamily="18" charset="0"/>
              </a:rPr>
              <a:t>Прокопович</a:t>
            </a:r>
            <a:r>
              <a:rPr lang="cs-CZ" dirty="0">
                <a:latin typeface="Cambria" panose="02040503050406030204" pitchFamily="18" charset="0"/>
              </a:rPr>
              <a:t> — </a:t>
            </a:r>
            <a:r>
              <a:rPr lang="cs-CZ" dirty="0" err="1">
                <a:latin typeface="Cambria" panose="02040503050406030204" pitchFamily="18" charset="0"/>
              </a:rPr>
              <a:t>автор</a:t>
            </a:r>
            <a:r>
              <a:rPr lang="cs-CZ" dirty="0">
                <a:latin typeface="Cambria" panose="02040503050406030204" pitchFamily="18" charset="0"/>
              </a:rPr>
              <a:t> </a:t>
            </a:r>
            <a:r>
              <a:rPr lang="cs-CZ" dirty="0" err="1">
                <a:latin typeface="Cambria" panose="02040503050406030204" pitchFamily="18" charset="0"/>
              </a:rPr>
              <a:t>многочисленных</a:t>
            </a:r>
            <a:r>
              <a:rPr lang="cs-CZ" dirty="0">
                <a:latin typeface="Cambria" panose="02040503050406030204" pitchFamily="18" charset="0"/>
              </a:rPr>
              <a:t> </a:t>
            </a:r>
            <a:r>
              <a:rPr lang="cs-CZ" dirty="0" err="1">
                <a:latin typeface="Cambria" panose="02040503050406030204" pitchFamily="18" charset="0"/>
              </a:rPr>
              <a:t>социально-политических</a:t>
            </a:r>
            <a:r>
              <a:rPr lang="cs-CZ" dirty="0">
                <a:latin typeface="Cambria" panose="02040503050406030204" pitchFamily="18" charset="0"/>
              </a:rPr>
              <a:t> и </a:t>
            </a:r>
            <a:r>
              <a:rPr lang="cs-CZ" dirty="0" err="1">
                <a:latin typeface="Cambria" panose="02040503050406030204" pitchFamily="18" charset="0"/>
              </a:rPr>
              <a:t>богословско-философских</a:t>
            </a:r>
            <a:r>
              <a:rPr lang="cs-CZ" dirty="0">
                <a:latin typeface="Cambria" panose="02040503050406030204" pitchFamily="18" charset="0"/>
              </a:rPr>
              <a:t> </a:t>
            </a:r>
            <a:r>
              <a:rPr lang="cs-CZ" dirty="0" err="1">
                <a:latin typeface="Cambria" panose="02040503050406030204" pitchFamily="18" charset="0"/>
              </a:rPr>
              <a:t>трактатов</a:t>
            </a:r>
            <a:r>
              <a:rPr lang="cs-CZ" dirty="0">
                <a:latin typeface="Cambria" panose="02040503050406030204" pitchFamily="18" charset="0"/>
              </a:rPr>
              <a:t>, </a:t>
            </a:r>
            <a:r>
              <a:rPr lang="cs-CZ" dirty="0" err="1">
                <a:latin typeface="Cambria" panose="02040503050406030204" pitchFamily="18" charset="0"/>
              </a:rPr>
              <a:t>вызвавших</a:t>
            </a:r>
            <a:r>
              <a:rPr lang="cs-CZ" dirty="0">
                <a:latin typeface="Cambria" panose="02040503050406030204" pitchFamily="18" charset="0"/>
              </a:rPr>
              <a:t> </a:t>
            </a:r>
            <a:r>
              <a:rPr lang="cs-CZ" dirty="0" err="1">
                <a:latin typeface="Cambria" panose="02040503050406030204" pitchFamily="18" charset="0"/>
              </a:rPr>
              <a:t>острую</a:t>
            </a:r>
            <a:r>
              <a:rPr lang="cs-CZ" dirty="0">
                <a:latin typeface="Cambria" panose="02040503050406030204" pitchFamily="18" charset="0"/>
              </a:rPr>
              <a:t> </a:t>
            </a:r>
            <a:r>
              <a:rPr lang="cs-CZ" dirty="0" err="1">
                <a:latin typeface="Cambria" panose="02040503050406030204" pitchFamily="18" charset="0"/>
              </a:rPr>
              <a:t>реакцию</a:t>
            </a:r>
            <a:r>
              <a:rPr lang="cs-CZ" dirty="0">
                <a:latin typeface="Cambria" panose="02040503050406030204" pitchFamily="18" charset="0"/>
              </a:rPr>
              <a:t> и </a:t>
            </a:r>
            <a:r>
              <a:rPr lang="cs-CZ" dirty="0" err="1">
                <a:latin typeface="Cambria" panose="02040503050406030204" pitchFamily="18" charset="0"/>
              </a:rPr>
              <a:t>обвинения</a:t>
            </a:r>
            <a:r>
              <a:rPr lang="cs-CZ" dirty="0">
                <a:latin typeface="Cambria" panose="02040503050406030204" pitchFamily="18" charset="0"/>
              </a:rPr>
              <a:t> в </a:t>
            </a:r>
            <a:r>
              <a:rPr lang="cs-CZ" dirty="0" err="1">
                <a:latin typeface="Cambria" panose="02040503050406030204" pitchFamily="18" charset="0"/>
              </a:rPr>
              <a:t>еретичестве</a:t>
            </a:r>
            <a:r>
              <a:rPr lang="cs-CZ" dirty="0">
                <a:latin typeface="Cambria" panose="02040503050406030204" pitchFamily="18" charset="0"/>
              </a:rPr>
              <a:t> </a:t>
            </a:r>
            <a:r>
              <a:rPr lang="cs-CZ" dirty="0" err="1">
                <a:latin typeface="Cambria" panose="02040503050406030204" pitchFamily="18" charset="0"/>
              </a:rPr>
              <a:t>со</a:t>
            </a:r>
            <a:r>
              <a:rPr lang="cs-CZ" dirty="0">
                <a:latin typeface="Cambria" panose="02040503050406030204" pitchFamily="18" charset="0"/>
              </a:rPr>
              <a:t> </a:t>
            </a:r>
            <a:r>
              <a:rPr lang="cs-CZ" dirty="0" err="1">
                <a:latin typeface="Cambria" panose="02040503050406030204" pitchFamily="18" charset="0"/>
              </a:rPr>
              <a:t>стороны</a:t>
            </a:r>
            <a:r>
              <a:rPr lang="cs-CZ" dirty="0">
                <a:latin typeface="Cambria" panose="02040503050406030204" pitchFamily="18" charset="0"/>
              </a:rPr>
              <a:t> </a:t>
            </a:r>
            <a:r>
              <a:rPr lang="cs-CZ" dirty="0" err="1">
                <a:latin typeface="Cambria" panose="02040503050406030204" pitchFamily="18" charset="0"/>
              </a:rPr>
              <a:t>ортодоксов</a:t>
            </a:r>
            <a:r>
              <a:rPr lang="cs-CZ" dirty="0">
                <a:latin typeface="Cambria" panose="02040503050406030204" pitchFamily="18" charset="0"/>
              </a:rPr>
              <a:t> </a:t>
            </a:r>
            <a:r>
              <a:rPr lang="cs-CZ" dirty="0" err="1">
                <a:latin typeface="Cambria" panose="02040503050406030204" pitchFamily="18" charset="0"/>
              </a:rPr>
              <a:t>православия</a:t>
            </a:r>
            <a:r>
              <a:rPr lang="cs-CZ" dirty="0">
                <a:latin typeface="Cambria" panose="02040503050406030204" pitchFamily="18" charset="0"/>
              </a:rPr>
              <a:t> (С. </a:t>
            </a:r>
            <a:r>
              <a:rPr lang="cs-CZ" dirty="0" err="1">
                <a:latin typeface="Cambria" panose="02040503050406030204" pitchFamily="18" charset="0"/>
              </a:rPr>
              <a:t>Яворский</a:t>
            </a:r>
            <a:r>
              <a:rPr lang="cs-CZ" dirty="0">
                <a:latin typeface="Cambria" panose="02040503050406030204" pitchFamily="18" charset="0"/>
              </a:rPr>
              <a:t>, Ф. </a:t>
            </a:r>
            <a:r>
              <a:rPr lang="cs-CZ" dirty="0" err="1">
                <a:latin typeface="Cambria" panose="02040503050406030204" pitchFamily="18" charset="0"/>
              </a:rPr>
              <a:t>Лопатинский</a:t>
            </a:r>
            <a:r>
              <a:rPr lang="cs-CZ" dirty="0">
                <a:latin typeface="Cambria" panose="02040503050406030204" pitchFamily="18" charset="0"/>
              </a:rPr>
              <a:t> и </a:t>
            </a:r>
            <a:r>
              <a:rPr lang="cs-CZ" dirty="0" err="1">
                <a:latin typeface="Cambria" panose="02040503050406030204" pitchFamily="18" charset="0"/>
              </a:rPr>
              <a:t>др</a:t>
            </a:r>
            <a:r>
              <a:rPr lang="cs-CZ" dirty="0">
                <a:latin typeface="Cambria" panose="02040503050406030204" pitchFamily="18" charset="0"/>
              </a:rPr>
              <a:t>.).</a:t>
            </a:r>
          </a:p>
        </p:txBody>
      </p:sp>
    </p:spTree>
    <p:extLst>
      <p:ext uri="{BB962C8B-B14F-4D97-AF65-F5344CB8AC3E}">
        <p14:creationId xmlns:p14="http://schemas.microsoft.com/office/powerpoint/2010/main" val="2652981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55576" y="908720"/>
            <a:ext cx="7056784" cy="5632311"/>
          </a:xfrm>
          <a:prstGeom prst="rect">
            <a:avLst/>
          </a:prstGeom>
        </p:spPr>
        <p:txBody>
          <a:bodyPr wrap="square">
            <a:spAutoFit/>
          </a:bodyPr>
          <a:lstStyle/>
          <a:p>
            <a:pPr marL="285750" lvl="0" indent="-285750" algn="just">
              <a:buFont typeface="Courier New" panose="02070309020205020404" pitchFamily="49" charset="0"/>
              <a:buChar char="o"/>
            </a:pPr>
            <a:r>
              <a:rPr lang="cs-CZ" dirty="0">
                <a:latin typeface="Cambria" panose="02040503050406030204" pitchFamily="18" charset="0"/>
              </a:rPr>
              <a:t>В </a:t>
            </a:r>
            <a:r>
              <a:rPr lang="cs-CZ" dirty="0" err="1">
                <a:latin typeface="Cambria" panose="02040503050406030204" pitchFamily="18" charset="0"/>
              </a:rPr>
              <a:t>миросозерцании</a:t>
            </a:r>
            <a:r>
              <a:rPr lang="cs-CZ" dirty="0">
                <a:latin typeface="Cambria" panose="02040503050406030204" pitchFamily="18" charset="0"/>
              </a:rPr>
              <a:t> </a:t>
            </a:r>
            <a:r>
              <a:rPr lang="cs-CZ" dirty="0" err="1">
                <a:latin typeface="Cambria" panose="02040503050406030204" pitchFamily="18" charset="0"/>
              </a:rPr>
              <a:t>Прокоповича</a:t>
            </a:r>
            <a:r>
              <a:rPr lang="cs-CZ" dirty="0">
                <a:latin typeface="Cambria" panose="02040503050406030204" pitchFamily="18" charset="0"/>
              </a:rPr>
              <a:t> «</a:t>
            </a:r>
            <a:r>
              <a:rPr lang="cs-CZ" dirty="0" err="1">
                <a:latin typeface="Cambria" panose="02040503050406030204" pitchFamily="18" charset="0"/>
              </a:rPr>
              <a:t>был</a:t>
            </a:r>
            <a:r>
              <a:rPr lang="cs-CZ" dirty="0">
                <a:latin typeface="Cambria" panose="02040503050406030204" pitchFamily="18" charset="0"/>
              </a:rPr>
              <a:t> </a:t>
            </a:r>
            <a:r>
              <a:rPr lang="cs-CZ" dirty="0" err="1">
                <a:latin typeface="Cambria" panose="02040503050406030204" pitchFamily="18" charset="0"/>
              </a:rPr>
              <a:t>силен</a:t>
            </a:r>
            <a:r>
              <a:rPr lang="cs-CZ" dirty="0">
                <a:latin typeface="Cambria" panose="02040503050406030204" pitchFamily="18" charset="0"/>
              </a:rPr>
              <a:t> </a:t>
            </a:r>
            <a:r>
              <a:rPr lang="cs-CZ" dirty="0" err="1">
                <a:latin typeface="Cambria" panose="02040503050406030204" pitchFamily="18" charset="0"/>
              </a:rPr>
              <a:t>светский</a:t>
            </a:r>
            <a:r>
              <a:rPr lang="cs-CZ" dirty="0">
                <a:latin typeface="Cambria" panose="02040503050406030204" pitchFamily="18" charset="0"/>
              </a:rPr>
              <a:t> </a:t>
            </a:r>
            <a:r>
              <a:rPr lang="cs-CZ" dirty="0" err="1">
                <a:latin typeface="Cambria" panose="02040503050406030204" pitchFamily="18" charset="0"/>
              </a:rPr>
              <a:t>элемент</a:t>
            </a:r>
            <a:r>
              <a:rPr lang="cs-CZ" dirty="0">
                <a:latin typeface="Cambria" panose="02040503050406030204" pitchFamily="18" charset="0"/>
              </a:rPr>
              <a:t>» (</a:t>
            </a:r>
            <a:r>
              <a:rPr lang="cs-CZ" dirty="0" err="1">
                <a:latin typeface="Cambria" panose="02040503050406030204" pitchFamily="18" charset="0"/>
              </a:rPr>
              <a:t>Плеханов</a:t>
            </a:r>
            <a:r>
              <a:rPr lang="cs-CZ" dirty="0">
                <a:latin typeface="Cambria" panose="02040503050406030204" pitchFamily="18" charset="0"/>
              </a:rPr>
              <a:t>), </a:t>
            </a:r>
            <a:r>
              <a:rPr lang="cs-CZ" dirty="0" err="1">
                <a:latin typeface="Cambria" panose="02040503050406030204" pitchFamily="18" charset="0"/>
              </a:rPr>
              <a:t>его</a:t>
            </a:r>
            <a:r>
              <a:rPr lang="cs-CZ" dirty="0">
                <a:latin typeface="Cambria" panose="02040503050406030204" pitchFamily="18" charset="0"/>
              </a:rPr>
              <a:t> </a:t>
            </a:r>
            <a:r>
              <a:rPr lang="cs-CZ" dirty="0" err="1">
                <a:latin typeface="Cambria" panose="02040503050406030204" pitchFamily="18" charset="0"/>
              </a:rPr>
              <a:t>деятельность</a:t>
            </a:r>
            <a:r>
              <a:rPr lang="cs-CZ" dirty="0">
                <a:latin typeface="Cambria" panose="02040503050406030204" pitchFamily="18" charset="0"/>
              </a:rPr>
              <a:t> </a:t>
            </a:r>
            <a:r>
              <a:rPr lang="cs-CZ" dirty="0" err="1">
                <a:latin typeface="Cambria" panose="02040503050406030204" pitchFamily="18" charset="0"/>
              </a:rPr>
              <a:t>объективно</a:t>
            </a:r>
            <a:r>
              <a:rPr lang="cs-CZ" dirty="0">
                <a:latin typeface="Cambria" panose="02040503050406030204" pitchFamily="18" charset="0"/>
              </a:rPr>
              <a:t> </a:t>
            </a:r>
            <a:r>
              <a:rPr lang="cs-CZ" dirty="0" err="1">
                <a:latin typeface="Cambria" panose="02040503050406030204" pitchFamily="18" charset="0"/>
              </a:rPr>
              <a:t>способствовала</a:t>
            </a:r>
            <a:r>
              <a:rPr lang="cs-CZ" dirty="0">
                <a:latin typeface="Cambria" panose="02040503050406030204" pitchFamily="18" charset="0"/>
              </a:rPr>
              <a:t> </a:t>
            </a:r>
            <a:r>
              <a:rPr lang="cs-CZ" dirty="0" err="1">
                <a:latin typeface="Cambria" panose="02040503050406030204" pitchFamily="18" charset="0"/>
              </a:rPr>
              <a:t>отделению</a:t>
            </a:r>
            <a:r>
              <a:rPr lang="cs-CZ" dirty="0">
                <a:latin typeface="Cambria" panose="02040503050406030204" pitchFamily="18" charset="0"/>
              </a:rPr>
              <a:t> </a:t>
            </a:r>
            <a:r>
              <a:rPr lang="cs-CZ" dirty="0" err="1">
                <a:latin typeface="Cambria" panose="02040503050406030204" pitchFamily="18" charset="0"/>
              </a:rPr>
              <a:t>отечественной</a:t>
            </a:r>
            <a:r>
              <a:rPr lang="cs-CZ" dirty="0">
                <a:latin typeface="Cambria" panose="02040503050406030204" pitchFamily="18" charset="0"/>
              </a:rPr>
              <a:t> </a:t>
            </a:r>
            <a:r>
              <a:rPr lang="cs-CZ" dirty="0" err="1">
                <a:latin typeface="Cambria" panose="02040503050406030204" pitchFamily="18" charset="0"/>
              </a:rPr>
              <a:t>философской</a:t>
            </a:r>
            <a:r>
              <a:rPr lang="cs-CZ" dirty="0">
                <a:latin typeface="Cambria" panose="02040503050406030204" pitchFamily="18" charset="0"/>
              </a:rPr>
              <a:t> </a:t>
            </a:r>
            <a:r>
              <a:rPr lang="cs-CZ" dirty="0" err="1">
                <a:latin typeface="Cambria" panose="02040503050406030204" pitchFamily="18" charset="0"/>
              </a:rPr>
              <a:t>мысли</a:t>
            </a:r>
            <a:r>
              <a:rPr lang="cs-CZ" dirty="0">
                <a:latin typeface="Cambria" panose="02040503050406030204" pitchFamily="18" charset="0"/>
              </a:rPr>
              <a:t> </a:t>
            </a:r>
            <a:r>
              <a:rPr lang="cs-CZ" dirty="0" err="1">
                <a:latin typeface="Cambria" panose="02040503050406030204" pitchFamily="18" charset="0"/>
              </a:rPr>
              <a:t>от</a:t>
            </a:r>
            <a:r>
              <a:rPr lang="cs-CZ" dirty="0">
                <a:latin typeface="Cambria" panose="02040503050406030204" pitchFamily="18" charset="0"/>
              </a:rPr>
              <a:t> </a:t>
            </a:r>
            <a:r>
              <a:rPr lang="cs-CZ" dirty="0" err="1">
                <a:latin typeface="Cambria" panose="02040503050406030204" pitchFamily="18" charset="0"/>
              </a:rPr>
              <a:t>теологии</a:t>
            </a:r>
            <a:r>
              <a:rPr lang="cs-CZ" dirty="0">
                <a:latin typeface="Cambria" panose="02040503050406030204" pitchFamily="18" charset="0"/>
              </a:rPr>
              <a:t>, </a:t>
            </a:r>
            <a:r>
              <a:rPr lang="cs-CZ" dirty="0" err="1">
                <a:latin typeface="Cambria" panose="02040503050406030204" pitchFamily="18" charset="0"/>
              </a:rPr>
              <a:t>оказала</a:t>
            </a:r>
            <a:r>
              <a:rPr lang="cs-CZ" dirty="0">
                <a:latin typeface="Cambria" panose="02040503050406030204" pitchFamily="18" charset="0"/>
              </a:rPr>
              <a:t> </a:t>
            </a:r>
            <a:r>
              <a:rPr lang="cs-CZ" dirty="0" err="1">
                <a:latin typeface="Cambria" panose="02040503050406030204" pitchFamily="18" charset="0"/>
              </a:rPr>
              <a:t>влияние</a:t>
            </a:r>
            <a:r>
              <a:rPr lang="cs-CZ" dirty="0">
                <a:latin typeface="Cambria" panose="02040503050406030204" pitchFamily="18" charset="0"/>
              </a:rPr>
              <a:t> </a:t>
            </a:r>
            <a:r>
              <a:rPr lang="cs-CZ" dirty="0" err="1">
                <a:latin typeface="Cambria" panose="02040503050406030204" pitchFamily="18" charset="0"/>
              </a:rPr>
              <a:t>на</a:t>
            </a:r>
            <a:r>
              <a:rPr lang="cs-CZ" dirty="0">
                <a:latin typeface="Cambria" panose="02040503050406030204" pitchFamily="18" charset="0"/>
              </a:rPr>
              <a:t> </a:t>
            </a:r>
            <a:r>
              <a:rPr lang="cs-CZ" dirty="0" err="1">
                <a:latin typeface="Cambria" panose="02040503050406030204" pitchFamily="18" charset="0"/>
              </a:rPr>
              <a:t>Ломоносова</a:t>
            </a:r>
            <a:r>
              <a:rPr lang="cs-CZ" dirty="0">
                <a:latin typeface="Cambria" panose="02040503050406030204" pitchFamily="18" charset="0"/>
              </a:rPr>
              <a:t> и </a:t>
            </a:r>
            <a:r>
              <a:rPr lang="cs-CZ" dirty="0" err="1">
                <a:latin typeface="Cambria" panose="02040503050406030204" pitchFamily="18" charset="0"/>
              </a:rPr>
              <a:t>русских</a:t>
            </a:r>
            <a:r>
              <a:rPr lang="cs-CZ" dirty="0">
                <a:latin typeface="Cambria" panose="02040503050406030204" pitchFamily="18" charset="0"/>
              </a:rPr>
              <a:t> </a:t>
            </a:r>
            <a:r>
              <a:rPr lang="cs-CZ" dirty="0" err="1">
                <a:latin typeface="Cambria" panose="02040503050406030204" pitchFamily="18" charset="0"/>
              </a:rPr>
              <a:t>просветителей</a:t>
            </a:r>
            <a:r>
              <a:rPr lang="cs-CZ" dirty="0">
                <a:latin typeface="Cambria" panose="02040503050406030204" pitchFamily="18" charset="0"/>
              </a:rPr>
              <a:t> </a:t>
            </a:r>
            <a:r>
              <a:rPr lang="cs-CZ" dirty="0" err="1">
                <a:latin typeface="Cambria" panose="02040503050406030204" pitchFamily="18" charset="0"/>
              </a:rPr>
              <a:t>второй</a:t>
            </a:r>
            <a:r>
              <a:rPr lang="cs-CZ" dirty="0">
                <a:latin typeface="Cambria" panose="02040503050406030204" pitchFamily="18" charset="0"/>
              </a:rPr>
              <a:t> </a:t>
            </a:r>
            <a:r>
              <a:rPr lang="cs-CZ" dirty="0" err="1">
                <a:latin typeface="Cambria" panose="02040503050406030204" pitchFamily="18" charset="0"/>
              </a:rPr>
              <a:t>половины</a:t>
            </a:r>
            <a:r>
              <a:rPr lang="cs-CZ" dirty="0">
                <a:latin typeface="Cambria" panose="02040503050406030204" pitchFamily="18" charset="0"/>
              </a:rPr>
              <a:t> 18 в</a:t>
            </a:r>
            <a:r>
              <a:rPr lang="cs-CZ" dirty="0" smtClean="0">
                <a:latin typeface="Cambria" panose="02040503050406030204" pitchFamily="18" charset="0"/>
              </a:rPr>
              <a:t>.</a:t>
            </a:r>
            <a:endParaRPr lang="ru-RU" dirty="0" smtClean="0">
              <a:latin typeface="Cambria" panose="02040503050406030204" pitchFamily="18" charset="0"/>
            </a:endParaRPr>
          </a:p>
          <a:p>
            <a:pPr marL="285750" lvl="0" indent="-285750" algn="just">
              <a:buFont typeface="Courier New" panose="02070309020205020404" pitchFamily="49" charset="0"/>
              <a:buChar char="o"/>
            </a:pPr>
            <a:endParaRPr lang="cs-CZ" dirty="0">
              <a:latin typeface="Cambria" panose="02040503050406030204" pitchFamily="18" charset="0"/>
            </a:endParaRPr>
          </a:p>
          <a:p>
            <a:pPr marL="285750" lvl="0" indent="-285750" algn="just">
              <a:buFont typeface="Courier New" panose="02070309020205020404" pitchFamily="49" charset="0"/>
              <a:buChar char="o"/>
            </a:pPr>
            <a:r>
              <a:rPr lang="ru-RU" dirty="0"/>
              <a:t>Прокопович обосновывал идею просвещенного абсолютизма, выступал против оппозиции духовенства Петру I, став теоретиком нарождающейся империи</a:t>
            </a:r>
            <a:r>
              <a:rPr lang="ru-RU" dirty="0" smtClean="0"/>
              <a:t>.</a:t>
            </a:r>
          </a:p>
          <a:p>
            <a:pPr marL="285750" lvl="0" indent="-285750" algn="just">
              <a:buFont typeface="Courier New" panose="02070309020205020404" pitchFamily="49" charset="0"/>
              <a:buChar char="o"/>
            </a:pPr>
            <a:endParaRPr lang="ru-RU" dirty="0" smtClean="0"/>
          </a:p>
          <a:p>
            <a:pPr marL="285750" indent="-285750" algn="just">
              <a:buFont typeface="Courier New" panose="02070309020205020404" pitchFamily="49" charset="0"/>
              <a:buChar char="o"/>
            </a:pPr>
            <a:r>
              <a:rPr lang="ru-RU" dirty="0" smtClean="0">
                <a:latin typeface="Cambria" panose="02040503050406030204" pitchFamily="18" charset="0"/>
              </a:rPr>
              <a:t>Высокоодаренный и разностороннеобразованый человек, автор ученных  сочинений,  проповедий,  выступал как драматург и стихотворец. </a:t>
            </a:r>
          </a:p>
          <a:p>
            <a:pPr marL="285750" lvl="0" indent="-285750" algn="just">
              <a:buFont typeface="Courier New" panose="02070309020205020404" pitchFamily="49" charset="0"/>
              <a:buChar char="o"/>
            </a:pPr>
            <a:endParaRPr lang="cs-CZ" dirty="0"/>
          </a:p>
          <a:p>
            <a:pPr marL="285750" lvl="0" indent="-285750" algn="just">
              <a:buFont typeface="Courier New" panose="02070309020205020404" pitchFamily="49" charset="0"/>
              <a:buChar char="o"/>
            </a:pPr>
            <a:r>
              <a:rPr lang="ru-RU" dirty="0">
                <a:latin typeface="Cambria" panose="02040503050406030204" pitchFamily="18" charset="0"/>
              </a:rPr>
              <a:t>А</a:t>
            </a:r>
            <a:r>
              <a:rPr lang="cs-CZ" dirty="0" err="1">
                <a:latin typeface="Cambria" panose="02040503050406030204" pitchFamily="18" charset="0"/>
              </a:rPr>
              <a:t>втор</a:t>
            </a:r>
            <a:r>
              <a:rPr lang="cs-CZ" dirty="0">
                <a:latin typeface="Cambria" panose="02040503050406030204" pitchFamily="18" charset="0"/>
              </a:rPr>
              <a:t> </a:t>
            </a:r>
            <a:r>
              <a:rPr lang="cs-CZ" dirty="0" err="1">
                <a:latin typeface="Cambria" panose="02040503050406030204" pitchFamily="18" charset="0"/>
              </a:rPr>
              <a:t>знаменитых</a:t>
            </a:r>
            <a:r>
              <a:rPr lang="cs-CZ" dirty="0">
                <a:latin typeface="Cambria" panose="02040503050406030204" pitchFamily="18" charset="0"/>
              </a:rPr>
              <a:t> </a:t>
            </a:r>
            <a:r>
              <a:rPr lang="cs-CZ" dirty="0" err="1">
                <a:latin typeface="Cambria" panose="02040503050406030204" pitchFamily="18" charset="0"/>
              </a:rPr>
              <a:t>политико-философских</a:t>
            </a:r>
            <a:r>
              <a:rPr lang="cs-CZ" dirty="0">
                <a:latin typeface="Cambria" panose="02040503050406030204" pitchFamily="18" charset="0"/>
              </a:rPr>
              <a:t> </a:t>
            </a:r>
            <a:r>
              <a:rPr lang="cs-CZ" dirty="0" err="1">
                <a:latin typeface="Cambria" panose="02040503050406030204" pitchFamily="18" charset="0"/>
              </a:rPr>
              <a:t>трактатов</a:t>
            </a:r>
            <a:r>
              <a:rPr lang="ru-RU" dirty="0">
                <a:latin typeface="Cambria" panose="02040503050406030204" pitchFamily="18" charset="0"/>
              </a:rPr>
              <a:t>:</a:t>
            </a:r>
            <a:endParaRPr lang="cs-CZ" dirty="0">
              <a:latin typeface="Cambria" panose="02040503050406030204" pitchFamily="18" charset="0"/>
            </a:endParaRPr>
          </a:p>
          <a:p>
            <a:pPr lvl="0"/>
            <a:endParaRPr lang="ru-RU" u="sng" dirty="0" smtClean="0">
              <a:latin typeface="Cambria" panose="02040503050406030204" pitchFamily="18" charset="0"/>
            </a:endParaRPr>
          </a:p>
          <a:p>
            <a:pPr marL="742950" lvl="1" indent="-285750">
              <a:buFont typeface="Wingdings" panose="05000000000000000000" pitchFamily="2" charset="2"/>
              <a:buChar char="Ø"/>
            </a:pPr>
            <a:r>
              <a:rPr lang="cs-CZ" u="sng" dirty="0" err="1" smtClean="0">
                <a:latin typeface="Cambria" panose="02040503050406030204" pitchFamily="18" charset="0"/>
              </a:rPr>
              <a:t>Слово</a:t>
            </a:r>
            <a:r>
              <a:rPr lang="cs-CZ" u="sng" dirty="0" smtClean="0">
                <a:latin typeface="Cambria" panose="02040503050406030204" pitchFamily="18" charset="0"/>
              </a:rPr>
              <a:t> </a:t>
            </a:r>
            <a:r>
              <a:rPr lang="cs-CZ" u="sng" dirty="0">
                <a:latin typeface="Cambria" panose="02040503050406030204" pitchFamily="18" charset="0"/>
              </a:rPr>
              <a:t>о </a:t>
            </a:r>
            <a:r>
              <a:rPr lang="cs-CZ" u="sng" dirty="0" err="1">
                <a:latin typeface="Cambria" panose="02040503050406030204" pitchFamily="18" charset="0"/>
              </a:rPr>
              <a:t>власти</a:t>
            </a:r>
            <a:r>
              <a:rPr lang="cs-CZ" u="sng" dirty="0">
                <a:latin typeface="Cambria" panose="02040503050406030204" pitchFamily="18" charset="0"/>
              </a:rPr>
              <a:t> и </a:t>
            </a:r>
            <a:r>
              <a:rPr lang="cs-CZ" u="sng" dirty="0" err="1">
                <a:latin typeface="Cambria" panose="02040503050406030204" pitchFamily="18" charset="0"/>
              </a:rPr>
              <a:t>чести</a:t>
            </a:r>
            <a:r>
              <a:rPr lang="cs-CZ" u="sng" dirty="0">
                <a:latin typeface="Cambria" panose="02040503050406030204" pitchFamily="18" charset="0"/>
              </a:rPr>
              <a:t> </a:t>
            </a:r>
            <a:r>
              <a:rPr lang="cs-CZ" u="sng" dirty="0" err="1">
                <a:latin typeface="Cambria" panose="02040503050406030204" pitchFamily="18" charset="0"/>
              </a:rPr>
              <a:t>царской</a:t>
            </a:r>
            <a:endParaRPr lang="cs-CZ" dirty="0">
              <a:latin typeface="Cambria" panose="02040503050406030204" pitchFamily="18" charset="0"/>
            </a:endParaRPr>
          </a:p>
          <a:p>
            <a:pPr marL="742950" lvl="1" indent="-285750">
              <a:buFont typeface="Wingdings" panose="05000000000000000000" pitchFamily="2" charset="2"/>
              <a:buChar char="Ø"/>
            </a:pPr>
            <a:r>
              <a:rPr lang="cs-CZ" u="sng" dirty="0" err="1" smtClean="0">
                <a:latin typeface="Cambria" panose="02040503050406030204" pitchFamily="18" charset="0"/>
              </a:rPr>
              <a:t>Правда</a:t>
            </a:r>
            <a:r>
              <a:rPr lang="cs-CZ" u="sng" dirty="0" smtClean="0">
                <a:latin typeface="Cambria" panose="02040503050406030204" pitchFamily="18" charset="0"/>
              </a:rPr>
              <a:t> </a:t>
            </a:r>
            <a:r>
              <a:rPr lang="cs-CZ" u="sng" dirty="0" err="1">
                <a:latin typeface="Cambria" panose="02040503050406030204" pitchFamily="18" charset="0"/>
              </a:rPr>
              <a:t>воли</a:t>
            </a:r>
            <a:r>
              <a:rPr lang="cs-CZ" u="sng" dirty="0">
                <a:latin typeface="Cambria" panose="02040503050406030204" pitchFamily="18" charset="0"/>
              </a:rPr>
              <a:t> </a:t>
            </a:r>
            <a:r>
              <a:rPr lang="cs-CZ" u="sng" dirty="0" err="1" smtClean="0">
                <a:latin typeface="Cambria" panose="02040503050406030204" pitchFamily="18" charset="0"/>
              </a:rPr>
              <a:t>монаршей</a:t>
            </a:r>
            <a:endParaRPr lang="ru-RU" u="sng" dirty="0">
              <a:latin typeface="Cambria" panose="02040503050406030204" pitchFamily="18" charset="0"/>
            </a:endParaRPr>
          </a:p>
          <a:p>
            <a:pPr marL="742950" lvl="1" indent="-285750">
              <a:buFont typeface="Wingdings" panose="05000000000000000000" pitchFamily="2" charset="2"/>
              <a:buChar char="Ø"/>
            </a:pPr>
            <a:endParaRPr lang="ru-RU" u="sng" dirty="0">
              <a:latin typeface="Cambria" panose="02040503050406030204" pitchFamily="18" charset="0"/>
            </a:endParaRPr>
          </a:p>
          <a:p>
            <a:pPr lvl="1"/>
            <a:endParaRPr lang="ru-RU" u="sng" dirty="0" smtClean="0">
              <a:latin typeface="Cambria" panose="02040503050406030204" pitchFamily="18" charset="0"/>
            </a:endParaRPr>
          </a:p>
        </p:txBody>
      </p:sp>
    </p:spTree>
    <p:extLst>
      <p:ext uri="{BB962C8B-B14F-4D97-AF65-F5344CB8AC3E}">
        <p14:creationId xmlns:p14="http://schemas.microsoft.com/office/powerpoint/2010/main" val="2651691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43608" y="908720"/>
            <a:ext cx="6912768" cy="3108543"/>
          </a:xfrm>
          <a:prstGeom prst="rect">
            <a:avLst/>
          </a:prstGeom>
        </p:spPr>
        <p:txBody>
          <a:bodyPr wrap="square">
            <a:spAutoFit/>
          </a:bodyPr>
          <a:lstStyle/>
          <a:p>
            <a:r>
              <a:rPr lang="cs-CZ" sz="2800" u="sng" dirty="0" err="1">
                <a:solidFill>
                  <a:srgbClr val="FFC000"/>
                </a:solidFill>
                <a:latin typeface="Cambria" panose="02040503050406030204" pitchFamily="18" charset="0"/>
              </a:rPr>
              <a:t>Слово</a:t>
            </a:r>
            <a:r>
              <a:rPr lang="cs-CZ" sz="2800" u="sng" dirty="0">
                <a:solidFill>
                  <a:srgbClr val="FFC000"/>
                </a:solidFill>
                <a:latin typeface="Cambria" panose="02040503050406030204" pitchFamily="18" charset="0"/>
              </a:rPr>
              <a:t> о </a:t>
            </a:r>
            <a:r>
              <a:rPr lang="cs-CZ" sz="2800" u="sng" dirty="0" err="1">
                <a:solidFill>
                  <a:srgbClr val="FFC000"/>
                </a:solidFill>
                <a:latin typeface="Cambria" panose="02040503050406030204" pitchFamily="18" charset="0"/>
              </a:rPr>
              <a:t>власти</a:t>
            </a:r>
            <a:r>
              <a:rPr lang="cs-CZ" sz="2800" u="sng" dirty="0">
                <a:solidFill>
                  <a:srgbClr val="FFC000"/>
                </a:solidFill>
                <a:latin typeface="Cambria" panose="02040503050406030204" pitchFamily="18" charset="0"/>
              </a:rPr>
              <a:t> и </a:t>
            </a:r>
            <a:r>
              <a:rPr lang="cs-CZ" sz="2800" u="sng" dirty="0" err="1">
                <a:solidFill>
                  <a:srgbClr val="FFC000"/>
                </a:solidFill>
                <a:latin typeface="Cambria" panose="02040503050406030204" pitchFamily="18" charset="0"/>
              </a:rPr>
              <a:t>чести</a:t>
            </a:r>
            <a:r>
              <a:rPr lang="cs-CZ" sz="2800" u="sng" dirty="0">
                <a:solidFill>
                  <a:srgbClr val="FFC000"/>
                </a:solidFill>
                <a:latin typeface="Cambria" panose="02040503050406030204" pitchFamily="18" charset="0"/>
              </a:rPr>
              <a:t> </a:t>
            </a:r>
            <a:r>
              <a:rPr lang="cs-CZ" sz="2800" u="sng" dirty="0" err="1">
                <a:solidFill>
                  <a:srgbClr val="FFC000"/>
                </a:solidFill>
                <a:latin typeface="Cambria" panose="02040503050406030204" pitchFamily="18" charset="0"/>
              </a:rPr>
              <a:t>царской</a:t>
            </a:r>
            <a:r>
              <a:rPr lang="ru-RU" sz="2800" u="sng" dirty="0">
                <a:solidFill>
                  <a:srgbClr val="FFC000"/>
                </a:solidFill>
                <a:latin typeface="Cambria" panose="02040503050406030204" pitchFamily="18" charset="0"/>
              </a:rPr>
              <a:t> </a:t>
            </a:r>
            <a:r>
              <a:rPr lang="ru-RU" sz="2800" u="sng" dirty="0" smtClean="0">
                <a:solidFill>
                  <a:srgbClr val="FFC000"/>
                </a:solidFill>
                <a:latin typeface="Cambria" panose="02040503050406030204" pitchFamily="18" charset="0"/>
              </a:rPr>
              <a:t> </a:t>
            </a:r>
            <a:r>
              <a:rPr lang="ru-RU" sz="2400" u="sng" dirty="0" smtClean="0">
                <a:solidFill>
                  <a:srgbClr val="FFC000"/>
                </a:solidFill>
                <a:latin typeface="Cambria" panose="02040503050406030204" pitchFamily="18" charset="0"/>
              </a:rPr>
              <a:t>(1718)</a:t>
            </a:r>
          </a:p>
          <a:p>
            <a:endParaRPr lang="cs-CZ" sz="2400" dirty="0">
              <a:latin typeface="Cambria" panose="02040503050406030204" pitchFamily="18" charset="0"/>
            </a:endParaRPr>
          </a:p>
          <a:p>
            <a:pPr marL="285750" indent="-285750" algn="just">
              <a:buFont typeface="Courier New" panose="02070309020205020404" pitchFamily="49" charset="0"/>
              <a:buChar char="o"/>
            </a:pPr>
            <a:r>
              <a:rPr lang="ru-RU" dirty="0">
                <a:latin typeface="Cambria" panose="02040503050406030204" pitchFamily="18" charset="0"/>
              </a:rPr>
              <a:t>Прокопович обличает реакционных церковников, сгруппировавшихся вокруг царевица Алексея. Он изображает </a:t>
            </a:r>
            <a:r>
              <a:rPr lang="cs-CZ" dirty="0">
                <a:latin typeface="Cambria" panose="02040503050406030204" pitchFamily="18" charset="0"/>
              </a:rPr>
              <a:t>„</a:t>
            </a:r>
            <a:r>
              <a:rPr lang="ru-RU" i="1" dirty="0">
                <a:latin typeface="Cambria" panose="02040503050406030204" pitchFamily="18" charset="0"/>
              </a:rPr>
              <a:t>злобных и понурых</a:t>
            </a:r>
            <a:r>
              <a:rPr lang="cs-CZ" i="1" dirty="0">
                <a:latin typeface="Cambria" panose="02040503050406030204" pitchFamily="18" charset="0"/>
              </a:rPr>
              <a:t>“</a:t>
            </a:r>
            <a:r>
              <a:rPr lang="ru-RU" dirty="0">
                <a:latin typeface="Cambria" panose="02040503050406030204" pitchFamily="18" charset="0"/>
              </a:rPr>
              <a:t> меланхоликов, которые больше любят </a:t>
            </a:r>
            <a:r>
              <a:rPr lang="cs-CZ" dirty="0" smtClean="0">
                <a:latin typeface="Cambria" panose="02040503050406030204" pitchFamily="18" charset="0"/>
              </a:rPr>
              <a:t>p</a:t>
            </a:r>
            <a:r>
              <a:rPr lang="ru-RU" dirty="0" smtClean="0">
                <a:latin typeface="Cambria" panose="02040503050406030204" pitchFamily="18" charset="0"/>
              </a:rPr>
              <a:t>асмурный </a:t>
            </a:r>
            <a:r>
              <a:rPr lang="ru-RU" dirty="0">
                <a:latin typeface="Cambria" panose="02040503050406030204" pitchFamily="18" charset="0"/>
              </a:rPr>
              <a:t>день, чем ведро, плохие вести, чем хорошие. Рисуя сатирический образ такого церковника, Феофан Прокопович сравнивает его с саранчой, у которой </a:t>
            </a:r>
            <a:r>
              <a:rPr lang="cs-CZ" dirty="0">
                <a:latin typeface="Cambria" panose="02040503050406030204" pitchFamily="18" charset="0"/>
              </a:rPr>
              <a:t>„</a:t>
            </a:r>
            <a:r>
              <a:rPr lang="ru-RU" i="1" dirty="0">
                <a:latin typeface="Cambria" panose="02040503050406030204" pitchFamily="18" charset="0"/>
              </a:rPr>
              <a:t>чревище великое и крыльца малые, и не по мере тела: вздоймется полететь, да тот час на землю падает.</a:t>
            </a:r>
            <a:r>
              <a:rPr lang="cs-CZ" i="1" dirty="0">
                <a:latin typeface="Cambria" panose="02040503050406030204" pitchFamily="18" charset="0"/>
              </a:rPr>
              <a:t>“</a:t>
            </a:r>
            <a:endParaRPr lang="cs-CZ" dirty="0">
              <a:latin typeface="Cambria" panose="02040503050406030204" pitchFamily="18" charset="0"/>
            </a:endParaRPr>
          </a:p>
        </p:txBody>
      </p:sp>
      <p:sp>
        <p:nvSpPr>
          <p:cNvPr id="3" name="TextovéPole 2"/>
          <p:cNvSpPr txBox="1"/>
          <p:nvPr/>
        </p:nvSpPr>
        <p:spPr>
          <a:xfrm>
            <a:off x="1043608" y="4581128"/>
            <a:ext cx="6912768" cy="1754326"/>
          </a:xfrm>
          <a:prstGeom prst="rect">
            <a:avLst/>
          </a:prstGeom>
          <a:noFill/>
        </p:spPr>
        <p:txBody>
          <a:bodyPr wrap="square" rtlCol="0">
            <a:spAutoFit/>
          </a:bodyPr>
          <a:lstStyle/>
          <a:p>
            <a:pPr marL="285750" indent="-285750" algn="just">
              <a:buFont typeface="Wingdings" panose="05000000000000000000" pitchFamily="2" charset="2"/>
              <a:buChar char="v"/>
            </a:pPr>
            <a:r>
              <a:rPr lang="ru-RU" u="sng" dirty="0"/>
              <a:t>Слова </a:t>
            </a:r>
            <a:r>
              <a:rPr lang="ru-RU" dirty="0"/>
              <a:t>Феофана, живо и ярко произносымие с церковной кафедры, были пронизаны пафосом утверждения петровских преобразований и пользовались огромным успехом. Многие его проповеди не только произносились в церкви, но и печатались.</a:t>
            </a:r>
            <a:endParaRPr lang="cs-CZ" dirty="0"/>
          </a:p>
          <a:p>
            <a:endParaRPr lang="cs-CZ" dirty="0"/>
          </a:p>
        </p:txBody>
      </p:sp>
    </p:spTree>
    <p:extLst>
      <p:ext uri="{BB962C8B-B14F-4D97-AF65-F5344CB8AC3E}">
        <p14:creationId xmlns:p14="http://schemas.microsoft.com/office/powerpoint/2010/main" val="576645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188640"/>
            <a:ext cx="8208912" cy="6494085"/>
          </a:xfrm>
          <a:prstGeom prst="rect">
            <a:avLst/>
          </a:prstGeom>
        </p:spPr>
        <p:txBody>
          <a:bodyPr wrap="square">
            <a:spAutoFit/>
          </a:bodyPr>
          <a:lstStyle/>
          <a:p>
            <a:r>
              <a:rPr lang="cs-CZ" sz="2000" u="sng" dirty="0" err="1" smtClean="0">
                <a:solidFill>
                  <a:srgbClr val="FFC000"/>
                </a:solidFill>
                <a:latin typeface="Cambria" panose="02040503050406030204" pitchFamily="18" charset="0"/>
              </a:rPr>
              <a:t>Слово</a:t>
            </a:r>
            <a:r>
              <a:rPr lang="cs-CZ" sz="2000" u="sng" dirty="0" smtClean="0">
                <a:solidFill>
                  <a:srgbClr val="FFC000"/>
                </a:solidFill>
                <a:latin typeface="Cambria" panose="02040503050406030204" pitchFamily="18" charset="0"/>
              </a:rPr>
              <a:t> о </a:t>
            </a:r>
            <a:r>
              <a:rPr lang="cs-CZ" sz="2000" u="sng" dirty="0" err="1" smtClean="0">
                <a:solidFill>
                  <a:srgbClr val="FFC000"/>
                </a:solidFill>
                <a:latin typeface="Cambria" panose="02040503050406030204" pitchFamily="18" charset="0"/>
              </a:rPr>
              <a:t>власти</a:t>
            </a:r>
            <a:r>
              <a:rPr lang="cs-CZ" sz="2000" u="sng" dirty="0" smtClean="0">
                <a:solidFill>
                  <a:srgbClr val="FFC000"/>
                </a:solidFill>
                <a:latin typeface="Cambria" panose="02040503050406030204" pitchFamily="18" charset="0"/>
              </a:rPr>
              <a:t> и </a:t>
            </a:r>
            <a:r>
              <a:rPr lang="cs-CZ" sz="2000" u="sng" dirty="0" err="1" smtClean="0">
                <a:solidFill>
                  <a:srgbClr val="FFC000"/>
                </a:solidFill>
                <a:latin typeface="Cambria" panose="02040503050406030204" pitchFamily="18" charset="0"/>
              </a:rPr>
              <a:t>чести</a:t>
            </a:r>
            <a:r>
              <a:rPr lang="cs-CZ" sz="2000" u="sng" dirty="0" smtClean="0">
                <a:solidFill>
                  <a:srgbClr val="FFC000"/>
                </a:solidFill>
                <a:latin typeface="Cambria" panose="02040503050406030204" pitchFamily="18" charset="0"/>
              </a:rPr>
              <a:t> </a:t>
            </a:r>
            <a:r>
              <a:rPr lang="cs-CZ" sz="2000" u="sng" dirty="0" err="1" smtClean="0">
                <a:solidFill>
                  <a:srgbClr val="FFC000"/>
                </a:solidFill>
                <a:latin typeface="Cambria" panose="02040503050406030204" pitchFamily="18" charset="0"/>
              </a:rPr>
              <a:t>царской</a:t>
            </a:r>
            <a:r>
              <a:rPr lang="ru-RU" sz="2000" u="sng" dirty="0">
                <a:solidFill>
                  <a:srgbClr val="FFC000"/>
                </a:solidFill>
                <a:latin typeface="Cambria" panose="02040503050406030204" pitchFamily="18" charset="0"/>
              </a:rPr>
              <a:t> </a:t>
            </a:r>
            <a:r>
              <a:rPr lang="ru-RU" sz="2000" u="sng" dirty="0" smtClean="0">
                <a:solidFill>
                  <a:srgbClr val="FFC000"/>
                </a:solidFill>
                <a:latin typeface="Cambria" panose="02040503050406030204" pitchFamily="18" charset="0"/>
              </a:rPr>
              <a:t>– фрагмент:</a:t>
            </a:r>
            <a:endParaRPr lang="ru-RU" sz="2000" dirty="0" smtClean="0">
              <a:solidFill>
                <a:srgbClr val="FFC000"/>
              </a:solidFill>
              <a:latin typeface="Cambria" panose="02040503050406030204" pitchFamily="18" charset="0"/>
            </a:endParaRPr>
          </a:p>
          <a:p>
            <a:endParaRPr lang="ru-RU" sz="1200" dirty="0" smtClean="0"/>
          </a:p>
          <a:p>
            <a:r>
              <a:rPr lang="ru-RU" sz="1200" dirty="0" smtClean="0"/>
              <a:t>…</a:t>
            </a:r>
            <a:r>
              <a:rPr lang="ru-RU" sz="1200" dirty="0"/>
              <a:t>Аще тако о высокой державе от бога нам заповедуется, то каковыя вины извинят нас, аще кто державе не повинитися дерзнет! И аще противится богу самому противляяйся властем строптивым и бога не знающым, то кое воздадим слово, не просто противляющеся, но и большее дерзающе на монарха благоверного и толико Россию пользовавшаго, яко от начала государства Всероссийского, еликия могут обрестися истории, сему равного не покажут. Ибо понеже на двоих сих вся государская должность висит, на гражданском, глаголю, и воинском деле. Кто у нас когда обоя сия так добре совершил, яко же сей? Во всем обновил, или паче отродил, Россию? Что ж, сие от нас награждение будет ему? Да его же промыслом и собственными труды славу и безпечалие все получили, той сам имя хульное и житие многобедное имеет? Кая се срамота! Кий студный порок! Страшен сый неприятелем, боятися подданных понуждается! Славен у чуждих, безчестен у своих! : Удивляются сему самии лютейшии враги наши, и хотя и приятны им сии о нас вести (угождают бо зависти их), однако же таковое неистовство обругают и поплюют. И смотрим, да бы не выросла в мире притча сия о нас: достоин государь толикаго государства, да не достоин народ таковаго государя.</a:t>
            </a:r>
            <a:r>
              <a:rPr lang="ru-RU" sz="1200" dirty="0" smtClean="0"/>
              <a:t/>
            </a:r>
            <a:br>
              <a:rPr lang="ru-RU" sz="1200" dirty="0" smtClean="0"/>
            </a:br>
            <a:r>
              <a:rPr lang="ru-RU" sz="1200" dirty="0"/>
              <a:t>     Но не награждается единым студом грех сей, влечет за собою тучу, и бурю, и облак страшный безчисленных бед. Не легко со престола сходят царие, когда не по воле сходят. Тотчас шум и трус в государстве: больших кровавое междоусобие, меньших добросоветных вопль, плачь, бедствие, а злонравных человек, аки зверей лютых, от уз разрешенных, вольное всюду нападение, грабительство, убийство. Где и когда нуждею перенеслося скипетро без многой крови, и лишения лутчих людей, и разорения домов великих? И яко же, подрывающе основание, трудно удержати в целости храмину, тако и зде бывает: опровергаемым властем верховным, колеблется к падению всё общество. И сия болезнь в государствах мало когда не бывает к смерти их, яко же можно видети от всемирных историй. Но коих мы требуем историй? Не сама ли Россия довольная себе свидетельница? Мню бо, яко не тако скоро забудет, что претерпе по злодействии Годуновом и как не далеко была от крайняго своего разрушения. О, аще бы (паки глаголю) и не ведом нам был закон божий, не довольно ли было бы к научению сие едино искуснейшее следующих видение? Но то зло неудобь врачуемое, яко беснующиися человецы ниже взирают на бывшая, ниже будущая разсуждают, но, некиим лестным мечтанием услаждающеся, слепо устремляются к погибели своей.</a:t>
            </a:r>
            <a:r>
              <a:rPr lang="ru-RU" sz="1200" dirty="0" smtClean="0"/>
              <a:t/>
            </a:r>
            <a:br>
              <a:rPr lang="ru-RU" sz="1200" dirty="0" smtClean="0"/>
            </a:br>
            <a:r>
              <a:rPr lang="ru-RU" sz="1200" dirty="0"/>
              <a:t>     Избегнут бо таковии меча царского, понеже за гнев повинушася, обаче не избегнут суда божия, понеже не повинушася за совесть. Где ж вы будете, которые, и гнев царский и совесть вашу презревше, на скипетро и на здравие властей дерзаете? Есть ли вам ужас или ни? Нам всем ужас есть, да бы за сие не ускорил гнев божий и временным своим отмщением на отечество наше.</a:t>
            </a:r>
            <a:r>
              <a:rPr lang="ru-RU" sz="1200" dirty="0" smtClean="0"/>
              <a:t/>
            </a:r>
            <a:br>
              <a:rPr lang="ru-RU" sz="1200" dirty="0" smtClean="0"/>
            </a:br>
            <a:r>
              <a:rPr lang="ru-RU" sz="1200" dirty="0"/>
              <a:t>     Господи, спаси царя и услыши ны! Возвесели его о спасении твоем! Предвари его благословением благостынным! Да обрящется рука твоя всем врагом его, да обрящет десница твоя вся ненавидящыя его; вознесися, господи, силою твоею, воспоем и поем силы твоя. Аминь.</a:t>
            </a:r>
            <a:endParaRPr lang="cs-CZ" sz="1200" dirty="0"/>
          </a:p>
        </p:txBody>
      </p:sp>
    </p:spTree>
    <p:extLst>
      <p:ext uri="{BB962C8B-B14F-4D97-AF65-F5344CB8AC3E}">
        <p14:creationId xmlns:p14="http://schemas.microsoft.com/office/powerpoint/2010/main" val="3839694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15616" y="1052736"/>
            <a:ext cx="6768752" cy="4278094"/>
          </a:xfrm>
          <a:prstGeom prst="rect">
            <a:avLst/>
          </a:prstGeom>
        </p:spPr>
        <p:txBody>
          <a:bodyPr wrap="square">
            <a:spAutoFit/>
          </a:bodyPr>
          <a:lstStyle/>
          <a:p>
            <a:pPr lvl="0"/>
            <a:r>
              <a:rPr lang="ru-RU" sz="2800" u="sng" dirty="0">
                <a:solidFill>
                  <a:srgbClr val="FFC000"/>
                </a:solidFill>
              </a:rPr>
              <a:t>Следущие произведения</a:t>
            </a:r>
            <a:r>
              <a:rPr lang="ru-RU" sz="2800" u="sng" dirty="0" smtClean="0">
                <a:solidFill>
                  <a:srgbClr val="FFC000"/>
                </a:solidFill>
              </a:rPr>
              <a:t>:</a:t>
            </a:r>
          </a:p>
          <a:p>
            <a:pPr lvl="0"/>
            <a:endParaRPr lang="cs-CZ" sz="2800" u="sng" dirty="0"/>
          </a:p>
          <a:p>
            <a:pPr marL="285750" lvl="0" indent="-285750">
              <a:lnSpc>
                <a:spcPct val="150000"/>
              </a:lnSpc>
              <a:buFont typeface="Courier New" panose="02070309020205020404" pitchFamily="49" charset="0"/>
              <a:buChar char="o"/>
            </a:pPr>
            <a:r>
              <a:rPr lang="ru-RU" dirty="0"/>
              <a:t>Слово - пропаганда петровских реформ</a:t>
            </a:r>
            <a:endParaRPr lang="cs-CZ" dirty="0"/>
          </a:p>
          <a:p>
            <a:pPr marL="285750" lvl="0" indent="-285750">
              <a:lnSpc>
                <a:spcPct val="150000"/>
              </a:lnSpc>
              <a:buFont typeface="Courier New" panose="02070309020205020404" pitchFamily="49" charset="0"/>
              <a:buChar char="o"/>
            </a:pPr>
            <a:r>
              <a:rPr lang="ru-RU" dirty="0"/>
              <a:t>Слово о пользе путешествий </a:t>
            </a:r>
            <a:endParaRPr lang="cs-CZ" dirty="0"/>
          </a:p>
          <a:p>
            <a:pPr marL="285750" lvl="0" indent="-285750">
              <a:lnSpc>
                <a:spcPct val="150000"/>
              </a:lnSpc>
              <a:buFont typeface="Courier New" panose="02070309020205020404" pitchFamily="49" charset="0"/>
              <a:buChar char="o"/>
            </a:pPr>
            <a:r>
              <a:rPr lang="ru-RU" dirty="0"/>
              <a:t>Духовной пергамент, или устав Духовныя коллегии</a:t>
            </a:r>
            <a:endParaRPr lang="cs-CZ" dirty="0"/>
          </a:p>
          <a:p>
            <a:pPr marL="285750" lvl="0" indent="-285750">
              <a:lnSpc>
                <a:spcPct val="150000"/>
              </a:lnSpc>
              <a:buFont typeface="Courier New" panose="02070309020205020404" pitchFamily="49" charset="0"/>
              <a:buChar char="o"/>
            </a:pPr>
            <a:r>
              <a:rPr lang="ru-RU" dirty="0"/>
              <a:t>Слово о погребение Петра Великого</a:t>
            </a:r>
            <a:endParaRPr lang="cs-CZ" dirty="0"/>
          </a:p>
          <a:p>
            <a:pPr marL="285750" lvl="0" indent="-285750">
              <a:lnSpc>
                <a:spcPct val="150000"/>
              </a:lnSpc>
              <a:buFont typeface="Courier New" panose="02070309020205020404" pitchFamily="49" charset="0"/>
              <a:buChar char="o"/>
            </a:pPr>
            <a:r>
              <a:rPr lang="ru-RU" dirty="0"/>
              <a:t>Владимир (трагикомедия)</a:t>
            </a:r>
            <a:endParaRPr lang="cs-CZ" dirty="0"/>
          </a:p>
          <a:p>
            <a:pPr marL="285750" lvl="0" indent="-285750">
              <a:lnSpc>
                <a:spcPct val="150000"/>
              </a:lnSpc>
              <a:buFont typeface="Courier New" panose="02070309020205020404" pitchFamily="49" charset="0"/>
              <a:buChar char="o"/>
            </a:pPr>
            <a:r>
              <a:rPr lang="ru-RU" dirty="0"/>
              <a:t>Риторика</a:t>
            </a:r>
            <a:endParaRPr lang="cs-CZ" dirty="0"/>
          </a:p>
          <a:p>
            <a:pPr marL="285750" lvl="0" indent="-285750">
              <a:lnSpc>
                <a:spcPct val="150000"/>
              </a:lnSpc>
              <a:buFont typeface="Courier New" panose="02070309020205020404" pitchFamily="49" charset="0"/>
              <a:buChar char="o"/>
            </a:pPr>
            <a:r>
              <a:rPr lang="ru-RU" dirty="0" smtClean="0"/>
              <a:t>Поэтика</a:t>
            </a:r>
            <a:endParaRPr lang="cs-CZ" dirty="0"/>
          </a:p>
          <a:p>
            <a:pPr marL="285750" lvl="0" indent="-285750">
              <a:lnSpc>
                <a:spcPct val="150000"/>
              </a:lnSpc>
              <a:buFont typeface="Courier New" panose="02070309020205020404" pitchFamily="49" charset="0"/>
              <a:buChar char="o"/>
            </a:pPr>
            <a:r>
              <a:rPr lang="ru-RU" dirty="0"/>
              <a:t>Епиникион</a:t>
            </a:r>
            <a:endParaRPr lang="cs-CZ" dirty="0"/>
          </a:p>
        </p:txBody>
      </p:sp>
    </p:spTree>
    <p:extLst>
      <p:ext uri="{BB962C8B-B14F-4D97-AF65-F5344CB8AC3E}">
        <p14:creationId xmlns:p14="http://schemas.microsoft.com/office/powerpoint/2010/main" val="13507253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tí písma">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Lití písm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ití písm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136</TotalTime>
  <Words>935</Words>
  <Application>Microsoft Office PowerPoint</Application>
  <PresentationFormat>Předvádění na obrazovce (4:3)</PresentationFormat>
  <Paragraphs>83</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Lití písma</vt:lpstr>
      <vt:lpstr>ТВОРЧЕСТВО И ДЕЯТЕЛЬНОСТЬ ФЕОФАНА ПРОКОПОВИЧА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ТВОРЧЕСТВО И ДЕЯТЕЛЬНОСТЬ ФЕОФАНА ПРОКОПОВИЧА</dc:title>
  <dc:creator>Lucka</dc:creator>
  <cp:lastModifiedBy>Malenova</cp:lastModifiedBy>
  <cp:revision>10</cp:revision>
  <dcterms:created xsi:type="dcterms:W3CDTF">2013-12-05T21:12:13Z</dcterms:created>
  <dcterms:modified xsi:type="dcterms:W3CDTF">2013-12-11T09:48:08Z</dcterms:modified>
</cp:coreProperties>
</file>