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6" r:id="rId19"/>
    <p:sldId id="278" r:id="rId20"/>
    <p:sldId id="279" r:id="rId21"/>
    <p:sldId id="281" r:id="rId22"/>
    <p:sldId id="282" r:id="rId23"/>
    <p:sldId id="280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EDDD0"/>
    <a:srgbClr val="FFEFD1"/>
    <a:srgbClr val="FBF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81" d="100"/>
          <a:sy n="81" d="100"/>
        </p:scale>
        <p:origin x="-1842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5DE-2482-426A-A272-8F5A1BB5D00E}" type="datetimeFigureOut">
              <a:rPr lang="cs-CZ" smtClean="0"/>
              <a:t>7.11.2013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31B-F053-4883-B6C1-0B4EF7F3F4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5DE-2482-426A-A272-8F5A1BB5D00E}" type="datetimeFigureOut">
              <a:rPr lang="cs-CZ" smtClean="0"/>
              <a:t>7.11.2013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31B-F053-4883-B6C1-0B4EF7F3F4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5DE-2482-426A-A272-8F5A1BB5D00E}" type="datetimeFigureOut">
              <a:rPr lang="cs-CZ" smtClean="0"/>
              <a:t>7.11.2013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31B-F053-4883-B6C1-0B4EF7F3F4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5DE-2482-426A-A272-8F5A1BB5D00E}" type="datetimeFigureOut">
              <a:rPr lang="cs-CZ" smtClean="0"/>
              <a:t>7.11.2013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31B-F053-4883-B6C1-0B4EF7F3F4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5DE-2482-426A-A272-8F5A1BB5D00E}" type="datetimeFigureOut">
              <a:rPr lang="cs-CZ" smtClean="0"/>
              <a:t>7.11.2013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31B-F053-4883-B6C1-0B4EF7F3F4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5DE-2482-426A-A272-8F5A1BB5D00E}" type="datetimeFigureOut">
              <a:rPr lang="cs-CZ" smtClean="0"/>
              <a:t>7.11.2013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31B-F053-4883-B6C1-0B4EF7F3F4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5DE-2482-426A-A272-8F5A1BB5D00E}" type="datetimeFigureOut">
              <a:rPr lang="cs-CZ" smtClean="0"/>
              <a:t>7.11.2013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31B-F053-4883-B6C1-0B4EF7F3F4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5DE-2482-426A-A272-8F5A1BB5D00E}" type="datetimeFigureOut">
              <a:rPr lang="cs-CZ" smtClean="0"/>
              <a:t>7.11.2013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31B-F053-4883-B6C1-0B4EF7F3F4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5DE-2482-426A-A272-8F5A1BB5D00E}" type="datetimeFigureOut">
              <a:rPr lang="cs-CZ" smtClean="0"/>
              <a:t>7.11.2013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31B-F053-4883-B6C1-0B4EF7F3F4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5DE-2482-426A-A272-8F5A1BB5D00E}" type="datetimeFigureOut">
              <a:rPr lang="cs-CZ" smtClean="0"/>
              <a:t>7.11.2013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66531B-F053-4883-B6C1-0B4EF7F3F4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55DE-2482-426A-A272-8F5A1BB5D00E}" type="datetimeFigureOut">
              <a:rPr lang="cs-CZ" smtClean="0"/>
              <a:t>7.11.2013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531B-F053-4883-B6C1-0B4EF7F3F4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FDA55DE-2482-426A-A272-8F5A1BB5D00E}" type="datetimeFigureOut">
              <a:rPr lang="cs-CZ" smtClean="0"/>
              <a:t>7.11.2013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66531B-F053-4883-B6C1-0B4EF7F3F47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ib.rus.ec/b/349648/read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eti-online.com/skazki/rasskazy-nosova/vitya-maleev-v-shkole-i-doma/" TargetMode="External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eZFU0LOc-g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ZFU0LOc-gM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262811/" TargetMode="External"/><Relationship Id="rId2" Type="http://schemas.openxmlformats.org/officeDocument/2006/relationships/hyperlink" Target="http://lukoshko.net/storyList/nikolay-nosov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eZFU0LOc-gM" TargetMode="External"/><Relationship Id="rId3" Type="http://schemas.openxmlformats.org/officeDocument/2006/relationships/hyperlink" Target="http://rodb-v.ru/writers/nosov/" TargetMode="External"/><Relationship Id="rId7" Type="http://schemas.openxmlformats.org/officeDocument/2006/relationships/hyperlink" Target="http://deti-online.com/skazki/rasskazy-nosova/vitya-maleev-v-shkole-i-doma/" TargetMode="External"/><Relationship Id="rId2" Type="http://schemas.openxmlformats.org/officeDocument/2006/relationships/hyperlink" Target="http://kidslitera.ru/index.php?option=com_content&amp;task=section&amp;id=15&amp;Itemid=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.rus.ec/b/349648/read" TargetMode="External"/><Relationship Id="rId5" Type="http://schemas.openxmlformats.org/officeDocument/2006/relationships/hyperlink" Target="http://lukoshko.net/storyList/nikolay-nosov.htm" TargetMode="External"/><Relationship Id="rId4" Type="http://schemas.openxmlformats.org/officeDocument/2006/relationships/hyperlink" Target="http://www.kostyor.ru/biography/?n=13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59" b="98726" l="4274" r="98291"/>
                    </a14:imgEffect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77280"/>
            <a:ext cx="4845399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83" y="3573016"/>
            <a:ext cx="28575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19140000">
            <a:off x="1339713" y="1705212"/>
            <a:ext cx="5648623" cy="120430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Николай Николаевич </a:t>
            </a:r>
            <a:r>
              <a:rPr lang="ru-RU" b="1" dirty="0" smtClean="0"/>
              <a:t>Носов, юмор</a:t>
            </a:r>
            <a:r>
              <a:rPr lang="cs-CZ" b="1" dirty="0" smtClean="0"/>
              <a:t> </a:t>
            </a:r>
            <a:r>
              <a:rPr lang="ru-RU" b="1" dirty="0" smtClean="0"/>
              <a:t> в  русской</a:t>
            </a:r>
            <a:r>
              <a:rPr lang="cs-CZ" b="1" dirty="0" smtClean="0"/>
              <a:t> </a:t>
            </a:r>
            <a:r>
              <a:rPr lang="ru-RU" b="1" dirty="0" smtClean="0"/>
              <a:t>детской литературе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32240" y="6021288"/>
            <a:ext cx="2048272" cy="409600"/>
          </a:xfrm>
        </p:spPr>
        <p:txBody>
          <a:bodyPr>
            <a:normAutofit/>
          </a:bodyPr>
          <a:lstStyle/>
          <a:p>
            <a:pPr algn="r"/>
            <a:r>
              <a:rPr lang="cs-CZ" sz="1000" dirty="0" smtClean="0"/>
              <a:t>Mašková, </a:t>
            </a:r>
            <a:br>
              <a:rPr lang="cs-CZ" sz="1000" dirty="0" smtClean="0"/>
            </a:br>
            <a:r>
              <a:rPr lang="cs-CZ" sz="1000" dirty="0" smtClean="0"/>
              <a:t>Svobodová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0870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122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88827"/>
            <a:ext cx="2376264" cy="176917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6059016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Мишкина </a:t>
            </a:r>
            <a:r>
              <a:rPr lang="ru-RU" sz="2000" b="1" dirty="0" smtClean="0"/>
              <a:t>каша</a:t>
            </a:r>
            <a:r>
              <a:rPr lang="cs-CZ" sz="2000" b="1" dirty="0" smtClean="0"/>
              <a:t>: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8219256" cy="4752528"/>
          </a:xfrm>
        </p:spPr>
        <p:txBody>
          <a:bodyPr>
            <a:noAutofit/>
          </a:bodyPr>
          <a:lstStyle/>
          <a:p>
            <a:r>
              <a:rPr lang="cs-CZ" sz="1400" i="1" dirty="0"/>
              <a:t>«- </a:t>
            </a:r>
            <a:r>
              <a:rPr lang="cs-CZ" sz="1400" i="1" dirty="0" err="1"/>
              <a:t>Не</a:t>
            </a:r>
            <a:r>
              <a:rPr lang="cs-CZ" sz="1400" i="1" dirty="0"/>
              <a:t> </a:t>
            </a:r>
            <a:r>
              <a:rPr lang="cs-CZ" sz="1400" i="1" dirty="0" err="1"/>
              <a:t>беспокойся</a:t>
            </a:r>
            <a:r>
              <a:rPr lang="cs-CZ" sz="1400" i="1" dirty="0"/>
              <a:t>! Я </a:t>
            </a:r>
            <a:r>
              <a:rPr lang="cs-CZ" sz="1400" i="1" dirty="0" err="1"/>
              <a:t>видел</a:t>
            </a:r>
            <a:r>
              <a:rPr lang="cs-CZ" sz="1400" i="1" dirty="0"/>
              <a:t>, </a:t>
            </a:r>
            <a:r>
              <a:rPr lang="cs-CZ" sz="1400" i="1" dirty="0" err="1"/>
              <a:t>как</a:t>
            </a:r>
            <a:r>
              <a:rPr lang="cs-CZ" sz="1400" i="1" dirty="0"/>
              <a:t> </a:t>
            </a:r>
            <a:r>
              <a:rPr lang="cs-CZ" sz="1400" i="1" dirty="0" err="1"/>
              <a:t>мама</a:t>
            </a:r>
            <a:r>
              <a:rPr lang="cs-CZ" sz="1400" i="1" dirty="0"/>
              <a:t> </a:t>
            </a:r>
            <a:r>
              <a:rPr lang="cs-CZ" sz="1400" i="1" dirty="0" err="1"/>
              <a:t>варит</a:t>
            </a:r>
            <a:r>
              <a:rPr lang="cs-CZ" sz="1400" i="1" dirty="0"/>
              <a:t>. </a:t>
            </a:r>
            <a:r>
              <a:rPr lang="cs-CZ" sz="1400" i="1" dirty="0" err="1"/>
              <a:t>Сыт</a:t>
            </a:r>
            <a:r>
              <a:rPr lang="cs-CZ" sz="1400" i="1" dirty="0"/>
              <a:t> </a:t>
            </a:r>
            <a:r>
              <a:rPr lang="cs-CZ" sz="1400" i="1" dirty="0" err="1"/>
              <a:t>будешь</a:t>
            </a:r>
            <a:r>
              <a:rPr lang="cs-CZ" sz="1400" i="1" dirty="0"/>
              <a:t>, </a:t>
            </a:r>
            <a:r>
              <a:rPr lang="cs-CZ" sz="1400" i="1" dirty="0" err="1"/>
              <a:t>ʜе</a:t>
            </a:r>
            <a:r>
              <a:rPr lang="cs-CZ" sz="1400" i="1" dirty="0"/>
              <a:t> </a:t>
            </a:r>
            <a:r>
              <a:rPr lang="cs-CZ" sz="1400" i="1" dirty="0" err="1"/>
              <a:t>помрешь</a:t>
            </a:r>
            <a:r>
              <a:rPr lang="cs-CZ" sz="1400" i="1" dirty="0"/>
              <a:t> с </a:t>
            </a:r>
            <a:r>
              <a:rPr lang="cs-CZ" sz="1400" i="1" dirty="0" err="1"/>
              <a:t>голоду</a:t>
            </a:r>
            <a:r>
              <a:rPr lang="cs-CZ" sz="1400" i="1" dirty="0"/>
              <a:t>. Я </a:t>
            </a:r>
            <a:r>
              <a:rPr lang="cs-CZ" sz="1400" i="1" dirty="0" err="1"/>
              <a:t>такую</a:t>
            </a:r>
            <a:r>
              <a:rPr lang="cs-CZ" sz="1400" i="1" dirty="0"/>
              <a:t> </a:t>
            </a:r>
            <a:r>
              <a:rPr lang="cs-CZ" sz="1400" i="1" dirty="0" err="1"/>
              <a:t>кашу</a:t>
            </a:r>
            <a:r>
              <a:rPr lang="cs-CZ" sz="1400" i="1" dirty="0"/>
              <a:t> </a:t>
            </a:r>
            <a:r>
              <a:rPr lang="cs-CZ" sz="1400" i="1" dirty="0" err="1"/>
              <a:t>сварю</a:t>
            </a:r>
            <a:r>
              <a:rPr lang="cs-CZ" sz="1400" i="1" dirty="0"/>
              <a:t>, </a:t>
            </a:r>
            <a:r>
              <a:rPr lang="cs-CZ" sz="1400" i="1" dirty="0" err="1"/>
              <a:t>что</a:t>
            </a:r>
            <a:r>
              <a:rPr lang="cs-CZ" sz="1400" i="1" dirty="0"/>
              <a:t> </a:t>
            </a:r>
            <a:r>
              <a:rPr lang="cs-CZ" sz="1400" i="1" dirty="0" err="1"/>
              <a:t>пальцы</a:t>
            </a:r>
            <a:r>
              <a:rPr lang="cs-CZ" sz="1400" i="1" dirty="0"/>
              <a:t> </a:t>
            </a:r>
            <a:r>
              <a:rPr lang="cs-CZ" sz="1400" i="1" dirty="0" err="1"/>
              <a:t>оближешь</a:t>
            </a:r>
            <a:r>
              <a:rPr lang="cs-CZ" sz="1400" i="1" dirty="0"/>
              <a:t>!». </a:t>
            </a:r>
            <a:r>
              <a:rPr lang="cs-CZ" sz="1400" i="1" dirty="0" err="1"/>
              <a:t>Просто</a:t>
            </a:r>
            <a:r>
              <a:rPr lang="cs-CZ" sz="1400" i="1" dirty="0"/>
              <a:t> </a:t>
            </a:r>
            <a:r>
              <a:rPr lang="cs-CZ" sz="1400" i="1" dirty="0" err="1"/>
              <a:t>диву</a:t>
            </a:r>
            <a:r>
              <a:rPr lang="cs-CZ" sz="1400" i="1" dirty="0"/>
              <a:t> </a:t>
            </a:r>
            <a:r>
              <a:rPr lang="cs-CZ" sz="1400" i="1" dirty="0" err="1"/>
              <a:t>даешься</a:t>
            </a:r>
            <a:r>
              <a:rPr lang="cs-CZ" sz="1400" i="1" dirty="0"/>
              <a:t> </a:t>
            </a:r>
            <a:r>
              <a:rPr lang="cs-CZ" sz="1400" i="1" dirty="0" err="1"/>
              <a:t>их</a:t>
            </a:r>
            <a:r>
              <a:rPr lang="cs-CZ" sz="1400" i="1" dirty="0"/>
              <a:t> </a:t>
            </a:r>
            <a:r>
              <a:rPr lang="cs-CZ" sz="1400" i="1" dirty="0" err="1"/>
              <a:t>самостоятельности</a:t>
            </a:r>
            <a:r>
              <a:rPr lang="cs-CZ" sz="1400" i="1" dirty="0"/>
              <a:t> и </a:t>
            </a:r>
            <a:r>
              <a:rPr lang="cs-CZ" sz="1400" i="1" dirty="0" err="1"/>
              <a:t>умелости</a:t>
            </a:r>
            <a:r>
              <a:rPr lang="cs-CZ" sz="1400" i="1" dirty="0"/>
              <a:t>! </a:t>
            </a:r>
            <a:r>
              <a:rPr lang="cs-CZ" sz="1400" i="1" dirty="0" err="1"/>
              <a:t>Раϲтопили</a:t>
            </a:r>
            <a:r>
              <a:rPr lang="cs-CZ" sz="1400" i="1" dirty="0"/>
              <a:t> </a:t>
            </a:r>
            <a:r>
              <a:rPr lang="cs-CZ" sz="1400" i="1" dirty="0" err="1"/>
              <a:t>плиту</a:t>
            </a:r>
            <a:r>
              <a:rPr lang="cs-CZ" sz="1400" i="1" dirty="0"/>
              <a:t>. </a:t>
            </a:r>
            <a:r>
              <a:rPr lang="cs-CZ" sz="1400" i="1" dirty="0" err="1"/>
              <a:t>Мишка</a:t>
            </a:r>
            <a:r>
              <a:rPr lang="cs-CZ" sz="1400" i="1" dirty="0"/>
              <a:t> </a:t>
            </a:r>
            <a:r>
              <a:rPr lang="cs-CZ" sz="1400" i="1" dirty="0" err="1"/>
              <a:t>наϲыпал</a:t>
            </a:r>
            <a:r>
              <a:rPr lang="cs-CZ" sz="1400" i="1" dirty="0"/>
              <a:t> в </a:t>
            </a:r>
            <a:r>
              <a:rPr lang="cs-CZ" sz="1400" i="1" dirty="0" err="1"/>
              <a:t>каϲтрюлю</a:t>
            </a:r>
            <a:r>
              <a:rPr lang="cs-CZ" sz="1400" i="1" dirty="0"/>
              <a:t> </a:t>
            </a:r>
            <a:r>
              <a:rPr lang="cs-CZ" sz="1400" i="1" dirty="0" err="1"/>
              <a:t>крупы</a:t>
            </a:r>
            <a:r>
              <a:rPr lang="cs-CZ" sz="1400" i="1" dirty="0"/>
              <a:t>. Я </a:t>
            </a:r>
            <a:r>
              <a:rPr lang="cs-CZ" sz="1400" i="1" dirty="0" err="1"/>
              <a:t>говорю</a:t>
            </a:r>
            <a:r>
              <a:rPr lang="cs-CZ" sz="1400" i="1" dirty="0"/>
              <a:t>:</a:t>
            </a:r>
            <a:endParaRPr lang="cs-CZ" sz="1400" dirty="0"/>
          </a:p>
          <a:p>
            <a:r>
              <a:rPr lang="cs-CZ" sz="1400" i="1" dirty="0"/>
              <a:t>- </a:t>
            </a:r>
            <a:r>
              <a:rPr lang="cs-CZ" sz="1400" i="1" dirty="0" err="1"/>
              <a:t>Сыпь</a:t>
            </a:r>
            <a:r>
              <a:rPr lang="cs-CZ" sz="1400" i="1" dirty="0"/>
              <a:t> </a:t>
            </a:r>
            <a:r>
              <a:rPr lang="cs-CZ" sz="1400" i="1" dirty="0" err="1"/>
              <a:t>побольше</a:t>
            </a:r>
            <a:r>
              <a:rPr lang="cs-CZ" sz="1400" i="1" dirty="0"/>
              <a:t>. </a:t>
            </a:r>
            <a:r>
              <a:rPr lang="cs-CZ" sz="1400" i="1" dirty="0" err="1"/>
              <a:t>Есть</a:t>
            </a:r>
            <a:r>
              <a:rPr lang="cs-CZ" sz="1400" i="1" dirty="0"/>
              <a:t> </a:t>
            </a:r>
            <a:r>
              <a:rPr lang="cs-CZ" sz="1400" i="1" dirty="0" err="1"/>
              <a:t>очень</a:t>
            </a:r>
            <a:r>
              <a:rPr lang="cs-CZ" sz="1400" i="1" dirty="0"/>
              <a:t> </a:t>
            </a:r>
            <a:r>
              <a:rPr lang="cs-CZ" sz="1400" i="1" dirty="0" err="1"/>
              <a:t>хочется</a:t>
            </a:r>
            <a:r>
              <a:rPr lang="cs-CZ" sz="1400" i="1" dirty="0"/>
              <a:t>!</a:t>
            </a:r>
            <a:endParaRPr lang="cs-CZ" sz="1400" dirty="0"/>
          </a:p>
          <a:p>
            <a:r>
              <a:rPr lang="cs-CZ" sz="1400" i="1" dirty="0" err="1"/>
              <a:t>Он</a:t>
            </a:r>
            <a:r>
              <a:rPr lang="cs-CZ" sz="1400" i="1" dirty="0"/>
              <a:t> </a:t>
            </a:r>
            <a:r>
              <a:rPr lang="cs-CZ" sz="1400" i="1" dirty="0" err="1"/>
              <a:t>наϲыпал</a:t>
            </a:r>
            <a:r>
              <a:rPr lang="cs-CZ" sz="1400" i="1" dirty="0"/>
              <a:t> </a:t>
            </a:r>
            <a:r>
              <a:rPr lang="cs-CZ" sz="1400" i="1" dirty="0" err="1"/>
              <a:t>полную</a:t>
            </a:r>
            <a:r>
              <a:rPr lang="cs-CZ" sz="1400" i="1" dirty="0"/>
              <a:t> </a:t>
            </a:r>
            <a:r>
              <a:rPr lang="cs-CZ" sz="1400" i="1" dirty="0" err="1"/>
              <a:t>каϲтрюлю</a:t>
            </a:r>
            <a:r>
              <a:rPr lang="cs-CZ" sz="1400" i="1" dirty="0"/>
              <a:t> и </a:t>
            </a:r>
            <a:r>
              <a:rPr lang="cs-CZ" sz="1400" i="1" dirty="0" err="1"/>
              <a:t>воды</a:t>
            </a:r>
            <a:r>
              <a:rPr lang="cs-CZ" sz="1400" i="1" dirty="0"/>
              <a:t> </a:t>
            </a:r>
            <a:r>
              <a:rPr lang="cs-CZ" sz="1400" i="1" dirty="0" err="1"/>
              <a:t>налил</a:t>
            </a:r>
            <a:r>
              <a:rPr lang="cs-CZ" sz="1400" i="1" dirty="0"/>
              <a:t> </a:t>
            </a:r>
            <a:r>
              <a:rPr lang="cs-CZ" sz="1400" i="1" dirty="0" err="1"/>
              <a:t>доверху</a:t>
            </a:r>
            <a:r>
              <a:rPr lang="cs-CZ" sz="1400" i="1" dirty="0"/>
              <a:t>.</a:t>
            </a:r>
            <a:endParaRPr lang="cs-CZ" sz="1400" dirty="0"/>
          </a:p>
          <a:p>
            <a:r>
              <a:rPr lang="cs-CZ" sz="1400" i="1" dirty="0"/>
              <a:t>- </a:t>
            </a:r>
            <a:r>
              <a:rPr lang="cs-CZ" sz="1400" i="1" dirty="0" err="1"/>
              <a:t>Не</a:t>
            </a:r>
            <a:r>
              <a:rPr lang="cs-CZ" sz="1400" i="1" dirty="0"/>
              <a:t> </a:t>
            </a:r>
            <a:r>
              <a:rPr lang="cs-CZ" sz="1400" i="1" dirty="0" err="1"/>
              <a:t>много</a:t>
            </a:r>
            <a:r>
              <a:rPr lang="cs-CZ" sz="1400" i="1" dirty="0"/>
              <a:t> </a:t>
            </a:r>
            <a:r>
              <a:rPr lang="cs-CZ" sz="1400" i="1" dirty="0" err="1"/>
              <a:t>ли</a:t>
            </a:r>
            <a:r>
              <a:rPr lang="cs-CZ" sz="1400" i="1" dirty="0"/>
              <a:t> </a:t>
            </a:r>
            <a:r>
              <a:rPr lang="cs-CZ" sz="1400" i="1" dirty="0" err="1"/>
              <a:t>воды</a:t>
            </a:r>
            <a:r>
              <a:rPr lang="cs-CZ" sz="1400" i="1" dirty="0"/>
              <a:t>? - </a:t>
            </a:r>
            <a:r>
              <a:rPr lang="cs-CZ" sz="1400" i="1" dirty="0" err="1"/>
              <a:t>спрашиваю</a:t>
            </a:r>
            <a:r>
              <a:rPr lang="cs-CZ" sz="1400" i="1" dirty="0"/>
              <a:t>. - </a:t>
            </a:r>
            <a:r>
              <a:rPr lang="cs-CZ" sz="1400" i="1" dirty="0" err="1"/>
              <a:t>Размазня</a:t>
            </a:r>
            <a:r>
              <a:rPr lang="cs-CZ" sz="1400" i="1" dirty="0"/>
              <a:t> </a:t>
            </a:r>
            <a:r>
              <a:rPr lang="cs-CZ" sz="1400" i="1" dirty="0" err="1"/>
              <a:t>получится</a:t>
            </a:r>
            <a:r>
              <a:rPr lang="cs-CZ" sz="1400" i="1" dirty="0"/>
              <a:t>.</a:t>
            </a:r>
            <a:endParaRPr lang="cs-CZ" sz="1400" dirty="0"/>
          </a:p>
          <a:p>
            <a:r>
              <a:rPr lang="cs-CZ" sz="1400" i="1" dirty="0"/>
              <a:t>- </a:t>
            </a:r>
            <a:r>
              <a:rPr lang="cs-CZ" sz="1400" i="1" dirty="0" err="1"/>
              <a:t>Ничего</a:t>
            </a:r>
            <a:r>
              <a:rPr lang="cs-CZ" sz="1400" i="1" dirty="0"/>
              <a:t>, </a:t>
            </a:r>
            <a:r>
              <a:rPr lang="cs-CZ" sz="1400" i="1" dirty="0" err="1"/>
              <a:t>мама</a:t>
            </a:r>
            <a:r>
              <a:rPr lang="cs-CZ" sz="1400" i="1" dirty="0"/>
              <a:t> </a:t>
            </a:r>
            <a:r>
              <a:rPr lang="cs-CZ" sz="1400" i="1" dirty="0" err="1"/>
              <a:t>всегда</a:t>
            </a:r>
            <a:r>
              <a:rPr lang="cs-CZ" sz="1400" i="1" dirty="0"/>
              <a:t> </a:t>
            </a:r>
            <a:r>
              <a:rPr lang="cs-CZ" sz="1400" i="1" dirty="0" err="1"/>
              <a:t>так</a:t>
            </a:r>
            <a:r>
              <a:rPr lang="cs-CZ" sz="1400" i="1" dirty="0"/>
              <a:t> </a:t>
            </a:r>
            <a:r>
              <a:rPr lang="cs-CZ" sz="1400" i="1" dirty="0" err="1"/>
              <a:t>делает</a:t>
            </a:r>
            <a:r>
              <a:rPr lang="cs-CZ" sz="1400" i="1" dirty="0"/>
              <a:t>. </a:t>
            </a:r>
            <a:r>
              <a:rPr lang="cs-CZ" sz="1400" i="1" dirty="0" err="1"/>
              <a:t>Ты</a:t>
            </a:r>
            <a:r>
              <a:rPr lang="cs-CZ" sz="1400" i="1" dirty="0"/>
              <a:t> </a:t>
            </a:r>
            <a:r>
              <a:rPr lang="cs-CZ" sz="1400" i="1" dirty="0" err="1"/>
              <a:t>только</a:t>
            </a:r>
            <a:r>
              <a:rPr lang="cs-CZ" sz="1400" i="1" dirty="0"/>
              <a:t> </a:t>
            </a:r>
            <a:r>
              <a:rPr lang="cs-CZ" sz="1400" i="1" dirty="0" err="1"/>
              <a:t>за</a:t>
            </a:r>
            <a:r>
              <a:rPr lang="cs-CZ" sz="1400" i="1" dirty="0"/>
              <a:t> </a:t>
            </a:r>
            <a:r>
              <a:rPr lang="cs-CZ" sz="1400" i="1" dirty="0" err="1"/>
              <a:t>печкой</a:t>
            </a:r>
            <a:r>
              <a:rPr lang="cs-CZ" sz="1400" i="1" dirty="0"/>
              <a:t> </a:t>
            </a:r>
            <a:r>
              <a:rPr lang="cs-CZ" sz="1400" i="1" dirty="0" err="1"/>
              <a:t>смотри</a:t>
            </a:r>
            <a:r>
              <a:rPr lang="cs-CZ" sz="1400" i="1" dirty="0"/>
              <a:t>, а я </a:t>
            </a:r>
            <a:r>
              <a:rPr lang="cs-CZ" sz="1400" i="1" dirty="0" err="1"/>
              <a:t>уж</a:t>
            </a:r>
            <a:r>
              <a:rPr lang="cs-CZ" sz="1400" i="1" dirty="0"/>
              <a:t> </a:t>
            </a:r>
            <a:r>
              <a:rPr lang="cs-CZ" sz="1400" i="1" dirty="0" err="1"/>
              <a:t>сварю</a:t>
            </a:r>
            <a:r>
              <a:rPr lang="cs-CZ" sz="1400" i="1" dirty="0"/>
              <a:t>, </a:t>
            </a:r>
            <a:r>
              <a:rPr lang="cs-CZ" sz="1400" i="1" dirty="0" err="1"/>
              <a:t>будь</a:t>
            </a:r>
            <a:r>
              <a:rPr lang="cs-CZ" sz="1400" i="1" dirty="0"/>
              <a:t> </a:t>
            </a:r>
            <a:r>
              <a:rPr lang="cs-CZ" sz="1400" i="1" dirty="0" err="1"/>
              <a:t>спокоен</a:t>
            </a:r>
            <a:r>
              <a:rPr lang="cs-CZ" sz="1400" i="1" dirty="0"/>
              <a:t>.</a:t>
            </a:r>
            <a:endParaRPr lang="cs-CZ" sz="1400" dirty="0"/>
          </a:p>
          <a:p>
            <a:r>
              <a:rPr lang="cs-CZ" sz="1400" i="1" dirty="0" err="1"/>
              <a:t>Ну</a:t>
            </a:r>
            <a:r>
              <a:rPr lang="cs-CZ" sz="1400" i="1" dirty="0"/>
              <a:t>, я </a:t>
            </a:r>
            <a:r>
              <a:rPr lang="cs-CZ" sz="1400" i="1" dirty="0" err="1"/>
              <a:t>за</a:t>
            </a:r>
            <a:r>
              <a:rPr lang="cs-CZ" sz="1400" i="1" dirty="0"/>
              <a:t> </a:t>
            </a:r>
            <a:r>
              <a:rPr lang="cs-CZ" sz="1400" i="1" dirty="0" err="1"/>
              <a:t>печкой</a:t>
            </a:r>
            <a:r>
              <a:rPr lang="cs-CZ" sz="1400" i="1" dirty="0"/>
              <a:t> </a:t>
            </a:r>
            <a:r>
              <a:rPr lang="cs-CZ" sz="1400" i="1" dirty="0" err="1"/>
              <a:t>смотрю</a:t>
            </a:r>
            <a:r>
              <a:rPr lang="cs-CZ" sz="1400" i="1" dirty="0"/>
              <a:t>, </a:t>
            </a:r>
            <a:r>
              <a:rPr lang="cs-CZ" sz="1400" i="1" dirty="0" err="1"/>
              <a:t>дрова</a:t>
            </a:r>
            <a:r>
              <a:rPr lang="cs-CZ" sz="1400" i="1" dirty="0"/>
              <a:t> </a:t>
            </a:r>
            <a:r>
              <a:rPr lang="cs-CZ" sz="1400" i="1" dirty="0" err="1"/>
              <a:t>подкладываю</a:t>
            </a:r>
            <a:r>
              <a:rPr lang="cs-CZ" sz="1400" i="1" dirty="0"/>
              <a:t>, а </a:t>
            </a:r>
            <a:r>
              <a:rPr lang="cs-CZ" sz="1400" i="1" dirty="0" err="1"/>
              <a:t>Мишка</a:t>
            </a:r>
            <a:r>
              <a:rPr lang="cs-CZ" sz="1400" i="1" dirty="0"/>
              <a:t> </a:t>
            </a:r>
            <a:r>
              <a:rPr lang="cs-CZ" sz="1400" i="1" dirty="0" err="1"/>
              <a:t>кашу</a:t>
            </a:r>
            <a:r>
              <a:rPr lang="cs-CZ" sz="1400" i="1" dirty="0"/>
              <a:t> </a:t>
            </a:r>
            <a:r>
              <a:rPr lang="cs-CZ" sz="1400" i="1" dirty="0" err="1"/>
              <a:t>варит</a:t>
            </a:r>
            <a:r>
              <a:rPr lang="cs-CZ" sz="1400" i="1" dirty="0"/>
              <a:t>, </a:t>
            </a:r>
            <a:r>
              <a:rPr lang="cs-CZ" sz="1400" i="1" dirty="0" err="1"/>
              <a:t>то</a:t>
            </a:r>
            <a:r>
              <a:rPr lang="cs-CZ" sz="1400" i="1" dirty="0"/>
              <a:t> </a:t>
            </a:r>
            <a:r>
              <a:rPr lang="cs-CZ" sz="1400" i="1" dirty="0" err="1"/>
              <a:t>есть</a:t>
            </a:r>
            <a:r>
              <a:rPr lang="cs-CZ" sz="1400" i="1" dirty="0"/>
              <a:t> </a:t>
            </a:r>
            <a:r>
              <a:rPr lang="cs-CZ" sz="1400" i="1" dirty="0" err="1"/>
              <a:t>ʜе</a:t>
            </a:r>
            <a:r>
              <a:rPr lang="cs-CZ" sz="1400" i="1" dirty="0"/>
              <a:t> </a:t>
            </a:r>
            <a:r>
              <a:rPr lang="cs-CZ" sz="1400" i="1" dirty="0" err="1"/>
              <a:t>варит</a:t>
            </a:r>
            <a:r>
              <a:rPr lang="cs-CZ" sz="1400" i="1" dirty="0"/>
              <a:t>, а </a:t>
            </a:r>
            <a:r>
              <a:rPr lang="cs-CZ" sz="1400" i="1" dirty="0" err="1"/>
              <a:t>сидит</a:t>
            </a:r>
            <a:r>
              <a:rPr lang="cs-CZ" sz="1400" i="1" dirty="0"/>
              <a:t> </a:t>
            </a:r>
            <a:r>
              <a:rPr lang="cs-CZ" sz="1400" i="1" dirty="0" err="1"/>
              <a:t>да</a:t>
            </a:r>
            <a:r>
              <a:rPr lang="cs-CZ" sz="1400" i="1" dirty="0"/>
              <a:t> </a:t>
            </a:r>
            <a:r>
              <a:rPr lang="cs-CZ" sz="1400" i="1" dirty="0" err="1"/>
              <a:t>на</a:t>
            </a:r>
            <a:r>
              <a:rPr lang="cs-CZ" sz="1400" i="1" dirty="0"/>
              <a:t> </a:t>
            </a:r>
            <a:r>
              <a:rPr lang="cs-CZ" sz="1400" i="1" dirty="0" err="1"/>
              <a:t>каϲтрюлю</a:t>
            </a:r>
            <a:r>
              <a:rPr lang="cs-CZ" sz="1400" i="1" dirty="0"/>
              <a:t> </a:t>
            </a:r>
            <a:r>
              <a:rPr lang="cs-CZ" sz="1400" i="1" dirty="0" err="1"/>
              <a:t>смотрит</a:t>
            </a:r>
            <a:r>
              <a:rPr lang="cs-CZ" sz="1400" i="1" dirty="0"/>
              <a:t>, </a:t>
            </a:r>
            <a:r>
              <a:rPr lang="cs-CZ" sz="1400" i="1" dirty="0" err="1"/>
              <a:t>она</a:t>
            </a:r>
            <a:r>
              <a:rPr lang="cs-CZ" sz="1400" i="1" dirty="0"/>
              <a:t> </a:t>
            </a:r>
            <a:r>
              <a:rPr lang="cs-CZ" sz="1400" i="1" dirty="0" err="1"/>
              <a:t>сама</a:t>
            </a:r>
            <a:r>
              <a:rPr lang="cs-CZ" sz="1400" i="1" dirty="0"/>
              <a:t> </a:t>
            </a:r>
            <a:r>
              <a:rPr lang="cs-CZ" sz="1400" i="1" dirty="0" err="1"/>
              <a:t>варится</a:t>
            </a:r>
            <a:r>
              <a:rPr lang="cs-CZ" sz="1400" i="1" dirty="0"/>
              <a:t>.</a:t>
            </a:r>
            <a:endParaRPr lang="cs-CZ" sz="1400" dirty="0"/>
          </a:p>
          <a:p>
            <a:r>
              <a:rPr lang="cs-CZ" sz="1400" i="1" dirty="0" err="1" smtClean="0"/>
              <a:t>Ну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ʜе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смоґʌи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они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кашу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сварить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но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ведь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плиту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раϲтопили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дрова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подкладывают</a:t>
            </a:r>
            <a:r>
              <a:rPr lang="cs-CZ" sz="1400" i="1" dirty="0" smtClean="0"/>
              <a:t>. </a:t>
            </a:r>
            <a:r>
              <a:rPr lang="cs-CZ" sz="1400" i="1" dirty="0" err="1" smtClean="0"/>
              <a:t>Воду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из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колодца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доϲҭают</a:t>
            </a:r>
            <a:r>
              <a:rPr lang="cs-CZ" sz="1400" i="1" dirty="0" smtClean="0"/>
              <a:t> - </a:t>
            </a:r>
            <a:r>
              <a:rPr lang="cs-CZ" sz="1400" i="1" dirty="0" err="1" smtClean="0"/>
              <a:t>утопили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ведро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правда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но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кружкой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каϲтрюлей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все-таки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доϲҭали</a:t>
            </a:r>
            <a:r>
              <a:rPr lang="cs-CZ" sz="1400" i="1" dirty="0" smtClean="0"/>
              <a:t>. «- </a:t>
            </a:r>
            <a:r>
              <a:rPr lang="cs-CZ" sz="1400" i="1" dirty="0" err="1" smtClean="0"/>
              <a:t>Чепуха</a:t>
            </a:r>
            <a:r>
              <a:rPr lang="cs-CZ" sz="1400" i="1" dirty="0" smtClean="0"/>
              <a:t>! </a:t>
            </a:r>
            <a:r>
              <a:rPr lang="cs-CZ" sz="1400" i="1" dirty="0" err="1" smtClean="0"/>
              <a:t>Сейчаϲ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приʜесу</a:t>
            </a:r>
            <a:r>
              <a:rPr lang="cs-CZ" sz="1400" i="1" dirty="0" smtClean="0"/>
              <a:t>. </a:t>
            </a:r>
            <a:r>
              <a:rPr lang="cs-CZ" sz="1400" i="1" dirty="0" err="1" smtClean="0"/>
              <a:t>Он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ʙʒял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спички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привязал</a:t>
            </a:r>
            <a:r>
              <a:rPr lang="cs-CZ" sz="1400" i="1" dirty="0" smtClean="0"/>
              <a:t> к </a:t>
            </a:r>
            <a:r>
              <a:rPr lang="cs-CZ" sz="1400" i="1" dirty="0" err="1" smtClean="0"/>
              <a:t>ведру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веревку</a:t>
            </a:r>
            <a:r>
              <a:rPr lang="cs-CZ" sz="1400" i="1" dirty="0" smtClean="0"/>
              <a:t> и </a:t>
            </a:r>
            <a:r>
              <a:rPr lang="cs-CZ" sz="1400" i="1" dirty="0" err="1" smtClean="0"/>
              <a:t>пошел</a:t>
            </a:r>
            <a:r>
              <a:rPr lang="cs-CZ" sz="1400" i="1" dirty="0" smtClean="0"/>
              <a:t> к </a:t>
            </a:r>
            <a:r>
              <a:rPr lang="cs-CZ" sz="1400" i="1" dirty="0" err="1" smtClean="0"/>
              <a:t>колодцу</a:t>
            </a:r>
            <a:r>
              <a:rPr lang="cs-CZ" sz="1400" i="1" dirty="0" smtClean="0"/>
              <a:t>. </a:t>
            </a:r>
            <a:r>
              <a:rPr lang="cs-CZ" sz="1400" i="1" dirty="0" err="1" smtClean="0"/>
              <a:t>Через</a:t>
            </a:r>
            <a:r>
              <a:rPr lang="cs-CZ" sz="1400" i="1" dirty="0" smtClean="0"/>
              <a:t> ᴍᴎ</a:t>
            </a:r>
            <a:r>
              <a:rPr lang="cs-CZ" sz="1400" i="1" dirty="0" err="1" smtClean="0"/>
              <a:t>ʜуту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возвращается</a:t>
            </a:r>
            <a:r>
              <a:rPr lang="cs-CZ" sz="1400" i="1" dirty="0" smtClean="0"/>
              <a:t>.</a:t>
            </a:r>
          </a:p>
          <a:p>
            <a:r>
              <a:rPr lang="cs-CZ" sz="1400" i="1" dirty="0"/>
              <a:t>- А </a:t>
            </a:r>
            <a:r>
              <a:rPr lang="cs-CZ" sz="1400" i="1" dirty="0" err="1"/>
              <a:t>вода</a:t>
            </a:r>
            <a:r>
              <a:rPr lang="cs-CZ" sz="1400" i="1" dirty="0"/>
              <a:t> </a:t>
            </a:r>
            <a:r>
              <a:rPr lang="cs-CZ" sz="1400" i="1" dirty="0" err="1"/>
              <a:t>где</a:t>
            </a:r>
            <a:r>
              <a:rPr lang="cs-CZ" sz="1400" i="1" dirty="0"/>
              <a:t>? - </a:t>
            </a:r>
            <a:r>
              <a:rPr lang="cs-CZ" sz="1400" i="1" dirty="0" err="1"/>
              <a:t>спрашиваю</a:t>
            </a:r>
            <a:r>
              <a:rPr lang="cs-CZ" sz="1400" i="1" dirty="0"/>
              <a:t>.</a:t>
            </a:r>
            <a:endParaRPr lang="cs-CZ" sz="1400" dirty="0"/>
          </a:p>
          <a:p>
            <a:r>
              <a:rPr lang="cs-CZ" sz="1400" i="1" dirty="0"/>
              <a:t>- </a:t>
            </a:r>
            <a:r>
              <a:rPr lang="cs-CZ" sz="1400" i="1" dirty="0" err="1"/>
              <a:t>Вода</a:t>
            </a:r>
            <a:r>
              <a:rPr lang="cs-CZ" sz="1400" i="1" dirty="0"/>
              <a:t>... </a:t>
            </a:r>
            <a:r>
              <a:rPr lang="cs-CZ" sz="1400" i="1" dirty="0" err="1"/>
              <a:t>там</a:t>
            </a:r>
            <a:r>
              <a:rPr lang="cs-CZ" sz="1400" i="1" dirty="0"/>
              <a:t>, в </a:t>
            </a:r>
            <a:r>
              <a:rPr lang="cs-CZ" sz="1400" i="1" dirty="0" err="1"/>
              <a:t>колодце</a:t>
            </a:r>
            <a:r>
              <a:rPr lang="cs-CZ" sz="1400" i="1" dirty="0"/>
              <a:t>.</a:t>
            </a:r>
            <a:endParaRPr lang="cs-CZ" sz="1400" dirty="0"/>
          </a:p>
          <a:p>
            <a:r>
              <a:rPr lang="cs-CZ" sz="1400" i="1" dirty="0"/>
              <a:t>- </a:t>
            </a:r>
            <a:r>
              <a:rPr lang="cs-CZ" sz="1400" i="1" dirty="0" err="1"/>
              <a:t>Сам</a:t>
            </a:r>
            <a:r>
              <a:rPr lang="cs-CZ" sz="1400" i="1" dirty="0"/>
              <a:t> </a:t>
            </a:r>
            <a:r>
              <a:rPr lang="cs-CZ" sz="1400" i="1" dirty="0" err="1"/>
              <a:t>знаю</a:t>
            </a:r>
            <a:r>
              <a:rPr lang="cs-CZ" sz="1400" i="1" dirty="0"/>
              <a:t>, </a:t>
            </a:r>
            <a:r>
              <a:rPr lang="cs-CZ" sz="1400" i="1" dirty="0" err="1"/>
              <a:t>что</a:t>
            </a:r>
            <a:r>
              <a:rPr lang="cs-CZ" sz="1400" i="1" dirty="0"/>
              <a:t> в </a:t>
            </a:r>
            <a:r>
              <a:rPr lang="cs-CZ" sz="1400" i="1" dirty="0" err="1"/>
              <a:t>колодце</a:t>
            </a:r>
            <a:r>
              <a:rPr lang="cs-CZ" sz="1400" i="1" dirty="0"/>
              <a:t>. </a:t>
            </a:r>
            <a:r>
              <a:rPr lang="cs-CZ" sz="1400" i="1" dirty="0" err="1"/>
              <a:t>Где</a:t>
            </a:r>
            <a:r>
              <a:rPr lang="cs-CZ" sz="1400" i="1" dirty="0"/>
              <a:t> </a:t>
            </a:r>
            <a:r>
              <a:rPr lang="cs-CZ" sz="1400" i="1" dirty="0" err="1"/>
              <a:t>ведро</a:t>
            </a:r>
            <a:r>
              <a:rPr lang="cs-CZ" sz="1400" i="1" dirty="0"/>
              <a:t> с </a:t>
            </a:r>
            <a:r>
              <a:rPr lang="cs-CZ" sz="1400" i="1" dirty="0" err="1"/>
              <a:t>водой</a:t>
            </a:r>
            <a:r>
              <a:rPr lang="cs-CZ" sz="1400" i="1" dirty="0"/>
              <a:t>?</a:t>
            </a:r>
            <a:endParaRPr lang="cs-CZ" sz="1400" dirty="0"/>
          </a:p>
          <a:p>
            <a:r>
              <a:rPr lang="cs-CZ" sz="1400" i="1" dirty="0"/>
              <a:t>- И </a:t>
            </a:r>
            <a:r>
              <a:rPr lang="cs-CZ" sz="1400" i="1" dirty="0" err="1"/>
              <a:t>ведро</a:t>
            </a:r>
            <a:r>
              <a:rPr lang="cs-CZ" sz="1400" i="1" dirty="0"/>
              <a:t>, - </a:t>
            </a:r>
            <a:r>
              <a:rPr lang="cs-CZ" sz="1400" i="1" dirty="0" err="1"/>
              <a:t>говорит</a:t>
            </a:r>
            <a:r>
              <a:rPr lang="cs-CZ" sz="1400" i="1" dirty="0"/>
              <a:t>, - в </a:t>
            </a:r>
            <a:r>
              <a:rPr lang="cs-CZ" sz="1400" i="1" dirty="0" err="1"/>
              <a:t>колодце</a:t>
            </a:r>
            <a:r>
              <a:rPr lang="cs-CZ" sz="1400" i="1" dirty="0"/>
              <a:t>.</a:t>
            </a:r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 smtClean="0"/>
              <a:t>Отрывки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6059016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Мишкина </a:t>
            </a:r>
            <a:r>
              <a:rPr lang="ru-RU" sz="2000" b="1" dirty="0" smtClean="0"/>
              <a:t>каша</a:t>
            </a:r>
            <a:r>
              <a:rPr lang="cs-CZ" sz="2000" b="1" dirty="0" smtClean="0"/>
              <a:t>: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8219256" cy="4425355"/>
          </a:xfrm>
        </p:spPr>
        <p:txBody>
          <a:bodyPr>
            <a:noAutofit/>
          </a:bodyPr>
          <a:lstStyle/>
          <a:p>
            <a:r>
              <a:rPr lang="cs-CZ" sz="1400" i="1" dirty="0" smtClean="0"/>
              <a:t>- </a:t>
            </a:r>
            <a:r>
              <a:rPr lang="cs-CZ" sz="1400" i="1" dirty="0" err="1" smtClean="0"/>
              <a:t>Как</a:t>
            </a:r>
            <a:r>
              <a:rPr lang="cs-CZ" sz="1400" i="1" dirty="0" smtClean="0"/>
              <a:t> - в </a:t>
            </a:r>
            <a:r>
              <a:rPr lang="cs-CZ" sz="1400" i="1" dirty="0" err="1" smtClean="0"/>
              <a:t>колодце</a:t>
            </a:r>
            <a:r>
              <a:rPr lang="cs-CZ" sz="1400" i="1" dirty="0" smtClean="0"/>
              <a:t>?</a:t>
            </a:r>
            <a:endParaRPr lang="cs-CZ" sz="1400" dirty="0" smtClean="0"/>
          </a:p>
          <a:p>
            <a:r>
              <a:rPr lang="cs-CZ" sz="1400" i="1" dirty="0" smtClean="0"/>
              <a:t>- </a:t>
            </a:r>
            <a:r>
              <a:rPr lang="cs-CZ" sz="1400" i="1" dirty="0" err="1" smtClean="0"/>
              <a:t>Так</a:t>
            </a:r>
            <a:r>
              <a:rPr lang="cs-CZ" sz="1400" i="1" dirty="0" smtClean="0"/>
              <a:t>, в </a:t>
            </a:r>
            <a:r>
              <a:rPr lang="cs-CZ" sz="1400" i="1" dirty="0" err="1" smtClean="0"/>
              <a:t>колодце</a:t>
            </a:r>
            <a:r>
              <a:rPr lang="cs-CZ" sz="1400" i="1" dirty="0" smtClean="0"/>
              <a:t>.</a:t>
            </a:r>
            <a:endParaRPr lang="cs-CZ" sz="1400" dirty="0" smtClean="0"/>
          </a:p>
          <a:p>
            <a:r>
              <a:rPr lang="cs-CZ" sz="1400" i="1" dirty="0" smtClean="0"/>
              <a:t>- </a:t>
            </a:r>
            <a:r>
              <a:rPr lang="cs-CZ" sz="1400" i="1" dirty="0" err="1" smtClean="0"/>
              <a:t>Упустил</a:t>
            </a:r>
            <a:r>
              <a:rPr lang="cs-CZ" sz="1400" i="1" dirty="0" smtClean="0"/>
              <a:t>?</a:t>
            </a:r>
            <a:endParaRPr lang="cs-CZ" sz="1400" dirty="0" smtClean="0"/>
          </a:p>
          <a:p>
            <a:r>
              <a:rPr lang="cs-CZ" sz="1400" i="1" dirty="0" smtClean="0"/>
              <a:t>- </a:t>
            </a:r>
            <a:r>
              <a:rPr lang="cs-CZ" sz="1400" i="1" dirty="0" err="1" smtClean="0"/>
              <a:t>Упустил</a:t>
            </a:r>
            <a:r>
              <a:rPr lang="cs-CZ" sz="1400" i="1" dirty="0" smtClean="0"/>
              <a:t>.»</a:t>
            </a:r>
            <a:endParaRPr lang="cs-CZ" sz="1400" dirty="0" smtClean="0"/>
          </a:p>
          <a:p>
            <a:r>
              <a:rPr lang="cs-CZ" sz="1400" i="1" dirty="0" err="1" smtClean="0"/>
              <a:t>Пескарей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почистили</a:t>
            </a:r>
            <a:r>
              <a:rPr lang="cs-CZ" sz="1400" i="1" dirty="0" smtClean="0"/>
              <a:t> и, </a:t>
            </a:r>
            <a:r>
              <a:rPr lang="cs-CZ" sz="1400" i="1" dirty="0" err="1" smtClean="0"/>
              <a:t>глядишь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поджарили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бы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если</a:t>
            </a:r>
            <a:r>
              <a:rPr lang="cs-CZ" sz="1400" i="1" dirty="0" smtClean="0"/>
              <a:t> б </a:t>
            </a:r>
            <a:r>
              <a:rPr lang="cs-CZ" sz="1400" i="1" dirty="0" err="1" smtClean="0"/>
              <a:t>маϲло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ʜе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сгорело</a:t>
            </a:r>
            <a:r>
              <a:rPr lang="cs-CZ" sz="1400" i="1" dirty="0" smtClean="0"/>
              <a:t>́. «- </a:t>
            </a:r>
            <a:r>
              <a:rPr lang="cs-CZ" sz="1400" i="1" dirty="0" err="1" smtClean="0"/>
              <a:t>Чудаки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мы</a:t>
            </a:r>
            <a:r>
              <a:rPr lang="cs-CZ" sz="1400" i="1" dirty="0" smtClean="0"/>
              <a:t>! - </a:t>
            </a:r>
            <a:r>
              <a:rPr lang="cs-CZ" sz="1400" i="1" dirty="0" err="1" smtClean="0"/>
              <a:t>говорит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Мишка</a:t>
            </a:r>
            <a:r>
              <a:rPr lang="cs-CZ" sz="1400" i="1" dirty="0" smtClean="0"/>
              <a:t>. - У </a:t>
            </a:r>
            <a:r>
              <a:rPr lang="cs-CZ" sz="1400" i="1" dirty="0" err="1" smtClean="0"/>
              <a:t>наϲ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же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пескари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есть</a:t>
            </a:r>
            <a:r>
              <a:rPr lang="cs-CZ" sz="1400" i="1" dirty="0" smtClean="0"/>
              <a:t>!</a:t>
            </a:r>
            <a:endParaRPr lang="cs-CZ" sz="1400" dirty="0" smtClean="0"/>
          </a:p>
          <a:p>
            <a:r>
              <a:rPr lang="cs-CZ" sz="1400" i="1" dirty="0" smtClean="0"/>
              <a:t>Я </a:t>
            </a:r>
            <a:r>
              <a:rPr lang="cs-CZ" sz="1400" i="1" dirty="0" err="1" smtClean="0"/>
              <a:t>говорю</a:t>
            </a:r>
            <a:r>
              <a:rPr lang="cs-CZ" sz="1400" i="1" dirty="0" smtClean="0"/>
              <a:t>:</a:t>
            </a:r>
            <a:endParaRPr lang="cs-CZ" sz="1400" dirty="0" smtClean="0"/>
          </a:p>
          <a:p>
            <a:r>
              <a:rPr lang="cs-CZ" sz="1400" i="1" dirty="0" smtClean="0"/>
              <a:t>- </a:t>
            </a:r>
            <a:r>
              <a:rPr lang="cs-CZ" sz="1400" i="1" dirty="0" err="1" smtClean="0"/>
              <a:t>Некогда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теперь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уже</a:t>
            </a:r>
            <a:r>
              <a:rPr lang="cs-CZ" sz="1400" i="1" dirty="0" smtClean="0"/>
              <a:t> с </a:t>
            </a:r>
            <a:r>
              <a:rPr lang="cs-CZ" sz="1400" i="1" dirty="0" err="1" smtClean="0"/>
              <a:t>пескарями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возиться</a:t>
            </a:r>
            <a:r>
              <a:rPr lang="cs-CZ" sz="1400" i="1" dirty="0" smtClean="0"/>
              <a:t>! </a:t>
            </a:r>
            <a:r>
              <a:rPr lang="cs-CZ" sz="1400" i="1" dirty="0" err="1" smtClean="0"/>
              <a:t>Скоро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светать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начʜет</a:t>
            </a:r>
            <a:r>
              <a:rPr lang="cs-CZ" sz="1400" i="1" dirty="0" smtClean="0"/>
              <a:t>.</a:t>
            </a:r>
            <a:endParaRPr lang="cs-CZ" sz="1400" dirty="0" smtClean="0"/>
          </a:p>
          <a:p>
            <a:r>
              <a:rPr lang="cs-CZ" sz="1400" i="1" dirty="0" smtClean="0"/>
              <a:t>- </a:t>
            </a:r>
            <a:r>
              <a:rPr lang="cs-CZ" sz="1400" i="1" dirty="0" err="1" smtClean="0"/>
              <a:t>Так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мы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их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варить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ʜе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будем</a:t>
            </a:r>
            <a:r>
              <a:rPr lang="cs-CZ" sz="1400" i="1" dirty="0" smtClean="0"/>
              <a:t>, а </a:t>
            </a:r>
            <a:r>
              <a:rPr lang="cs-CZ" sz="1400" i="1" dirty="0" err="1" smtClean="0"/>
              <a:t>зажарим</a:t>
            </a:r>
            <a:r>
              <a:rPr lang="cs-CZ" sz="1400" i="1" dirty="0" smtClean="0"/>
              <a:t>. </a:t>
            </a:r>
            <a:r>
              <a:rPr lang="cs-CZ" sz="1400" i="1" dirty="0" err="1" smtClean="0"/>
              <a:t>Это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ведь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быстро</a:t>
            </a:r>
            <a:r>
              <a:rPr lang="cs-CZ" sz="1400" i="1" dirty="0" smtClean="0"/>
              <a:t> - </a:t>
            </a:r>
            <a:r>
              <a:rPr lang="cs-CZ" sz="1400" i="1" dirty="0" err="1" smtClean="0"/>
              <a:t>раз</a:t>
            </a:r>
            <a:r>
              <a:rPr lang="cs-CZ" sz="1400" i="1" dirty="0" smtClean="0"/>
              <a:t>, и </a:t>
            </a:r>
            <a:r>
              <a:rPr lang="cs-CZ" sz="1400" i="1" dirty="0" err="1" smtClean="0"/>
              <a:t>готово</a:t>
            </a:r>
            <a:r>
              <a:rPr lang="cs-CZ" sz="1400" i="1" dirty="0" smtClean="0"/>
              <a:t>́.</a:t>
            </a:r>
            <a:endParaRPr lang="cs-CZ" sz="1400" dirty="0" smtClean="0"/>
          </a:p>
          <a:p>
            <a:r>
              <a:rPr lang="cs-CZ" sz="1400" i="1" dirty="0" smtClean="0"/>
              <a:t>- </a:t>
            </a:r>
            <a:r>
              <a:rPr lang="cs-CZ" sz="1400" i="1" dirty="0" err="1" smtClean="0"/>
              <a:t>Ну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давай</a:t>
            </a:r>
            <a:r>
              <a:rPr lang="cs-CZ" sz="1400" i="1" dirty="0" smtClean="0"/>
              <a:t>, - </a:t>
            </a:r>
            <a:r>
              <a:rPr lang="cs-CZ" sz="1400" i="1" dirty="0" err="1" smtClean="0"/>
              <a:t>говорю</a:t>
            </a:r>
            <a:r>
              <a:rPr lang="cs-CZ" sz="1400" i="1" dirty="0" smtClean="0"/>
              <a:t>, - </a:t>
            </a:r>
            <a:r>
              <a:rPr lang="cs-CZ" sz="1400" i="1" dirty="0" err="1" smtClean="0"/>
              <a:t>если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быстро</a:t>
            </a:r>
            <a:r>
              <a:rPr lang="cs-CZ" sz="1400" i="1" dirty="0" smtClean="0"/>
              <a:t>́. А </a:t>
            </a:r>
            <a:r>
              <a:rPr lang="cs-CZ" sz="1400" i="1" dirty="0" err="1" smtClean="0"/>
              <a:t>если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будет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как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каша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то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лучше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ʜенадо</a:t>
            </a:r>
            <a:r>
              <a:rPr lang="cs-CZ" sz="1400" i="1" dirty="0" smtClean="0"/>
              <a:t>́.</a:t>
            </a:r>
            <a:endParaRPr lang="cs-CZ" sz="1400" dirty="0" smtClean="0"/>
          </a:p>
          <a:p>
            <a:r>
              <a:rPr lang="cs-CZ" sz="1400" i="1" dirty="0" smtClean="0"/>
              <a:t>- В </a:t>
            </a:r>
            <a:r>
              <a:rPr lang="cs-CZ" sz="1400" i="1" dirty="0" err="1" smtClean="0"/>
              <a:t>один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момент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вот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увидишь</a:t>
            </a:r>
            <a:r>
              <a:rPr lang="cs-CZ" sz="1400" i="1" dirty="0" smtClean="0"/>
              <a:t>».</a:t>
            </a:r>
            <a:endParaRPr lang="cs-CZ" sz="1400" dirty="0" smtClean="0"/>
          </a:p>
          <a:p>
            <a:r>
              <a:rPr lang="cs-CZ" sz="1400" i="1" dirty="0" smtClean="0"/>
              <a:t>А </a:t>
            </a:r>
            <a:r>
              <a:rPr lang="cs-CZ" sz="1400" i="1" dirty="0" err="1" smtClean="0"/>
              <a:t>ґʌавное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нашли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верное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решение</a:t>
            </a:r>
            <a:r>
              <a:rPr lang="cs-CZ" sz="1400" i="1" dirty="0" smtClean="0"/>
              <a:t> - </a:t>
            </a:r>
            <a:r>
              <a:rPr lang="cs-CZ" sz="1400" i="1" dirty="0" err="1" smtClean="0"/>
              <a:t>кашу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сварить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попросили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соседку</a:t>
            </a:r>
            <a:r>
              <a:rPr lang="cs-CZ" sz="1400" i="1" dirty="0" smtClean="0"/>
              <a:t>, а </a:t>
            </a:r>
            <a:r>
              <a:rPr lang="cs-CZ" sz="1400" i="1" dirty="0" err="1" smtClean="0"/>
              <a:t>сами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за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это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ей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огород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пропололи</a:t>
            </a:r>
            <a:r>
              <a:rPr lang="cs-CZ" sz="1400" i="1" dirty="0" smtClean="0"/>
              <a:t>. «</a:t>
            </a:r>
            <a:r>
              <a:rPr lang="cs-CZ" sz="1400" i="1" dirty="0" err="1" smtClean="0"/>
              <a:t>Мишка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говорил</a:t>
            </a:r>
            <a:r>
              <a:rPr lang="cs-CZ" sz="1400" i="1" dirty="0" smtClean="0"/>
              <a:t>:</a:t>
            </a:r>
            <a:endParaRPr lang="cs-CZ" sz="1400" dirty="0" smtClean="0"/>
          </a:p>
          <a:p>
            <a:r>
              <a:rPr lang="cs-CZ" sz="1400" i="1" dirty="0" smtClean="0"/>
              <a:t>- </a:t>
            </a:r>
            <a:r>
              <a:rPr lang="cs-CZ" sz="1400" i="1" dirty="0" err="1" smtClean="0"/>
              <a:t>Сорняки</a:t>
            </a:r>
            <a:r>
              <a:rPr lang="cs-CZ" sz="1400" i="1" dirty="0" smtClean="0"/>
              <a:t> - </a:t>
            </a:r>
            <a:r>
              <a:rPr lang="cs-CZ" sz="1400" i="1" dirty="0" err="1" smtClean="0"/>
              <a:t>это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чепуха</a:t>
            </a:r>
            <a:r>
              <a:rPr lang="cs-CZ" sz="1400" i="1" dirty="0" smtClean="0"/>
              <a:t>! </a:t>
            </a:r>
            <a:r>
              <a:rPr lang="cs-CZ" sz="1400" i="1" dirty="0" err="1" smtClean="0"/>
              <a:t>Совсем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ʜетрудное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дело</a:t>
            </a:r>
            <a:r>
              <a:rPr lang="cs-CZ" sz="1400" i="1" dirty="0" smtClean="0"/>
              <a:t>́. </a:t>
            </a:r>
            <a:r>
              <a:rPr lang="cs-CZ" sz="1400" i="1" dirty="0" err="1" smtClean="0"/>
              <a:t>Гораздо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легче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чем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кашу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варить</a:t>
            </a:r>
            <a:r>
              <a:rPr lang="cs-CZ" sz="1400" i="1" dirty="0" smtClean="0"/>
              <a:t>!». </a:t>
            </a:r>
            <a:endParaRPr lang="cs-CZ" sz="1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 smtClean="0"/>
              <a:t>Отрывки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4638"/>
            <a:ext cx="3262453" cy="20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6059016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Мишкина </a:t>
            </a:r>
            <a:r>
              <a:rPr lang="ru-RU" sz="2000" b="1" dirty="0" smtClean="0"/>
              <a:t>каша</a:t>
            </a:r>
            <a:r>
              <a:rPr lang="cs-CZ" sz="2000" b="1" dirty="0" smtClean="0"/>
              <a:t>: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8219256" cy="4425355"/>
          </a:xfrm>
        </p:spPr>
        <p:txBody>
          <a:bodyPr>
            <a:noAutofit/>
          </a:bodyPr>
          <a:lstStyle/>
          <a:p>
            <a:endParaRPr lang="cs-CZ" sz="1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 smtClean="0"/>
              <a:t>Отрывки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096344" cy="32129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33871"/>
            <a:ext cx="2952328" cy="321912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984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47418"/>
            <a:ext cx="1907704" cy="19168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12" y="5057800"/>
            <a:ext cx="1800200" cy="1800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31" y="5049850"/>
            <a:ext cx="1745556" cy="18081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057799"/>
            <a:ext cx="1765676" cy="18002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12" y="5049850"/>
            <a:ext cx="1944216" cy="177399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6059016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Приключения Незнайки 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881" y="1628800"/>
            <a:ext cx="8219256" cy="4425355"/>
          </a:xfrm>
        </p:spPr>
        <p:txBody>
          <a:bodyPr>
            <a:noAutofit/>
          </a:bodyPr>
          <a:lstStyle/>
          <a:p>
            <a:r>
              <a:rPr lang="ru-RU" sz="1400" dirty="0"/>
              <a:t>это трилогия романа-сказки Николая Носова «Приключения Незнайки и его друзей», «Незнайка в Солнечном городе» и «Незнайка на Луне»</a:t>
            </a:r>
            <a:endParaRPr lang="cs-CZ" sz="1400" dirty="0"/>
          </a:p>
          <a:p>
            <a:r>
              <a:rPr lang="ru-RU" sz="1400" dirty="0"/>
              <a:t>Первая книга трилогии «Приключения Незнайки и его друзей» – своеобразная детская проекция взрослого общества. Игра детсадовцев, когда один из них – доктор, другой – поэт, третий – учёный… И среди них – Незнайка как воплощение приключений.</a:t>
            </a:r>
            <a:endParaRPr lang="cs-CZ" sz="1400" dirty="0"/>
          </a:p>
          <a:p>
            <a:r>
              <a:rPr lang="ru-RU" sz="1400" dirty="0"/>
              <a:t>Вторая книга «Незнайка в Солнечном городе» рассказывает о сложных взаимоотношениях между малышами и малышками… Очень непростая тема, очень модная сегодня, и как будто бы не существовавшая педагогике времён написания трилогии, но однако же блестяще показанная Носовым.</a:t>
            </a:r>
            <a:endParaRPr lang="cs-CZ" sz="1400" dirty="0"/>
          </a:p>
          <a:p>
            <a:r>
              <a:rPr lang="ru-RU" sz="1400" dirty="0"/>
              <a:t>Третья книга «Незнайка на Луне» – приключения коротышек в мире капитализма, бывшего для автора трилогии и его читателей-современников чем-то вполне фантастическим и малопривлекательным… Но неожиданно воплотившимся в наши дни. И вот тот «дикий капитализм», который описан Носовым, почти совершенно таков, как мы наблюдаем его в повседневной жизни! Недаром «Незнайку на Луне» рекомендуют для прочтения студентам сегодняшних российских экономических факультетов… </a:t>
            </a:r>
            <a:endParaRPr lang="cs-CZ" sz="1400" dirty="0"/>
          </a:p>
          <a:p>
            <a:endParaRPr lang="cs-CZ" sz="1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 smtClean="0"/>
              <a:t>Отрывки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4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5" y="116632"/>
            <a:ext cx="2648205" cy="194421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6851104" cy="720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Приключения </a:t>
            </a:r>
            <a:r>
              <a:rPr lang="ru-RU" sz="2000" b="1" dirty="0" smtClean="0"/>
              <a:t>Незнайки</a:t>
            </a:r>
            <a:r>
              <a:rPr lang="cs-CZ" sz="2000" b="1" dirty="0" smtClean="0"/>
              <a:t> -</a:t>
            </a:r>
            <a:r>
              <a:rPr lang="ru-RU" sz="2000" b="1" dirty="0" smtClean="0"/>
              <a:t> </a:t>
            </a:r>
            <a:r>
              <a:rPr lang="ru-RU" sz="2000" b="1" dirty="0"/>
              <a:t>Незнайка в Солнечном </a:t>
            </a:r>
            <a:r>
              <a:rPr lang="ru-RU" sz="2000" b="1" dirty="0" smtClean="0"/>
              <a:t>городе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ru-RU" sz="2000" b="1" dirty="0"/>
              <a:t>Глава </a:t>
            </a:r>
            <a:r>
              <a:rPr lang="ru-RU" sz="2000" b="1" dirty="0" smtClean="0"/>
              <a:t>первая</a:t>
            </a:r>
            <a:r>
              <a:rPr lang="cs-CZ" sz="2000" b="1" dirty="0" smtClean="0"/>
              <a:t> (</a:t>
            </a:r>
            <a:r>
              <a:rPr lang="ru-RU" sz="2000" b="1" dirty="0" smtClean="0"/>
              <a:t>Незнайка Мечтает</a:t>
            </a:r>
            <a:r>
              <a:rPr lang="cs-CZ" sz="2000" b="1" dirty="0" smtClean="0"/>
              <a:t>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8136904" cy="4536504"/>
          </a:xfrm>
        </p:spPr>
        <p:txBody>
          <a:bodyPr>
            <a:noAutofit/>
          </a:bodyPr>
          <a:lstStyle/>
          <a:p>
            <a:r>
              <a:rPr lang="ru-RU" sz="1400" dirty="0"/>
              <a:t>Наконец Кнопочка все же не выдержала и спросила:</a:t>
            </a:r>
            <a:endParaRPr lang="cs-CZ" sz="1400" dirty="0"/>
          </a:p>
          <a:p>
            <a:r>
              <a:rPr lang="ru-RU" sz="1400" dirty="0"/>
              <a:t>— Скажи, Незнайка, какая муха тебя укусила сегодня? Почему ты такой скучный?</a:t>
            </a:r>
            <a:endParaRPr lang="cs-CZ" sz="1400" dirty="0"/>
          </a:p>
          <a:p>
            <a:r>
              <a:rPr lang="ru-RU" sz="1400" dirty="0"/>
              <a:t>— Меня сегодня еще никакая муха не кусала, — ответил Незнайка. — А скучный я оттого, что мне скучно.</a:t>
            </a:r>
            <a:endParaRPr lang="cs-CZ" sz="1400" dirty="0"/>
          </a:p>
          <a:p>
            <a:r>
              <a:rPr lang="ru-RU" sz="1400" dirty="0"/>
              <a:t>— Вот так объяснил! — засмеялась Кнопочка. — Скучный, потому что скучно. Ты постарайся объяснить потолковее.</a:t>
            </a:r>
            <a:endParaRPr lang="cs-CZ" sz="1400" dirty="0"/>
          </a:p>
          <a:p>
            <a:r>
              <a:rPr lang="ru-RU" sz="1400" dirty="0"/>
              <a:t>— Ну, понимаешь, — сказал Незнайка, разводя руками, — у нас в городе все как-то не так, как надо. Нет никаких, понимаешь, чудес, ничего нет волшебного… То ли дело в старые времена! Тогда чуть ли не на каждом шагу встречались волшебники, колдуны или хотя бы ведьмы. Недаром об этом в сказках рассказывается.</a:t>
            </a:r>
            <a:endParaRPr lang="cs-CZ" sz="1400" dirty="0"/>
          </a:p>
          <a:p>
            <a:r>
              <a:rPr lang="ru-RU" sz="1400" dirty="0"/>
              <a:t>— Конечно, недаром, — согласилась Кнопочка. — Но волшебники были не только в старые времена. Они и теперь есть, только не каждый их может встретить.</a:t>
            </a:r>
            <a:endParaRPr lang="cs-CZ" sz="1400" dirty="0"/>
          </a:p>
          <a:p>
            <a:r>
              <a:rPr lang="ru-RU" sz="1400" dirty="0"/>
              <a:t>— Кто же их может встретить? Может быть, ты? — с насмешкой спросил Незнайка.</a:t>
            </a:r>
            <a:endParaRPr lang="cs-CZ" sz="1400" dirty="0"/>
          </a:p>
          <a:p>
            <a:r>
              <a:rPr lang="ru-RU" sz="1400" dirty="0"/>
              <a:t>— Что ты, что ты! — замахала руками Кнопочка. — Ты ведь знаешь, я такая трусиха, что повстречайся мне сейчас волшебник, так я, наверно, и слова не скажу от страха. А вот ты, наверно, смог бы поговорить с волшебником, потому что ты очень храбрый</a:t>
            </a:r>
            <a:r>
              <a:rPr lang="ru-RU" sz="1400" dirty="0" smtClean="0"/>
              <a:t>.</a:t>
            </a:r>
            <a:endParaRPr lang="cs-CZ" sz="1400" dirty="0" smtClean="0"/>
          </a:p>
          <a:p>
            <a:r>
              <a:rPr lang="ru-RU" sz="1400" dirty="0" smtClean="0"/>
              <a:t>— Конечно, я храбрый, — подтвердил Незнайка. — Только мне почему-то до сих пор еще ни один волшебник не встретился.</a:t>
            </a:r>
            <a:endParaRPr lang="cs-CZ" sz="1400" dirty="0" smtClean="0"/>
          </a:p>
          <a:p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 smtClean="0"/>
              <a:t>Отрывки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6851104" cy="720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Приключения </a:t>
            </a:r>
            <a:r>
              <a:rPr lang="ru-RU" sz="2000" b="1" dirty="0" smtClean="0"/>
              <a:t>Незнайки</a:t>
            </a:r>
            <a:r>
              <a:rPr lang="cs-CZ" sz="2000" b="1" dirty="0" smtClean="0"/>
              <a:t> -</a:t>
            </a:r>
            <a:r>
              <a:rPr lang="ru-RU" sz="2000" b="1" dirty="0" smtClean="0"/>
              <a:t> </a:t>
            </a:r>
            <a:r>
              <a:rPr lang="ru-RU" sz="2000" b="1" dirty="0"/>
              <a:t>Незнайка в Солнечном </a:t>
            </a:r>
            <a:r>
              <a:rPr lang="ru-RU" sz="2000" b="1" dirty="0" smtClean="0"/>
              <a:t>городе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ru-RU" sz="2000" b="1" dirty="0"/>
              <a:t>Глава </a:t>
            </a:r>
            <a:r>
              <a:rPr lang="ru-RU" sz="2000" b="1" dirty="0" smtClean="0"/>
              <a:t>первая</a:t>
            </a:r>
            <a:r>
              <a:rPr lang="cs-CZ" sz="2000" b="1" dirty="0" smtClean="0"/>
              <a:t> (</a:t>
            </a:r>
            <a:r>
              <a:rPr lang="ru-RU" sz="2000" b="1" dirty="0" smtClean="0"/>
              <a:t>Незнайка Мечтает</a:t>
            </a:r>
            <a:r>
              <a:rPr lang="cs-CZ" sz="2000" b="1" dirty="0" smtClean="0"/>
              <a:t>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8136904" cy="4608512"/>
          </a:xfrm>
        </p:spPr>
        <p:txBody>
          <a:bodyPr>
            <a:noAutofit/>
          </a:bodyPr>
          <a:lstStyle/>
          <a:p>
            <a:r>
              <a:rPr lang="ru-RU" sz="1400" dirty="0" smtClean="0"/>
              <a:t>— Это потому, что здесь одной храбрости мало, — сказала Кнопочка. — Я в какой-то сказке читала, что надо совершить три хороших поступка подряд. Тогда перед тобой появится волшебник и даст тебе все, что ты у него попросишь.</a:t>
            </a:r>
            <a:endParaRPr lang="cs-CZ" sz="1400" dirty="0" smtClean="0"/>
          </a:p>
          <a:p>
            <a:r>
              <a:rPr lang="ru-RU" sz="1400" dirty="0" smtClean="0"/>
              <a:t>— И даже волшебную палочку?</a:t>
            </a:r>
            <a:endParaRPr lang="cs-CZ" sz="1400" dirty="0" smtClean="0"/>
          </a:p>
          <a:p>
            <a:r>
              <a:rPr lang="ru-RU" sz="1400" dirty="0" smtClean="0"/>
              <a:t>— Даже волшебную палочку.</a:t>
            </a:r>
            <a:endParaRPr lang="cs-CZ" sz="1400" dirty="0" smtClean="0"/>
          </a:p>
          <a:p>
            <a:r>
              <a:rPr lang="ru-RU" sz="1400" dirty="0"/>
              <a:t>— Ишь ты! — удивился Незнайка. — А что, по-твоему, считается хорошим поступком? Если я, например, утром встану и умоюсь холодной водой с мылом — это будет хороший поступок?</a:t>
            </a:r>
            <a:endParaRPr lang="cs-CZ" sz="1400" dirty="0"/>
          </a:p>
          <a:p>
            <a:r>
              <a:rPr lang="ru-RU" sz="1400" dirty="0"/>
              <a:t>— Конечно, — сказала Кнопочка. — Если кому-нибудь будет тяжело, а ты поможешь, если кого-нибудь станут обижать, а ты защитишь — это тоже будут хорошие поступки. Даже если кто-нибудь поможет тебе, а ты за это скажешь спасибо, то также поступишь хорошо, потому что всегда надо быть благодарным и вежливым</a:t>
            </a:r>
            <a:r>
              <a:rPr lang="ru-RU" sz="1400" dirty="0" smtClean="0"/>
              <a:t>.</a:t>
            </a:r>
            <a:endParaRPr lang="cs-CZ" sz="1400" dirty="0" smtClean="0"/>
          </a:p>
          <a:p>
            <a:r>
              <a:rPr lang="ru-RU" sz="1400" dirty="0" smtClean="0"/>
              <a:t>— Ну что ж, по-моему, это дело нетрудное, — сказал Незнайка.</a:t>
            </a:r>
            <a:endParaRPr lang="cs-CZ" sz="1400" dirty="0" smtClean="0"/>
          </a:p>
          <a:p>
            <a:r>
              <a:rPr lang="ru-RU" sz="1400" dirty="0" smtClean="0"/>
              <a:t>— Нет, это очень трудно, — возразила Кнопочка, — потому что три хороших поступка надо совершить подряд, а если между ними попадется хоть один плохой поступок, то уже ничего не выйдет и придется все начинать сначала. Кроме того, хороший поступок будет только тогда хорошим, когда ты совершишь его бескорыстно, не думая о том, что ты делаешь его для какой-нибудь собственной выгоды.</a:t>
            </a:r>
            <a:endParaRPr lang="cs-CZ" sz="1400" dirty="0" smtClean="0"/>
          </a:p>
          <a:p>
            <a:r>
              <a:rPr lang="ru-RU" sz="1400" dirty="0"/>
              <a:t>— Ну конечно, конечно, — согласился Незнайка. — Какой же это будет хороший поступок, если ты совершаешь его ради выгоды! Ну что ж, сегодня я еще отдохну, а завтра начну совершать хорошие поступки, и если все это правда, то волшебная палочка скоро будет в наших руках!</a:t>
            </a:r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 smtClean="0"/>
              <a:t>Отрывки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546198" y="404664"/>
            <a:ext cx="3408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>
                <a:hlinkClick r:id="rId2"/>
              </a:rPr>
              <a:t>http://lib.rus.ec/b/349648/read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5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58" y="692696"/>
            <a:ext cx="32385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6851104" cy="720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Рассказ Носова Витя Малеев в школе и дома</a:t>
            </a:r>
            <a:endParaRPr lang="cs-CZ" sz="2000" dirty="0"/>
          </a:p>
          <a:p>
            <a:pPr marL="0" indent="0">
              <a:buNone/>
            </a:pPr>
            <a:r>
              <a:rPr lang="ru-RU" sz="2000" b="1" dirty="0" smtClean="0"/>
              <a:t>Глава первая</a:t>
            </a:r>
            <a:r>
              <a:rPr lang="cs-CZ" sz="2000" b="1" dirty="0" smtClean="0"/>
              <a:t> (</a:t>
            </a:r>
            <a:r>
              <a:rPr lang="ru-RU" sz="2000" b="1" dirty="0" smtClean="0"/>
              <a:t>Отрывок</a:t>
            </a:r>
            <a:r>
              <a:rPr lang="cs-CZ" sz="2000" b="1" dirty="0" smtClean="0"/>
              <a:t>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8136904" cy="4608512"/>
          </a:xfrm>
        </p:spPr>
        <p:txBody>
          <a:bodyPr>
            <a:noAutofit/>
          </a:bodyPr>
          <a:lstStyle/>
          <a:p>
            <a:r>
              <a:rPr lang="ru-RU" sz="1400" dirty="0"/>
              <a:t> Значит, ты в Крыму побывал?</a:t>
            </a:r>
            <a:endParaRPr lang="cs-CZ" sz="1400" dirty="0"/>
          </a:p>
          <a:p>
            <a:r>
              <a:rPr lang="ru-RU" sz="1400" dirty="0"/>
              <a:t>- Побывал.</a:t>
            </a:r>
            <a:endParaRPr lang="cs-CZ" sz="1400" dirty="0"/>
          </a:p>
          <a:p>
            <a:r>
              <a:rPr lang="ru-RU" sz="1400" dirty="0"/>
              <a:t>- А море видел?</a:t>
            </a:r>
            <a:endParaRPr lang="cs-CZ" sz="1400" dirty="0"/>
          </a:p>
          <a:p>
            <a:r>
              <a:rPr lang="ru-RU" sz="1400" dirty="0"/>
              <a:t>- Видел и море. Все видел.</a:t>
            </a:r>
            <a:endParaRPr lang="cs-CZ" sz="1400" dirty="0"/>
          </a:p>
          <a:p>
            <a:r>
              <a:rPr lang="ru-RU" sz="1400" dirty="0"/>
              <a:t>Ребята обступили Глеба со всех сторон и стали разглядывать, как какую-нибудь диковинку.</a:t>
            </a:r>
            <a:endParaRPr lang="cs-CZ" sz="1400" dirty="0"/>
          </a:p>
          <a:p>
            <a:r>
              <a:rPr lang="ru-RU" sz="1400" dirty="0"/>
              <a:t>- Ну, так рассказывай, какое море. Чего ж ты молчишь? - сказал Сережа Букатин.</a:t>
            </a:r>
            <a:endParaRPr lang="cs-CZ" sz="1400" dirty="0"/>
          </a:p>
          <a:p>
            <a:r>
              <a:rPr lang="ru-RU" sz="1400" dirty="0"/>
              <a:t>- Море - оно большое, - начал рассказывать Глеб Скамейкин. - Оно такое большое, что если на одном берегу стоишь, то другого берега даже не видно. С одной стороны есть берег, а с другой стороны никакого берега нет. Вот как много воды, ребята! Одним словом, одна вода! А солнце там печет так, что с меня сошла вся кожа.</a:t>
            </a:r>
            <a:endParaRPr lang="cs-CZ" sz="1400" dirty="0"/>
          </a:p>
          <a:p>
            <a:r>
              <a:rPr lang="ru-RU" sz="1400" dirty="0"/>
              <a:t>- Врешь!</a:t>
            </a:r>
            <a:endParaRPr lang="cs-CZ" sz="1400" dirty="0"/>
          </a:p>
          <a:p>
            <a:r>
              <a:rPr lang="ru-RU" sz="1400" dirty="0"/>
              <a:t>- Честное слово! Я сам даже испугался сначала, а потом оказалось, что у меня под этой кожей есть еще одна кожа. Вот я теперь и хожу в этой второй коже.</a:t>
            </a:r>
            <a:endParaRPr lang="cs-CZ" sz="1400" dirty="0"/>
          </a:p>
          <a:p>
            <a:r>
              <a:rPr lang="ru-RU" sz="1400" dirty="0"/>
              <a:t>- Да ты не про кожу, а про море рассказывай!</a:t>
            </a:r>
            <a:endParaRPr lang="cs-CZ" sz="1400" dirty="0"/>
          </a:p>
          <a:p>
            <a:r>
              <a:rPr lang="ru-RU" sz="1400" dirty="0"/>
              <a:t>- Сейчас расскажу... Море - оно громадное! А воды в море пропасть! Одним словом - целое море воды.</a:t>
            </a: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 smtClean="0"/>
              <a:t>Отрывки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2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6851104" cy="720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Рассказ Носова Витя Малеев в школе и </a:t>
            </a:r>
            <a:r>
              <a:rPr lang="ru-RU" sz="2000" b="1" dirty="0" smtClean="0"/>
              <a:t>дома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8136904" cy="460851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400" dirty="0"/>
              <a:t>Повесть Носова Витя Малеев в школе и дома рассказывает о жизни школьных товарищей, их радостях и горестях, ошибках и достижениях. По праву считается лучшей повестью, передающей детские переживания и размышления, всевозможные школьные отношения и события. Витя Малеев в школе и дома - рассказ Носова, в котором каждый ребенок найдет свои мысли и от души посмеётся над забавными случаями из жизни Вити и его друзей</a:t>
            </a:r>
            <a:r>
              <a:rPr lang="ru-RU" sz="1400" dirty="0" smtClean="0"/>
              <a:t>.</a:t>
            </a:r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pPr marL="0" indent="0">
              <a:buNone/>
            </a:pPr>
            <a:r>
              <a:rPr lang="ru-RU" sz="1400" dirty="0"/>
              <a:t/>
            </a:r>
            <a:br>
              <a:rPr lang="ru-RU" sz="1400" dirty="0"/>
            </a:br>
            <a:r>
              <a:rPr lang="cs-CZ" sz="1400" dirty="0"/>
              <a:t>    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 smtClean="0"/>
              <a:t>Отрывки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5800"/>
            <a:ext cx="2741290" cy="27412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88087"/>
            <a:ext cx="1944216" cy="26179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07316"/>
            <a:ext cx="1946106" cy="26018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4" y="3116809"/>
            <a:ext cx="1905000" cy="258924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816424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6"/>
              </a:rPr>
              <a:t>http://deti-online.com/skazki/rasskazy-nosova/vitya-maleev-v-shkole-i-doma/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5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8680"/>
            <a:ext cx="2297832" cy="23907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41418"/>
            <a:ext cx="2297832" cy="3435259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6851104" cy="720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err="1"/>
              <a:t>Бобик</a:t>
            </a:r>
            <a:r>
              <a:rPr lang="cs-CZ" sz="2000" dirty="0"/>
              <a:t> в </a:t>
            </a:r>
            <a:r>
              <a:rPr lang="cs-CZ" sz="2000" dirty="0" err="1"/>
              <a:t>гостях</a:t>
            </a:r>
            <a:r>
              <a:rPr lang="cs-CZ" sz="2000" dirty="0"/>
              <a:t> у </a:t>
            </a:r>
            <a:r>
              <a:rPr lang="cs-CZ" sz="2000" dirty="0" err="1"/>
              <a:t>Барбоса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8136904" cy="5301208"/>
          </a:xfrm>
        </p:spPr>
        <p:txBody>
          <a:bodyPr>
            <a:noAutofit/>
          </a:bodyPr>
          <a:lstStyle/>
          <a:p>
            <a:r>
              <a:rPr lang="ru-RU" sz="1400" dirty="0"/>
              <a:t>Он почесал лапой за ухом, потом увидел на стене часы с маятником и спрашивает:</a:t>
            </a:r>
          </a:p>
          <a:p>
            <a:r>
              <a:rPr lang="ru-RU" sz="1400" dirty="0"/>
              <a:t>— А что это у вас за штука на стенке висит? Всё тик-так да тик-так, а внизу болтается.</a:t>
            </a:r>
          </a:p>
          <a:p>
            <a:r>
              <a:rPr lang="ru-RU" sz="1400" dirty="0"/>
              <a:t>— Это часы, — ответил Барбос. — Разве ты часов никогда не видел?</a:t>
            </a:r>
          </a:p>
          <a:p>
            <a:r>
              <a:rPr lang="ru-RU" sz="1400" dirty="0"/>
              <a:t>— Нет. А для чего они?</a:t>
            </a:r>
          </a:p>
          <a:p>
            <a:r>
              <a:rPr lang="ru-RU" sz="1400" dirty="0"/>
              <a:t>Барбос и сам не знал толком, для чего часы, но всё-таки принялся объяснять:</a:t>
            </a:r>
          </a:p>
          <a:p>
            <a:r>
              <a:rPr lang="ru-RU" sz="1400" dirty="0"/>
              <a:t>— Ну, это такая штука, понимаешь... часы... они ходят...</a:t>
            </a:r>
          </a:p>
          <a:p>
            <a:r>
              <a:rPr lang="ru-RU" sz="1400" dirty="0"/>
              <a:t>— Как — ходят? — удивился Бобик. — У них ведь ног нету!</a:t>
            </a:r>
          </a:p>
          <a:p>
            <a:r>
              <a:rPr lang="ru-RU" sz="1400" dirty="0"/>
              <a:t>— Ну, понимаешь, это только так говорится, что ходят, а на самом деле </a:t>
            </a:r>
            <a:r>
              <a:rPr lang="cs-CZ" sz="1400" dirty="0" smtClean="0"/>
              <a:t>                                                    </a:t>
            </a:r>
            <a:r>
              <a:rPr lang="ru-RU" sz="1400" dirty="0" smtClean="0"/>
              <a:t>они </a:t>
            </a:r>
            <a:r>
              <a:rPr lang="ru-RU" sz="1400" dirty="0"/>
              <a:t>просто стучат, а потом начинают бить.</a:t>
            </a:r>
          </a:p>
          <a:p>
            <a:r>
              <a:rPr lang="ru-RU" sz="1400" dirty="0"/>
              <a:t>— Ого! Так они ещё и дерутся? — испугался Бобик.</a:t>
            </a:r>
          </a:p>
          <a:p>
            <a:r>
              <a:rPr lang="ru-RU" sz="1400" dirty="0"/>
              <a:t>— Да нет! Как они могут драться!</a:t>
            </a:r>
          </a:p>
          <a:p>
            <a:r>
              <a:rPr lang="ru-RU" sz="1400" dirty="0"/>
              <a:t>— Так ведь сам сказал — бить!</a:t>
            </a:r>
          </a:p>
          <a:p>
            <a:r>
              <a:rPr lang="ru-RU" sz="1400" dirty="0"/>
              <a:t>— Бить — это значит звонить: бом! Бом!</a:t>
            </a:r>
          </a:p>
          <a:p>
            <a:r>
              <a:rPr lang="ru-RU" sz="1400" dirty="0"/>
              <a:t>— А, ну так бы и говорил!</a:t>
            </a:r>
          </a:p>
          <a:p>
            <a:r>
              <a:rPr lang="ru-RU" sz="1400" dirty="0"/>
              <a:t>Бобик увидел на столе гребешок и спросил:</a:t>
            </a:r>
          </a:p>
          <a:p>
            <a:r>
              <a:rPr lang="ru-RU" sz="1400" dirty="0"/>
              <a:t>— А что это у вас за пила?</a:t>
            </a:r>
          </a:p>
          <a:p>
            <a:r>
              <a:rPr lang="ru-RU" sz="1400" dirty="0"/>
              <a:t>— Какая пила! Это гребешок.</a:t>
            </a:r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u="sng" dirty="0">
                <a:hlinkClick r:id="rId4"/>
              </a:rPr>
              <a:t>http://www.youtube.com/watch?v=eZFU0LOc-gM</a:t>
            </a:r>
            <a:endParaRPr lang="cs-CZ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 smtClean="0"/>
              <a:t>Отрывки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04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96752"/>
            <a:ext cx="3271002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48112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Николай Николаевич Носов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ru-RU" b="1" dirty="0" smtClean="0"/>
              <a:t>(</a:t>
            </a:r>
            <a:r>
              <a:rPr lang="ru-RU" b="1" dirty="0"/>
              <a:t>1908-1976)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781128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000" dirty="0"/>
              <a:t>Он родился 10 ноября 1908 года в городе Киеве, в семье эстрадного артиста.</a:t>
            </a: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Советский детский писатель – прозаик, драматург, киносценарист, лауреат сталинской </a:t>
            </a:r>
            <a:r>
              <a:rPr lang="ru-RU" sz="2000" dirty="0" smtClean="0"/>
              <a:t>премии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163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71" y="188640"/>
            <a:ext cx="2808311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895028"/>
            <a:ext cx="6851104" cy="720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err="1"/>
              <a:t>Бобик</a:t>
            </a:r>
            <a:r>
              <a:rPr lang="cs-CZ" sz="2000" dirty="0"/>
              <a:t> в </a:t>
            </a:r>
            <a:r>
              <a:rPr lang="cs-CZ" sz="2000" dirty="0" err="1"/>
              <a:t>гостях</a:t>
            </a:r>
            <a:r>
              <a:rPr lang="cs-CZ" sz="2000" dirty="0"/>
              <a:t> у </a:t>
            </a:r>
            <a:r>
              <a:rPr lang="cs-CZ" sz="2000" dirty="0" err="1"/>
              <a:t>Барбоса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136904" cy="4824536"/>
          </a:xfrm>
        </p:spPr>
        <p:txBody>
          <a:bodyPr>
            <a:noAutofit/>
          </a:bodyPr>
          <a:lstStyle/>
          <a:p>
            <a:r>
              <a:rPr lang="ru-RU" sz="1400" dirty="0" smtClean="0"/>
              <a:t>— А для чего он?</a:t>
            </a:r>
          </a:p>
          <a:p>
            <a:r>
              <a:rPr lang="ru-RU" sz="1400" dirty="0" smtClean="0"/>
              <a:t>— Эх ты! — сказал Барбос. — Сразу видно, что весь век в конуре прожил. </a:t>
            </a:r>
            <a:r>
              <a:rPr lang="cs-CZ" sz="1400" dirty="0" smtClean="0"/>
              <a:t>		              </a:t>
            </a:r>
            <a:r>
              <a:rPr lang="ru-RU" sz="1400" dirty="0" smtClean="0"/>
              <a:t>Не знаешь, для чего гребешок? Причёсываться.</a:t>
            </a:r>
            <a:endParaRPr lang="cs-CZ" sz="1400" dirty="0" smtClean="0"/>
          </a:p>
          <a:p>
            <a:r>
              <a:rPr lang="ru-RU" sz="1400" dirty="0"/>
              <a:t>— Как это — причёсываться?</a:t>
            </a:r>
          </a:p>
          <a:p>
            <a:r>
              <a:rPr lang="ru-RU" sz="1400" dirty="0"/>
              <a:t>Барбос взял гребешок и стал причёсывать у себя на голове шерсть:</a:t>
            </a:r>
          </a:p>
          <a:p>
            <a:r>
              <a:rPr lang="ru-RU" sz="1400" dirty="0"/>
              <a:t>— Вот смотри, как надо причёсываться. Подойди к зеркалу и причешись.</a:t>
            </a:r>
          </a:p>
          <a:p>
            <a:r>
              <a:rPr lang="ru-RU" sz="1400" dirty="0"/>
              <a:t>Бобик взял гребешок, подошёл к зеркалу и увидел в нём своё отражение.</a:t>
            </a:r>
          </a:p>
          <a:p>
            <a:r>
              <a:rPr lang="ru-RU" sz="1400" dirty="0"/>
              <a:t>— Послушай, — закричал он, показывая на зеркало, — там собака какая-то!</a:t>
            </a:r>
          </a:p>
          <a:p>
            <a:r>
              <a:rPr lang="ru-RU" sz="1400" dirty="0"/>
              <a:t>— Да это ведь ты сам в зеркале! — засмеялся Барбос.</a:t>
            </a:r>
          </a:p>
          <a:p>
            <a:r>
              <a:rPr lang="ru-RU" sz="1400" dirty="0"/>
              <a:t>— Как — я?.. Я ведь здесь, а там другая собака.</a:t>
            </a:r>
          </a:p>
          <a:p>
            <a:r>
              <a:rPr lang="ru-RU" sz="1400" dirty="0"/>
              <a:t>Барбос тоже подошёл к зеркалу. Бобик увидел его отражение и закричал:</a:t>
            </a:r>
          </a:p>
          <a:p>
            <a:r>
              <a:rPr lang="ru-RU" sz="1400" dirty="0"/>
              <a:t>— Ну вот, теперь их уже двое!</a:t>
            </a:r>
          </a:p>
          <a:p>
            <a:r>
              <a:rPr lang="ru-RU" sz="1400" dirty="0"/>
              <a:t>— Да нет! — сказал Барбос. — Это не их двое, а нас двое. Они там, в зеркале, неживые.</a:t>
            </a:r>
          </a:p>
          <a:p>
            <a:r>
              <a:rPr lang="ru-RU" sz="1400" dirty="0"/>
              <a:t>— Как — неживые? — закричал Бобик. — Они же ведь двигаются!</a:t>
            </a:r>
          </a:p>
          <a:p>
            <a:r>
              <a:rPr lang="ru-RU" sz="1400" dirty="0"/>
              <a:t>— Вот чудак! — ответил Барбос. — Это мы двигаемся. Видишь, там одна собака на меня похожа!</a:t>
            </a:r>
          </a:p>
          <a:p>
            <a:r>
              <a:rPr lang="ru-RU" sz="1400" dirty="0"/>
              <a:t>— Верно, похожа! — обрадовался Бобик. — Точь-в-точь как ты!</a:t>
            </a:r>
          </a:p>
          <a:p>
            <a:r>
              <a:rPr lang="ru-RU" sz="1400" dirty="0"/>
              <a:t>— А другая собака похожа на тебя.</a:t>
            </a:r>
          </a:p>
          <a:p>
            <a:endParaRPr lang="cs-CZ" sz="1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ru-RU" dirty="0" smtClean="0"/>
              <a:t>Отрывки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444208" y="2469442"/>
            <a:ext cx="2468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hlinkClick r:id="rId3"/>
              </a:rPr>
              <a:t>http://www.youtube.com/watch?v=eZFU0LOc-gM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0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Рекомендуемая литература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lukoshko.net/storyList/nikolay-nosov.htm</a:t>
            </a:r>
            <a:endParaRPr lang="cs-CZ" dirty="0" smtClean="0"/>
          </a:p>
          <a:p>
            <a:r>
              <a:rPr lang="cs-CZ" dirty="0">
                <a:hlinkClick r:id="rId3"/>
              </a:rPr>
              <a:t>http://www.myshared.ru/slide/262811/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480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mtClean="0"/>
              <a:t>литературные </a:t>
            </a:r>
            <a:r>
              <a:rPr lang="ru-RU" dirty="0" smtClean="0"/>
              <a:t>источники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kidslitera.ru/index.php?option=com_content&amp;task=section&amp;id=15&amp;Itemid=95</a:t>
            </a:r>
            <a:endParaRPr lang="cs-CZ" dirty="0" smtClean="0"/>
          </a:p>
          <a:p>
            <a:r>
              <a:rPr lang="cs-CZ" dirty="0">
                <a:hlinkClick r:id="rId3"/>
              </a:rPr>
              <a:t>http://rodb-v.ru/writers/nosov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>
                <a:hlinkClick r:id="rId4"/>
              </a:rPr>
              <a:t>http://www.kostyor.ru/biography/?</a:t>
            </a:r>
            <a:r>
              <a:rPr lang="cs-CZ" dirty="0" smtClean="0">
                <a:hlinkClick r:id="rId4"/>
              </a:rPr>
              <a:t>n=134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lukoshko.net/storyList/nikolay-nosov.htm</a:t>
            </a:r>
            <a:endParaRPr lang="cs-CZ" dirty="0" smtClean="0"/>
          </a:p>
          <a:p>
            <a:r>
              <a:rPr lang="cs-CZ" u="sng" dirty="0" smtClean="0">
                <a:hlinkClick r:id="rId6"/>
              </a:rPr>
              <a:t>http</a:t>
            </a:r>
            <a:r>
              <a:rPr lang="cs-CZ" u="sng" dirty="0">
                <a:hlinkClick r:id="rId6"/>
              </a:rPr>
              <a:t>://lib.rus.ec/b/349648/read</a:t>
            </a:r>
            <a:endParaRPr lang="cs-CZ" dirty="0"/>
          </a:p>
          <a:p>
            <a:r>
              <a:rPr lang="ru-RU" u="sng" dirty="0" smtClean="0">
                <a:hlinkClick r:id="rId7"/>
              </a:rPr>
              <a:t>http</a:t>
            </a:r>
            <a:r>
              <a:rPr lang="ru-RU" u="sng" dirty="0">
                <a:hlinkClick r:id="rId7"/>
              </a:rPr>
              <a:t>://deti-online.com/skazki/rasskazy-nosova/vitya-maleev-v-shkole-i-doma/</a:t>
            </a:r>
            <a:endParaRPr lang="cs-CZ" dirty="0"/>
          </a:p>
          <a:p>
            <a:r>
              <a:rPr lang="cs-CZ" u="sng" dirty="0">
                <a:hlinkClick r:id="rId8"/>
              </a:rPr>
              <a:t>http://</a:t>
            </a:r>
            <a:r>
              <a:rPr lang="cs-CZ" u="sng" dirty="0" smtClean="0">
                <a:hlinkClick r:id="rId8"/>
              </a:rPr>
              <a:t>www.youtube.com/watch?v=eZFU0LOc-gM</a:t>
            </a:r>
            <a:endParaRPr lang="cs-CZ" u="sng" dirty="0" smtClean="0"/>
          </a:p>
          <a:p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756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2736"/>
            <a:ext cx="2883018" cy="3394521"/>
          </a:xfrm>
        </p:spPr>
      </p:pic>
    </p:spTree>
    <p:extLst>
      <p:ext uri="{BB962C8B-B14F-4D97-AF65-F5344CB8AC3E}">
        <p14:creationId xmlns:p14="http://schemas.microsoft.com/office/powerpoint/2010/main" val="1621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мастер диалога, и внутренняя динамика его сюжетов развивается через диалог. Очень выразительна интонация диалогов писателя, выражающая способ мышления носовских персонажей. Наивно-реалистическое мышление  подростка соседствует с резонерством, шаблон – с оригинальностью, живость восприятия – с абсолютной ненаблюдательностью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928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4464496" cy="3672408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000" dirty="0"/>
              <a:t>начинал писать в </a:t>
            </a:r>
            <a:r>
              <a:rPr lang="ru-RU" sz="2000" dirty="0" smtClean="0"/>
              <a:t>конце 30-х </a:t>
            </a:r>
            <a:r>
              <a:rPr lang="ru-RU" sz="2000" dirty="0"/>
              <a:t>годов, но настоящее признание получил после Великой </a:t>
            </a:r>
            <a:r>
              <a:rPr lang="ru-RU" sz="2000" dirty="0" smtClean="0"/>
              <a:t>Отечественной войны.</a:t>
            </a:r>
            <a:endParaRPr lang="cs-CZ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/>
              <a:t>В конце 40-х – начале 50-х годов Носов пишет ряд повестей о школьной жизни: Веселая семейка, Дневник Коли Синицына и повесть Витя Малеев в школе и дома. </a:t>
            </a:r>
            <a:endParaRPr lang="cs-CZ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pic>
        <p:nvPicPr>
          <p:cNvPr id="14" name="Zástupný symbol pro obsah 4" descr="http://img.beta.rian.ru/images/15561/33/155613325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404664"/>
            <a:ext cx="2952327" cy="3456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294967295"/>
          </p:nvPr>
        </p:nvSpPr>
        <p:spPr>
          <a:xfrm>
            <a:off x="395536" y="4293096"/>
            <a:ext cx="7715250" cy="2230884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200" dirty="0" smtClean="0"/>
              <a:t>В 50-е – 60-е годы Носов пишет свой сказочный роман – знаменитую серию сказок о </a:t>
            </a:r>
            <a:r>
              <a:rPr lang="ru-RU" sz="2200" b="1" dirty="0" smtClean="0"/>
              <a:t>Незнайке</a:t>
            </a:r>
            <a:r>
              <a:rPr lang="ru-RU" sz="2200" dirty="0" smtClean="0"/>
              <a:t>.</a:t>
            </a:r>
            <a:endParaRPr lang="cs-CZ" sz="2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6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65104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/>
              <a:t>Писатель начал сочинять рассказы с рождением сына. Ребенку нравилось слушать  веселые истории и позже Носов стал их записывать.</a:t>
            </a:r>
            <a:endParaRPr lang="cs-CZ" sz="20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/>
              <a:t>Долгое содружество Носова с детьми наложило отпечаток на его творчество. Уже первые произведения писателя, которые появились незадолго до войны, были адресованы детям. Рервый рассказ – </a:t>
            </a:r>
            <a:r>
              <a:rPr lang="ru-RU" sz="2000" b="1" dirty="0" smtClean="0"/>
              <a:t>Затейники</a:t>
            </a:r>
            <a:r>
              <a:rPr lang="ru-RU" sz="2000" dirty="0" smtClean="0"/>
              <a:t> – был напечатан в 1938 г. в журнале Мурзилка.</a:t>
            </a: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4" name="Obrázek 3" descr="http://aarticles.net/uploads/posts/2010-09/12834401162644547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176464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36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000" dirty="0"/>
              <a:t>Его творчество имеет большое значение в детской литературе. Очень важными особенностями его юмористического таланта были способность откликнуться на актуальные проблемы воспитания и умение в эмоциональной, занимательной форме решать важные морально-этические проблемы. </a:t>
            </a:r>
            <a:endParaRPr lang="cs-CZ" sz="20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произведениях Носова звучит живой диалог и художественно достоверно у писателя проникновение в психологию ребенка. Его произведения отражают основные особенности детского восприятия.</a:t>
            </a: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268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000" dirty="0"/>
              <a:t>Рассказы Носова всегда включают воспитательный элемент, который оказывается в органичном сочетании с юмористическим видением событий. Это единство делает многие проблемы доходчивее и привлекательнее для юных читателей.и мы его можем найти например в рассказе об Огурцах, украденных на колхозном огороде (рассказ </a:t>
            </a:r>
            <a:r>
              <a:rPr lang="ru-RU" sz="2000" b="1" dirty="0"/>
              <a:t>Огурцы</a:t>
            </a:r>
            <a:r>
              <a:rPr lang="ru-RU" sz="2000" dirty="0"/>
              <a:t>) и в рассказе </a:t>
            </a:r>
            <a:r>
              <a:rPr lang="ru-RU" sz="2000" b="1" dirty="0"/>
              <a:t>Клякса</a:t>
            </a:r>
            <a:r>
              <a:rPr lang="ru-RU" sz="2000" dirty="0"/>
              <a:t>, как Федя Рыбкин разучился смеяться на уроках. Эти моралистические рассказы рисателя интересны и близки детям, потому что помогают им понять взаимоотношения между людьми.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505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000" dirty="0"/>
              <a:t>Рассказы для детей дошкольного и младшего школьного возраста насыщенные неожиданными комическими ситуациями. Неизменной любовью ребят пользуются его сказки: </a:t>
            </a:r>
            <a:r>
              <a:rPr lang="ru-RU" sz="2000" b="1" dirty="0"/>
              <a:t>Бобик в гостях у Барбоса</a:t>
            </a:r>
            <a:r>
              <a:rPr lang="ru-RU" sz="2000" dirty="0"/>
              <a:t>, </a:t>
            </a:r>
            <a:r>
              <a:rPr lang="ru-RU" sz="2000" b="1" dirty="0"/>
              <a:t>Приключения Незнайки и его друзей</a:t>
            </a:r>
            <a:r>
              <a:rPr lang="ru-RU" sz="2000" dirty="0"/>
              <a:t>, </a:t>
            </a:r>
            <a:r>
              <a:rPr lang="ru-RU" sz="2000" b="1" dirty="0"/>
              <a:t>Незнайка в Солнечном городе</a:t>
            </a:r>
            <a:r>
              <a:rPr lang="ru-RU" sz="2000" dirty="0"/>
              <a:t> или </a:t>
            </a:r>
            <a:r>
              <a:rPr lang="ru-RU" sz="2000" b="1" dirty="0"/>
              <a:t>Незнайка на Луне</a:t>
            </a:r>
            <a:r>
              <a:rPr lang="ru-RU" sz="2000" dirty="0"/>
              <a:t>.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419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000" dirty="0"/>
              <a:t>Во многих рассказах например </a:t>
            </a:r>
            <a:r>
              <a:rPr lang="ru-RU" sz="2000" b="1" dirty="0"/>
              <a:t>Мишкина каша</a:t>
            </a:r>
            <a:r>
              <a:rPr lang="ru-RU" sz="2000" dirty="0"/>
              <a:t>, </a:t>
            </a:r>
            <a:r>
              <a:rPr lang="ru-RU" sz="2000" b="1" dirty="0"/>
              <a:t>Тук-тук-тук</a:t>
            </a:r>
            <a:r>
              <a:rPr lang="ru-RU" sz="2000" dirty="0"/>
              <a:t>, </a:t>
            </a:r>
            <a:r>
              <a:rPr lang="ru-RU" sz="2000" b="1" dirty="0"/>
              <a:t>Телефон</a:t>
            </a:r>
            <a:r>
              <a:rPr lang="ru-RU" sz="2000" dirty="0"/>
              <a:t> или </a:t>
            </a:r>
            <a:r>
              <a:rPr lang="ru-RU" sz="2000" b="1" dirty="0"/>
              <a:t>Огородники </a:t>
            </a:r>
            <a:r>
              <a:rPr lang="ru-RU" sz="2000" dirty="0"/>
              <a:t>оказывается один персонаж – Мишка Козлов, который их объединяет в </a:t>
            </a:r>
            <a:r>
              <a:rPr lang="ru-RU" sz="2000" b="1" dirty="0"/>
              <a:t>цикл Мы с Мишкой</a:t>
            </a:r>
            <a:r>
              <a:rPr lang="ru-RU" sz="2000" dirty="0"/>
              <a:t>. Эти рассказы насыщены лиризмом и юмором. Повествование ведется от первого лица. Чаще всего это друг Мишки (Коля), который не может противиться задорному упорству товарища.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199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566</TotalTime>
  <Words>1260</Words>
  <Application>Microsoft Office PowerPoint</Application>
  <PresentationFormat>Předvádění na obrazovce (4:3)</PresentationFormat>
  <Paragraphs>163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Úhly</vt:lpstr>
      <vt:lpstr>Николай Николаевич Носов, юмор  в  русской детской литературе</vt:lpstr>
      <vt:lpstr>Николай Николаевич Носов  (1908-1976)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Отрывки</vt:lpstr>
      <vt:lpstr>Отрывки</vt:lpstr>
      <vt:lpstr>Отрывки</vt:lpstr>
      <vt:lpstr>Отрывки</vt:lpstr>
      <vt:lpstr>Отрывки</vt:lpstr>
      <vt:lpstr>Отрывки</vt:lpstr>
      <vt:lpstr>Отрывки</vt:lpstr>
      <vt:lpstr>Отрывки</vt:lpstr>
      <vt:lpstr>Отрывки</vt:lpstr>
      <vt:lpstr>Отрывки</vt:lpstr>
      <vt:lpstr>Рекомендуемая литература:</vt:lpstr>
      <vt:lpstr>литературные источники: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Kristyna</dc:creator>
  <cp:lastModifiedBy>Malenova</cp:lastModifiedBy>
  <cp:revision>84</cp:revision>
  <dcterms:created xsi:type="dcterms:W3CDTF">2013-11-03T12:14:07Z</dcterms:created>
  <dcterms:modified xsi:type="dcterms:W3CDTF">2013-11-07T14:54:47Z</dcterms:modified>
</cp:coreProperties>
</file>