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2" r:id="rId3"/>
    <p:sldId id="273" r:id="rId4"/>
    <p:sldId id="274" r:id="rId5"/>
    <p:sldId id="279" r:id="rId6"/>
    <p:sldId id="263" r:id="rId7"/>
    <p:sldId id="262" r:id="rId8"/>
    <p:sldId id="266" r:id="rId9"/>
    <p:sldId id="264" r:id="rId10"/>
    <p:sldId id="276" r:id="rId11"/>
    <p:sldId id="277" r:id="rId12"/>
    <p:sldId id="280" r:id="rId13"/>
    <p:sldId id="258" r:id="rId14"/>
    <p:sldId id="259" r:id="rId15"/>
    <p:sldId id="261" r:id="rId16"/>
    <p:sldId id="267" r:id="rId17"/>
    <p:sldId id="281" r:id="rId18"/>
    <p:sldId id="268" r:id="rId19"/>
    <p:sldId id="269" r:id="rId20"/>
    <p:sldId id="271" r:id="rId21"/>
    <p:sldId id="257" r:id="rId22"/>
    <p:sldId id="260" r:id="rId23"/>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07" d="100"/>
          <a:sy n="107" d="100"/>
        </p:scale>
        <p:origin x="-109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9" name="Obdélník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Nadpis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cs-CZ" smtClean="0"/>
              <a:t>Klepnutím lze upravit styl předlohy nadpisů.</a:t>
            </a:r>
            <a:endParaRPr kumimoji="0" lang="en-US"/>
          </a:p>
        </p:txBody>
      </p:sp>
      <p:sp>
        <p:nvSpPr>
          <p:cNvPr id="3" name="Podnadpis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cs-CZ" smtClean="0"/>
              <a:t>Klepnutím lze upravit styl předlohy podnadpisů.</a:t>
            </a:r>
            <a:endParaRPr kumimoji="0" lang="en-US"/>
          </a:p>
        </p:txBody>
      </p:sp>
      <p:sp>
        <p:nvSpPr>
          <p:cNvPr id="4" name="Zástupný symbol pro datum 3"/>
          <p:cNvSpPr>
            <a:spLocks noGrp="1"/>
          </p:cNvSpPr>
          <p:nvPr>
            <p:ph type="dt" sz="half" idx="10"/>
          </p:nvPr>
        </p:nvSpPr>
        <p:spPr/>
        <p:txBody>
          <a:bodyPr/>
          <a:lstStyle/>
          <a:p>
            <a:fld id="{C87DDBA3-2CC3-4108-977D-98564051AB20}" type="datetimeFigureOut">
              <a:rPr lang="cs-CZ" smtClean="0"/>
              <a:pPr/>
              <a:t>2.1.2014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370EF08-07D3-4D12-B90F-661858CDE887}" type="slidenum">
              <a:rPr lang="cs-CZ" smtClean="0"/>
              <a:pPr/>
              <a:t>‹#›</a:t>
            </a:fld>
            <a:endParaRPr lang="cs-CZ"/>
          </a:p>
        </p:txBody>
      </p:sp>
      <p:sp>
        <p:nvSpPr>
          <p:cNvPr id="10" name="Obdélník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extLs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C87DDBA3-2CC3-4108-977D-98564051AB20}" type="datetimeFigureOut">
              <a:rPr lang="cs-CZ" smtClean="0"/>
              <a:pPr/>
              <a:t>2.1.2014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370EF08-07D3-4D12-B90F-661858CDE887}"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9" name="Obdélník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Obdélník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Svislý nadpis 1"/>
          <p:cNvSpPr>
            <a:spLocks noGrp="1"/>
          </p:cNvSpPr>
          <p:nvPr>
            <p:ph type="title" orient="vert"/>
          </p:nvPr>
        </p:nvSpPr>
        <p:spPr>
          <a:xfrm>
            <a:off x="6781800" y="274640"/>
            <a:ext cx="1905000" cy="5851525"/>
          </a:xfrm>
        </p:spPr>
        <p:txBody>
          <a:bodyPr vert="eaVert"/>
          <a:lstStyle>
            <a:extLs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457200" y="304800"/>
            <a:ext cx="6019800" cy="5851525"/>
          </a:xfrm>
        </p:spPr>
        <p:txBody>
          <a:bodyPr vert="eaVert"/>
          <a:lstStyle>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C87DDBA3-2CC3-4108-977D-98564051AB20}" type="datetimeFigureOut">
              <a:rPr lang="cs-CZ" smtClean="0"/>
              <a:pPr/>
              <a:t>2.1.2014</a:t>
            </a:fld>
            <a:endParaRPr lang="cs-CZ"/>
          </a:p>
        </p:txBody>
      </p:sp>
      <p:sp>
        <p:nvSpPr>
          <p:cNvPr id="5" name="Zástupný symbol pro zápatí 4"/>
          <p:cNvSpPr>
            <a:spLocks noGrp="1"/>
          </p:cNvSpPr>
          <p:nvPr>
            <p:ph type="ftr" sz="quarter" idx="11"/>
          </p:nvPr>
        </p:nvSpPr>
        <p:spPr>
          <a:xfrm>
            <a:off x="2640597" y="6377459"/>
            <a:ext cx="3836404" cy="365125"/>
          </a:xfrm>
        </p:spPr>
        <p:txBody>
          <a:bodyPr/>
          <a:lstStyle/>
          <a:p>
            <a:endParaRPr lang="cs-CZ"/>
          </a:p>
        </p:txBody>
      </p:sp>
      <p:sp>
        <p:nvSpPr>
          <p:cNvPr id="6" name="Zástupný symbol pro číslo snímku 5"/>
          <p:cNvSpPr>
            <a:spLocks noGrp="1"/>
          </p:cNvSpPr>
          <p:nvPr>
            <p:ph type="sldNum" sz="quarter" idx="12"/>
          </p:nvPr>
        </p:nvSpPr>
        <p:spPr/>
        <p:txBody>
          <a:bodyPr/>
          <a:lstStyle/>
          <a:p>
            <a:fld id="{2370EF08-07D3-4D12-B90F-661858CDE887}"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457200" y="155448"/>
            <a:ext cx="8229600" cy="1252728"/>
          </a:xfrm>
        </p:spPr>
        <p:txBody>
          <a:bodyPr/>
          <a:lstStyle>
            <a:extLst/>
          </a:lstStyle>
          <a:p>
            <a:r>
              <a:rPr kumimoji="0" lang="cs-CZ" smtClean="0"/>
              <a:t>Klepnutím lze upravit styl předlohy nadpisů.</a:t>
            </a:r>
            <a:endParaRPr kumimoji="0" lang="en-US"/>
          </a:p>
        </p:txBody>
      </p:sp>
      <p:sp>
        <p:nvSpPr>
          <p:cNvPr id="3" name="Zástupný symbol pro obsah 2"/>
          <p:cNvSpPr>
            <a:spLocks noGrp="1"/>
          </p:cNvSpPr>
          <p:nvPr>
            <p:ph idx="1"/>
          </p:nvPr>
        </p:nvSpPr>
        <p:spPr/>
        <p:txBody>
          <a:bodyPr/>
          <a:lstStyle>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C87DDBA3-2CC3-4108-977D-98564051AB20}" type="datetimeFigureOut">
              <a:rPr lang="cs-CZ" smtClean="0"/>
              <a:pPr/>
              <a:t>2.1.2014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370EF08-07D3-4D12-B90F-661858CDE887}"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9" name="Obdélník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Obdélník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Nadpis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cs-CZ" smtClean="0"/>
              <a:t>Klepnutím lze upravit styly předlohy textu.</a:t>
            </a:r>
          </a:p>
        </p:txBody>
      </p:sp>
      <p:sp>
        <p:nvSpPr>
          <p:cNvPr id="4" name="Zástupný symbol pro datum 3"/>
          <p:cNvSpPr>
            <a:spLocks noGrp="1"/>
          </p:cNvSpPr>
          <p:nvPr>
            <p:ph type="dt" sz="half" idx="10"/>
          </p:nvPr>
        </p:nvSpPr>
        <p:spPr/>
        <p:txBody>
          <a:bodyPr/>
          <a:lstStyle/>
          <a:p>
            <a:fld id="{C87DDBA3-2CC3-4108-977D-98564051AB20}" type="datetimeFigureOut">
              <a:rPr lang="cs-CZ" smtClean="0"/>
              <a:pPr/>
              <a:t>2.1.2014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370EF08-07D3-4D12-B90F-661858CDE887}" type="slidenum">
              <a:rPr lang="cs-CZ" smtClean="0"/>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extLst/>
          </a:lstStyle>
          <a:p>
            <a:r>
              <a:rPr kumimoji="0" lang="cs-CZ" smtClean="0"/>
              <a:t>Klepnutím lze upravit styl předlohy nadpisů.</a:t>
            </a:r>
            <a:endParaRPr kumimoji="0" lang="en-US"/>
          </a:p>
        </p:txBody>
      </p:sp>
      <p:sp>
        <p:nvSpPr>
          <p:cNvPr id="3" name="Zástupný symbol pro obsah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obsah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p>
            <a:fld id="{C87DDBA3-2CC3-4108-977D-98564051AB20}" type="datetimeFigureOut">
              <a:rPr lang="cs-CZ" smtClean="0"/>
              <a:pPr/>
              <a:t>2.1.2014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370EF08-07D3-4D12-B90F-661858CDE887}"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extLst/>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cs-CZ" smtClean="0"/>
              <a:t>Klepnutím lze upravit styly předlohy textu.</a:t>
            </a:r>
          </a:p>
        </p:txBody>
      </p:sp>
      <p:sp>
        <p:nvSpPr>
          <p:cNvPr id="4" name="Zástupný symbol pro obsah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text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cs-CZ" smtClean="0"/>
              <a:t>Klepnutím lze upravit styly předlohy textu.</a:t>
            </a:r>
          </a:p>
        </p:txBody>
      </p:sp>
      <p:sp>
        <p:nvSpPr>
          <p:cNvPr id="6" name="Zástupný symbol pro obsah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Zástupný symbol pro datum 6"/>
          <p:cNvSpPr>
            <a:spLocks noGrp="1"/>
          </p:cNvSpPr>
          <p:nvPr>
            <p:ph type="dt" sz="half" idx="10"/>
          </p:nvPr>
        </p:nvSpPr>
        <p:spPr/>
        <p:txBody>
          <a:bodyPr/>
          <a:lstStyle/>
          <a:p>
            <a:fld id="{C87DDBA3-2CC3-4108-977D-98564051AB20}" type="datetimeFigureOut">
              <a:rPr lang="cs-CZ" smtClean="0"/>
              <a:pPr/>
              <a:t>2.1.2014</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370EF08-07D3-4D12-B90F-661858CDE887}"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extLst/>
          </a:lstStyle>
          <a:p>
            <a:r>
              <a:rPr kumimoji="0" lang="cs-CZ" smtClean="0"/>
              <a:t>Klepnutím lze upravit styl předlohy nadpisů.</a:t>
            </a:r>
            <a:endParaRPr kumimoji="0" lang="en-US"/>
          </a:p>
        </p:txBody>
      </p:sp>
      <p:sp>
        <p:nvSpPr>
          <p:cNvPr id="3" name="Zástupný symbol pro datum 2"/>
          <p:cNvSpPr>
            <a:spLocks noGrp="1"/>
          </p:cNvSpPr>
          <p:nvPr>
            <p:ph type="dt" sz="half" idx="10"/>
          </p:nvPr>
        </p:nvSpPr>
        <p:spPr/>
        <p:txBody>
          <a:bodyPr/>
          <a:lstStyle/>
          <a:p>
            <a:fld id="{C87DDBA3-2CC3-4108-977D-98564051AB20}" type="datetimeFigureOut">
              <a:rPr lang="cs-CZ" smtClean="0"/>
              <a:pPr/>
              <a:t>2.1.2014</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370EF08-07D3-4D12-B90F-661858CDE887}"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C87DDBA3-2CC3-4108-977D-98564051AB20}" type="datetimeFigureOut">
              <a:rPr lang="cs-CZ" smtClean="0"/>
              <a:pPr/>
              <a:t>2.1.2014</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370EF08-07D3-4D12-B90F-661858CDE887}"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cs-CZ" smtClean="0"/>
              <a:t>Klepnutím lze upravit styl předlohy nadpisů.</a:t>
            </a:r>
            <a:endParaRPr kumimoji="0" lang="en-US"/>
          </a:p>
        </p:txBody>
      </p:sp>
      <p:sp>
        <p:nvSpPr>
          <p:cNvPr id="3" name="Zástupný symbol pro obsah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text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cs-CZ" smtClean="0"/>
              <a:t>Klepnutím lze upravit styly předlohy textu.</a:t>
            </a:r>
          </a:p>
        </p:txBody>
      </p:sp>
      <p:sp>
        <p:nvSpPr>
          <p:cNvPr id="5" name="Zástupný symbol pro datum 4"/>
          <p:cNvSpPr>
            <a:spLocks noGrp="1"/>
          </p:cNvSpPr>
          <p:nvPr>
            <p:ph type="dt" sz="half" idx="10"/>
          </p:nvPr>
        </p:nvSpPr>
        <p:spPr/>
        <p:txBody>
          <a:bodyPr/>
          <a:lstStyle/>
          <a:p>
            <a:fld id="{C87DDBA3-2CC3-4108-977D-98564051AB20}" type="datetimeFigureOut">
              <a:rPr lang="cs-CZ" smtClean="0"/>
              <a:pPr/>
              <a:t>2.1.2014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370EF08-07D3-4D12-B90F-661858CDE887}" type="slidenum">
              <a:rPr lang="cs-CZ" smtClean="0"/>
              <a:pPr/>
              <a:t>‹#›</a:t>
            </a:fld>
            <a:endParaRPr lang="cs-CZ"/>
          </a:p>
        </p:txBody>
      </p:sp>
      <p:sp>
        <p:nvSpPr>
          <p:cNvPr id="12" name="Obdélník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Obdélník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cs-CZ" smtClean="0"/>
              <a:t>Klepnutím lze upravit styl předlohy nadpisů.</a:t>
            </a:r>
            <a:endParaRPr kumimoji="0" lang="en-US"/>
          </a:p>
        </p:txBody>
      </p:sp>
      <p:sp>
        <p:nvSpPr>
          <p:cNvPr id="3" name="Zástupný symbol pro obrázek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cs-CZ" smtClean="0"/>
              <a:t>Klepnutím na ikonu přidáte obrázek.</a:t>
            </a:r>
            <a:endParaRPr kumimoji="0" lang="en-US" dirty="0"/>
          </a:p>
        </p:txBody>
      </p:sp>
      <p:sp>
        <p:nvSpPr>
          <p:cNvPr id="4" name="Zástupný symbol pro text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cs-CZ" smtClean="0"/>
              <a:t>Klepnutím lze upravit styly předlohy textu.</a:t>
            </a:r>
          </a:p>
        </p:txBody>
      </p:sp>
      <p:sp>
        <p:nvSpPr>
          <p:cNvPr id="5" name="Zástupný symbol pro datum 4"/>
          <p:cNvSpPr>
            <a:spLocks noGrp="1"/>
          </p:cNvSpPr>
          <p:nvPr>
            <p:ph type="dt" sz="half" idx="10"/>
          </p:nvPr>
        </p:nvSpPr>
        <p:spPr>
          <a:xfrm>
            <a:off x="164592" y="1170432"/>
            <a:ext cx="2523744" cy="201168"/>
          </a:xfrm>
        </p:spPr>
        <p:txBody>
          <a:bodyPr/>
          <a:lstStyle/>
          <a:p>
            <a:fld id="{C87DDBA3-2CC3-4108-977D-98564051AB20}" type="datetimeFigureOut">
              <a:rPr lang="cs-CZ" smtClean="0"/>
              <a:pPr/>
              <a:t>2.1.2014</a:t>
            </a:fld>
            <a:endParaRPr lang="cs-CZ"/>
          </a:p>
        </p:txBody>
      </p:sp>
      <p:sp>
        <p:nvSpPr>
          <p:cNvPr id="11" name="Obdélník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Obdélník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Zástupný symbol pro zápatí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cs-CZ"/>
          </a:p>
        </p:txBody>
      </p:sp>
      <p:sp>
        <p:nvSpPr>
          <p:cNvPr id="7" name="Zástupný symbol pro číslo snímku 6"/>
          <p:cNvSpPr>
            <a:spLocks noGrp="1"/>
          </p:cNvSpPr>
          <p:nvPr>
            <p:ph type="sldNum" sz="quarter" idx="12"/>
          </p:nvPr>
        </p:nvSpPr>
        <p:spPr>
          <a:xfrm>
            <a:off x="8339328" y="1170432"/>
            <a:ext cx="733864" cy="201168"/>
          </a:xfrm>
        </p:spPr>
        <p:txBody>
          <a:bodyPr/>
          <a:lstStyle/>
          <a:p>
            <a:fld id="{2370EF08-07D3-4D12-B90F-661858CDE887}" type="slidenum">
              <a:rPr lang="cs-CZ" smtClean="0"/>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Obdélník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Obdélník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Zástupný symbol pro nadpis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4" name="Zástupný symbol pro datum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C87DDBA3-2CC3-4108-977D-98564051AB20}" type="datetimeFigureOut">
              <a:rPr lang="cs-CZ" smtClean="0"/>
              <a:pPr/>
              <a:t>2.1.2014</a:t>
            </a:fld>
            <a:endParaRPr lang="cs-CZ"/>
          </a:p>
        </p:txBody>
      </p:sp>
      <p:sp>
        <p:nvSpPr>
          <p:cNvPr id="5" name="Zástupný symbol pro zápatí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cs-CZ"/>
          </a:p>
        </p:txBody>
      </p:sp>
      <p:sp>
        <p:nvSpPr>
          <p:cNvPr id="6" name="Zástupný symbol pro číslo snímku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2370EF08-07D3-4D12-B90F-661858CDE887}"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www.ceskatelevize.cz/ct24/exkluzivne-na-ct24/osobnosti-na-ct24/28208-jsme-mluvici-zviratka-rika-sexuolozka-ruzena-hajnova/"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642910" y="3143248"/>
            <a:ext cx="8077200" cy="1673352"/>
          </a:xfrm>
        </p:spPr>
        <p:txBody>
          <a:bodyPr>
            <a:noAutofit/>
          </a:bodyPr>
          <a:lstStyle/>
          <a:p>
            <a:pPr algn="ctr"/>
            <a:r>
              <a:rPr lang="cs-CZ" sz="6000" dirty="0" smtClean="0">
                <a:effectLst>
                  <a:outerShdw blurRad="38100" dist="38100" dir="2700000" algn="tl">
                    <a:schemeClr val="tx1">
                      <a:alpha val="43000"/>
                    </a:schemeClr>
                  </a:outerShdw>
                </a:effectLst>
              </a:rPr>
              <a:t>Sexuální deviace</a:t>
            </a:r>
            <a:br>
              <a:rPr lang="cs-CZ" sz="6000" dirty="0" smtClean="0">
                <a:effectLst>
                  <a:outerShdw blurRad="38100" dist="38100" dir="2700000" algn="tl">
                    <a:schemeClr val="tx1">
                      <a:alpha val="43000"/>
                    </a:schemeClr>
                  </a:outerShdw>
                </a:effectLst>
              </a:rPr>
            </a:br>
            <a:r>
              <a:rPr lang="cs-CZ" sz="6000" dirty="0" smtClean="0">
                <a:effectLst>
                  <a:outerShdw blurRad="38100" dist="38100" dir="2700000" algn="tl">
                    <a:schemeClr val="tx1">
                      <a:alpha val="43000"/>
                    </a:schemeClr>
                  </a:outerShdw>
                </a:effectLst>
              </a:rPr>
              <a:t>(</a:t>
            </a:r>
            <a:r>
              <a:rPr lang="cs-CZ" sz="6000" dirty="0" err="1" smtClean="0">
                <a:effectLst>
                  <a:outerShdw blurRad="38100" dist="38100" dir="2700000" algn="tl">
                    <a:schemeClr val="tx1">
                      <a:alpha val="43000"/>
                    </a:schemeClr>
                  </a:outerShdw>
                </a:effectLst>
              </a:rPr>
              <a:t>parafilie</a:t>
            </a:r>
            <a:r>
              <a:rPr lang="cs-CZ" sz="6000" dirty="0" smtClean="0">
                <a:effectLst>
                  <a:outerShdw blurRad="38100" dist="38100" dir="2700000" algn="tl">
                    <a:schemeClr val="tx1">
                      <a:alpha val="43000"/>
                    </a:schemeClr>
                  </a:outerShdw>
                </a:effectLst>
              </a:rPr>
              <a:t>)</a:t>
            </a:r>
            <a:endParaRPr lang="cs-CZ" sz="6000" dirty="0">
              <a:effectLst>
                <a:outerShdw blurRad="38100" dist="38100" dir="2700000" algn="tl">
                  <a:schemeClr val="tx1">
                    <a:alpha val="43000"/>
                  </a:schemeClr>
                </a:outerShdw>
              </a:effectLst>
            </a:endParaRPr>
          </a:p>
        </p:txBody>
      </p:sp>
      <p:sp>
        <p:nvSpPr>
          <p:cNvPr id="3" name="Podnadpis 2"/>
          <p:cNvSpPr>
            <a:spLocks noGrp="1"/>
          </p:cNvSpPr>
          <p:nvPr>
            <p:ph type="subTitle" idx="1"/>
          </p:nvPr>
        </p:nvSpPr>
        <p:spPr>
          <a:xfrm>
            <a:off x="785786" y="4714884"/>
            <a:ext cx="7715304" cy="1499616"/>
          </a:xfrm>
        </p:spPr>
        <p:txBody>
          <a:bodyPr>
            <a:normAutofit/>
          </a:bodyPr>
          <a:lstStyle/>
          <a:p>
            <a:pPr algn="ctr"/>
            <a:r>
              <a:rPr lang="cs-CZ" sz="2800" b="1" dirty="0" smtClean="0"/>
              <a:t>Lenka </a:t>
            </a:r>
            <a:r>
              <a:rPr lang="cs-CZ" sz="2800" b="1" dirty="0" err="1" smtClean="0"/>
              <a:t>Grmelová</a:t>
            </a:r>
            <a:endParaRPr lang="cs-CZ" sz="2800" b="1" dirty="0" smtClean="0"/>
          </a:p>
          <a:p>
            <a:pPr algn="ctr"/>
            <a:r>
              <a:rPr lang="cs-CZ" sz="2800" b="1" dirty="0" smtClean="0"/>
              <a:t>357185</a:t>
            </a:r>
            <a:endParaRPr lang="cs-CZ" sz="2800"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Patologická agresivita</a:t>
            </a:r>
            <a:endParaRPr lang="cs-CZ" dirty="0"/>
          </a:p>
        </p:txBody>
      </p:sp>
      <p:sp>
        <p:nvSpPr>
          <p:cNvPr id="3" name="Zástupný symbol pro obsah 2"/>
          <p:cNvSpPr>
            <a:spLocks noGrp="1"/>
          </p:cNvSpPr>
          <p:nvPr>
            <p:ph idx="1"/>
          </p:nvPr>
        </p:nvSpPr>
        <p:spPr/>
        <p:txBody>
          <a:bodyPr>
            <a:normAutofit fontScale="85000" lnSpcReduction="10000"/>
          </a:bodyPr>
          <a:lstStyle/>
          <a:p>
            <a:r>
              <a:rPr lang="cs-CZ" dirty="0" smtClean="0"/>
              <a:t>vzrušení je dosahováno překonáváním odporu napadeného anonymního ženského objektu a minimalizací jeho kooperace</a:t>
            </a:r>
          </a:p>
          <a:p>
            <a:r>
              <a:rPr lang="cs-CZ" dirty="0" smtClean="0"/>
              <a:t>patří k nejnebezpečnějším deviacím</a:t>
            </a:r>
          </a:p>
          <a:p>
            <a:r>
              <a:rPr lang="cs-CZ" dirty="0" smtClean="0"/>
              <a:t>agresor si svou oběť vyhlédne, sleduje ji, pak ze zálohy napadne (opuštěné místo, výtah), povalí ji na zem, vyhrožování, může použít zbraň, vyžaduje pak soulož, orální dráždění či masturbaci</a:t>
            </a:r>
          </a:p>
          <a:p>
            <a:r>
              <a:rPr lang="cs-CZ" b="1" dirty="0" smtClean="0"/>
              <a:t>Agresivní sadismus </a:t>
            </a:r>
            <a:r>
              <a:rPr lang="cs-CZ" dirty="0" smtClean="0"/>
              <a:t>- pro dosažení vzrušení potřebují objekt svého zájmu před stykem, během či místo styku učinit nehybným; sexuální vrazi</a:t>
            </a:r>
            <a:endParaRPr lang="cs-CZ"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85000" lnSpcReduction="10000"/>
          </a:bodyPr>
          <a:lstStyle/>
          <a:p>
            <a:r>
              <a:rPr lang="cs-CZ" b="1" dirty="0" err="1" smtClean="0">
                <a:sym typeface="Wingdings" pitchFamily="2" charset="2"/>
              </a:rPr>
              <a:t>Erotografomanie</a:t>
            </a:r>
            <a:r>
              <a:rPr lang="cs-CZ" b="1" dirty="0" smtClean="0">
                <a:sym typeface="Wingdings" pitchFamily="2" charset="2"/>
              </a:rPr>
              <a:t> </a:t>
            </a:r>
            <a:r>
              <a:rPr lang="cs-CZ" dirty="0" smtClean="0">
                <a:sym typeface="Wingdings" pitchFamily="2" charset="2"/>
              </a:rPr>
              <a:t>– psaní erotickým dopisů</a:t>
            </a:r>
          </a:p>
          <a:p>
            <a:r>
              <a:rPr lang="cs-CZ" b="1" dirty="0" smtClean="0">
                <a:sym typeface="Wingdings" pitchFamily="2" charset="2"/>
              </a:rPr>
              <a:t>Telefonní </a:t>
            </a:r>
            <a:r>
              <a:rPr lang="cs-CZ" b="1" dirty="0" err="1" smtClean="0">
                <a:sym typeface="Wingdings" pitchFamily="2" charset="2"/>
              </a:rPr>
              <a:t>skatofilie</a:t>
            </a:r>
            <a:r>
              <a:rPr lang="cs-CZ" b="1" dirty="0" smtClean="0">
                <a:sym typeface="Wingdings" pitchFamily="2" charset="2"/>
              </a:rPr>
              <a:t> </a:t>
            </a:r>
            <a:r>
              <a:rPr lang="cs-CZ" dirty="0" smtClean="0">
                <a:sym typeface="Wingdings" pitchFamily="2" charset="2"/>
              </a:rPr>
              <a:t>– anonymní telefonáty s erotickým obsahem</a:t>
            </a:r>
            <a:endParaRPr lang="cs-CZ" dirty="0" smtClean="0"/>
          </a:p>
          <a:p>
            <a:r>
              <a:rPr lang="cs-CZ" b="1" dirty="0" err="1" smtClean="0"/>
              <a:t>Klysmafilie</a:t>
            </a:r>
            <a:r>
              <a:rPr lang="cs-CZ" dirty="0" smtClean="0"/>
              <a:t> – vaginální nebo anální stimulace přijímáním klystýru, obvykle naplněného vodou</a:t>
            </a:r>
          </a:p>
          <a:p>
            <a:r>
              <a:rPr lang="cs-CZ" b="1" dirty="0" err="1" smtClean="0"/>
              <a:t>Uretální</a:t>
            </a:r>
            <a:r>
              <a:rPr lang="cs-CZ" b="1" dirty="0" smtClean="0"/>
              <a:t> manipulace </a:t>
            </a:r>
            <a:r>
              <a:rPr lang="cs-CZ" dirty="0" smtClean="0"/>
              <a:t>– erotický zájem koncentrován na oblast močové trubice (vsunování objektů)</a:t>
            </a:r>
          </a:p>
          <a:p>
            <a:r>
              <a:rPr lang="cs-CZ" b="1" dirty="0" err="1" smtClean="0"/>
              <a:t>Kaudalismus</a:t>
            </a:r>
            <a:r>
              <a:rPr lang="cs-CZ" b="1" dirty="0" smtClean="0"/>
              <a:t> </a:t>
            </a:r>
            <a:r>
              <a:rPr lang="cs-CZ" dirty="0" smtClean="0"/>
              <a:t>– pozorování partnerky při sexuálním styku s jiným mužem, ukazování nahé partnerky jiným nebo naslouchání o sex. zkušenostech s jiným mužem, od voyeurismu se liší tím, že druhá osoba není cizí a probíhá s jejím souhlasem</a:t>
            </a:r>
          </a:p>
          <a:p>
            <a:endParaRPr lang="cs-CZ"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785786" y="5572140"/>
            <a:ext cx="8077200" cy="1673352"/>
          </a:xfrm>
        </p:spPr>
        <p:txBody>
          <a:bodyPr/>
          <a:lstStyle/>
          <a:p>
            <a:pPr algn="ctr"/>
            <a:r>
              <a:rPr lang="cs-CZ" dirty="0" smtClean="0">
                <a:solidFill>
                  <a:srgbClr val="000000"/>
                </a:solidFill>
              </a:rPr>
              <a:t>Sexuální deviace v objektu</a:t>
            </a:r>
            <a:endParaRPr lang="cs-CZ" dirty="0">
              <a:solidFill>
                <a:srgbClr val="000000"/>
              </a:solidFill>
            </a:endParaRPr>
          </a:p>
        </p:txBody>
      </p:sp>
      <p:sp>
        <p:nvSpPr>
          <p:cNvPr id="3" name="Podnadpis 2"/>
          <p:cNvSpPr>
            <a:spLocks noGrp="1"/>
          </p:cNvSpPr>
          <p:nvPr>
            <p:ph type="subTitle" idx="1"/>
          </p:nvPr>
        </p:nvSpPr>
        <p:spPr/>
        <p:txBody>
          <a:bodyPr/>
          <a:lstStyle/>
          <a:p>
            <a:endParaRPr lang="cs-CZ"/>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ázek 4" descr="woman-latex-11596114.jpg"/>
          <p:cNvPicPr>
            <a:picLocks noChangeAspect="1"/>
          </p:cNvPicPr>
          <p:nvPr/>
        </p:nvPicPr>
        <p:blipFill>
          <a:blip r:embed="rId2">
            <a:duotone>
              <a:schemeClr val="accent2">
                <a:shade val="45000"/>
                <a:satMod val="135000"/>
              </a:schemeClr>
              <a:prstClr val="white"/>
            </a:duotone>
            <a:lum bright="20000"/>
          </a:blip>
          <a:srcRect b="6868"/>
          <a:stretch>
            <a:fillRect/>
          </a:stretch>
        </p:blipFill>
        <p:spPr>
          <a:xfrm>
            <a:off x="0" y="1500174"/>
            <a:ext cx="9144000" cy="5812176"/>
          </a:xfrm>
          <a:prstGeom prst="rect">
            <a:avLst/>
          </a:prstGeom>
        </p:spPr>
      </p:pic>
      <p:pic>
        <p:nvPicPr>
          <p:cNvPr id="4" name="Obrázek 3" descr="studenta.jpg"/>
          <p:cNvPicPr>
            <a:picLocks noChangeAspect="1"/>
          </p:cNvPicPr>
          <p:nvPr/>
        </p:nvPicPr>
        <p:blipFill>
          <a:blip r:embed="rId3">
            <a:clrChange>
              <a:clrFrom>
                <a:srgbClr val="FFFFFF"/>
              </a:clrFrom>
              <a:clrTo>
                <a:srgbClr val="FFFFFF">
                  <a:alpha val="0"/>
                </a:srgbClr>
              </a:clrTo>
            </a:clrChange>
          </a:blip>
          <a:stretch>
            <a:fillRect/>
          </a:stretch>
        </p:blipFill>
        <p:spPr>
          <a:xfrm>
            <a:off x="4208011" y="1142984"/>
            <a:ext cx="4935989" cy="2500330"/>
          </a:xfrm>
          <a:prstGeom prst="rect">
            <a:avLst/>
          </a:prstGeom>
        </p:spPr>
      </p:pic>
      <p:sp>
        <p:nvSpPr>
          <p:cNvPr id="2" name="Nadpis 1"/>
          <p:cNvSpPr>
            <a:spLocks noGrp="1"/>
          </p:cNvSpPr>
          <p:nvPr>
            <p:ph type="title"/>
          </p:nvPr>
        </p:nvSpPr>
        <p:spPr/>
        <p:txBody>
          <a:bodyPr/>
          <a:lstStyle/>
          <a:p>
            <a:r>
              <a:rPr lang="cs-CZ" dirty="0" smtClean="0"/>
              <a:t>Fetišismus </a:t>
            </a:r>
            <a:endParaRPr lang="cs-CZ" dirty="0"/>
          </a:p>
        </p:txBody>
      </p:sp>
      <p:sp>
        <p:nvSpPr>
          <p:cNvPr id="3" name="Zástupný symbol pro obsah 2"/>
          <p:cNvSpPr>
            <a:spLocks noGrp="1"/>
          </p:cNvSpPr>
          <p:nvPr>
            <p:ph idx="1"/>
          </p:nvPr>
        </p:nvSpPr>
        <p:spPr>
          <a:xfrm>
            <a:off x="357158" y="3143224"/>
            <a:ext cx="8229600" cy="3714776"/>
          </a:xfrm>
        </p:spPr>
        <p:txBody>
          <a:bodyPr/>
          <a:lstStyle/>
          <a:p>
            <a:endParaRPr lang="cs-CZ" dirty="0" smtClean="0"/>
          </a:p>
          <a:p>
            <a:r>
              <a:rPr lang="cs-CZ" dirty="0" smtClean="0"/>
              <a:t> užívání </a:t>
            </a:r>
            <a:r>
              <a:rPr lang="cs-CZ" b="1" dirty="0" smtClean="0"/>
              <a:t>neživých objektů </a:t>
            </a:r>
            <a:r>
              <a:rPr lang="cs-CZ" dirty="0" smtClean="0"/>
              <a:t>(oděvy, obuv, guma, kůže atd.) jako podnětu pro sexuální vzrušení a uspokojení </a:t>
            </a:r>
          </a:p>
          <a:p>
            <a:r>
              <a:rPr lang="cs-CZ" dirty="0" smtClean="0"/>
              <a:t>mohou sloužit i jen ke zvýšení sexuálního vzrušení (např. preference určitých druhů oděvu)</a:t>
            </a:r>
            <a:endParaRPr lang="cs-CZ"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descr="fetisismus-1768793641.jpg"/>
          <p:cNvPicPr>
            <a:picLocks noChangeAspect="1"/>
          </p:cNvPicPr>
          <p:nvPr/>
        </p:nvPicPr>
        <p:blipFill>
          <a:blip r:embed="rId2"/>
          <a:srcRect t="21058" b="19119"/>
          <a:stretch>
            <a:fillRect/>
          </a:stretch>
        </p:blipFill>
        <p:spPr>
          <a:xfrm>
            <a:off x="4000496" y="3786190"/>
            <a:ext cx="5143504" cy="3071810"/>
          </a:xfrm>
          <a:prstGeom prst="rect">
            <a:avLst/>
          </a:prstGeom>
        </p:spPr>
      </p:pic>
      <p:sp>
        <p:nvSpPr>
          <p:cNvPr id="2" name="Nadpis 1"/>
          <p:cNvSpPr>
            <a:spLocks noGrp="1"/>
          </p:cNvSpPr>
          <p:nvPr>
            <p:ph type="title"/>
          </p:nvPr>
        </p:nvSpPr>
        <p:spPr/>
        <p:txBody>
          <a:bodyPr/>
          <a:lstStyle/>
          <a:p>
            <a:r>
              <a:rPr lang="cs-CZ" dirty="0" err="1" smtClean="0"/>
              <a:t>Parcialismus</a:t>
            </a:r>
            <a:endParaRPr lang="cs-CZ" dirty="0"/>
          </a:p>
        </p:txBody>
      </p:sp>
      <p:sp>
        <p:nvSpPr>
          <p:cNvPr id="3" name="Zástupný symbol pro obsah 2"/>
          <p:cNvSpPr>
            <a:spLocks noGrp="1"/>
          </p:cNvSpPr>
          <p:nvPr>
            <p:ph idx="1"/>
          </p:nvPr>
        </p:nvSpPr>
        <p:spPr/>
        <p:txBody>
          <a:bodyPr/>
          <a:lstStyle/>
          <a:p>
            <a:r>
              <a:rPr lang="cs-CZ" dirty="0" smtClean="0"/>
              <a:t>sexuální aktivity nebo erotický vztah nejsou všestranně zaměřeny na celou bytost, ale jen na tělo nebo jeho část. Parciální zaměření na dospělé tělo nebo genitálie se však obvykle považují za normální</a:t>
            </a:r>
            <a:endParaRPr lang="cs-CZ"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Fetišistický transvestitismus</a:t>
            </a:r>
            <a:endParaRPr lang="cs-CZ" dirty="0"/>
          </a:p>
        </p:txBody>
      </p:sp>
      <p:sp>
        <p:nvSpPr>
          <p:cNvPr id="3" name="Zástupný symbol pro obsah 2"/>
          <p:cNvSpPr>
            <a:spLocks noGrp="1"/>
          </p:cNvSpPr>
          <p:nvPr>
            <p:ph idx="1"/>
          </p:nvPr>
        </p:nvSpPr>
        <p:spPr/>
        <p:txBody>
          <a:bodyPr/>
          <a:lstStyle/>
          <a:p>
            <a:r>
              <a:rPr lang="cs-CZ" dirty="0" smtClean="0"/>
              <a:t>nošení šatů opačného pohlaví převážně za účelem dosažení sexuálního vzrušení. </a:t>
            </a:r>
          </a:p>
          <a:p>
            <a:r>
              <a:rPr lang="cs-CZ" dirty="0" smtClean="0"/>
              <a:t>Rozlišuje se od transsexuálního transvestitismu, kde účelem je ztotožňování se s rolí opačného pohlaví.</a:t>
            </a:r>
            <a:endParaRPr lang="cs-CZ"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Pedofilie</a:t>
            </a:r>
            <a:endParaRPr lang="cs-CZ" dirty="0"/>
          </a:p>
        </p:txBody>
      </p:sp>
      <p:sp>
        <p:nvSpPr>
          <p:cNvPr id="3" name="Zástupný symbol pro obsah 2"/>
          <p:cNvSpPr>
            <a:spLocks noGrp="1"/>
          </p:cNvSpPr>
          <p:nvPr>
            <p:ph idx="1"/>
          </p:nvPr>
        </p:nvSpPr>
        <p:spPr/>
        <p:txBody>
          <a:bodyPr>
            <a:normAutofit/>
          </a:bodyPr>
          <a:lstStyle/>
          <a:p>
            <a:r>
              <a:rPr lang="cs-CZ" dirty="0" smtClean="0"/>
              <a:t>erotické zaměření na děti, typicky prepubertálního a raně pubertálního věku</a:t>
            </a:r>
          </a:p>
          <a:p>
            <a:r>
              <a:rPr lang="cs-CZ" dirty="0" smtClean="0"/>
              <a:t>Zneužití pedofilů spočívá většinou ve formě hry, škádlení, vzájemným kontaktem</a:t>
            </a:r>
          </a:p>
          <a:p>
            <a:r>
              <a:rPr lang="cs-CZ" b="1" dirty="0" err="1" smtClean="0"/>
              <a:t>Hebefilie</a:t>
            </a:r>
            <a:r>
              <a:rPr lang="cs-CZ" dirty="0" smtClean="0"/>
              <a:t> - muži jsou zaměření na dospívající dívky; úzký citový vztah</a:t>
            </a:r>
          </a:p>
          <a:p>
            <a:r>
              <a:rPr lang="cs-CZ" b="1" dirty="0" err="1" smtClean="0"/>
              <a:t>Efebofilie</a:t>
            </a:r>
            <a:r>
              <a:rPr lang="cs-CZ" dirty="0" smtClean="0"/>
              <a:t> - zaměření na dospívající hochy; agresivnější chování</a:t>
            </a:r>
          </a:p>
          <a:p>
            <a:endParaRPr lang="cs-CZ"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Gerontofilie</a:t>
            </a:r>
            <a:endParaRPr lang="cs-CZ" dirty="0"/>
          </a:p>
        </p:txBody>
      </p:sp>
      <p:sp>
        <p:nvSpPr>
          <p:cNvPr id="3" name="Zástupný symbol pro obsah 2"/>
          <p:cNvSpPr>
            <a:spLocks noGrp="1"/>
          </p:cNvSpPr>
          <p:nvPr>
            <p:ph idx="1"/>
          </p:nvPr>
        </p:nvSpPr>
        <p:spPr/>
        <p:txBody>
          <a:bodyPr>
            <a:normAutofit lnSpcReduction="10000"/>
          </a:bodyPr>
          <a:lstStyle/>
          <a:p>
            <a:r>
              <a:rPr lang="cs-CZ" dirty="0" smtClean="0"/>
              <a:t>náklonnost či reaktivita (zpravidla s erotickým rozměrem) vůči starým osobám.</a:t>
            </a:r>
          </a:p>
          <a:p>
            <a:r>
              <a:rPr lang="cs-CZ" dirty="0" smtClean="0"/>
              <a:t>Projevuje se citovou náklonností, intenzivnějším prožíváním nebo potřebou citově významných vztahů k nim, schopností se do nich zamilovat, obvykle též specificky vyšší genitální reaktivitou, touhou po fyzické přítomnosti nebo orgasmických aktivit k těmto osobám. </a:t>
            </a:r>
          </a:p>
          <a:p>
            <a:r>
              <a:rPr lang="cs-CZ" b="1" dirty="0" err="1" smtClean="0"/>
              <a:t>Graeofilie</a:t>
            </a:r>
            <a:r>
              <a:rPr lang="cs-CZ" b="1" dirty="0" smtClean="0"/>
              <a:t> </a:t>
            </a:r>
            <a:r>
              <a:rPr lang="cs-CZ" dirty="0" smtClean="0"/>
              <a:t>– zaměření na staré ženy</a:t>
            </a:r>
            <a:endParaRPr lang="cs-CZ" b="1" dirty="0" smtClean="0"/>
          </a:p>
          <a:p>
            <a:endParaRPr lang="cs-CZ"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Zoofilie</a:t>
            </a:r>
            <a:endParaRPr lang="cs-CZ" dirty="0"/>
          </a:p>
        </p:txBody>
      </p:sp>
      <p:sp>
        <p:nvSpPr>
          <p:cNvPr id="3" name="Zástupný symbol pro obsah 2"/>
          <p:cNvSpPr>
            <a:spLocks noGrp="1"/>
          </p:cNvSpPr>
          <p:nvPr>
            <p:ph idx="1"/>
          </p:nvPr>
        </p:nvSpPr>
        <p:spPr/>
        <p:txBody>
          <a:bodyPr>
            <a:normAutofit lnSpcReduction="10000"/>
          </a:bodyPr>
          <a:lstStyle/>
          <a:p>
            <a:r>
              <a:rPr lang="cs-CZ" dirty="0" smtClean="0"/>
              <a:t>preference zvířat jako sexuálních objektů, dochází k orálnímu sexu, anální i vaginální souloži nebo masturbaci, o deviaci mluvíme v případě, že jedince dává tomuto přednost před lidským sexuálním partnerem, někdy se vyskytují situačně, kdy má jedinec je zvířatům přístup a nemůže se realizovat s přiměřeným partnerem</a:t>
            </a:r>
          </a:p>
          <a:p>
            <a:r>
              <a:rPr lang="cs-CZ" dirty="0" smtClean="0"/>
              <a:t>sexuální deviace a sexuálně delikventní chování spolu nemusejí nijak souviset</a:t>
            </a:r>
            <a:endParaRPr lang="cs-CZ"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Nekrofilie</a:t>
            </a:r>
            <a:endParaRPr lang="cs-CZ" dirty="0"/>
          </a:p>
        </p:txBody>
      </p:sp>
      <p:sp>
        <p:nvSpPr>
          <p:cNvPr id="3" name="Zástupný symbol pro obsah 2"/>
          <p:cNvSpPr>
            <a:spLocks noGrp="1"/>
          </p:cNvSpPr>
          <p:nvPr>
            <p:ph idx="1"/>
          </p:nvPr>
        </p:nvSpPr>
        <p:spPr/>
        <p:txBody>
          <a:bodyPr/>
          <a:lstStyle/>
          <a:p>
            <a:r>
              <a:rPr lang="cs-CZ" dirty="0" smtClean="0"/>
              <a:t>prostá touha být v přítomnosti mrtvého těla, fascinace pohřby a mrtvolami až po líbání, objímání, vaginální či anální soulož s mrtvým tělem</a:t>
            </a:r>
            <a:endParaRPr lang="cs-CZ" dirty="0"/>
          </a:p>
        </p:txBody>
      </p:sp>
      <p:pic>
        <p:nvPicPr>
          <p:cNvPr id="4" name="Obrázek 3" descr="random_pic_for_peter27_.jpg"/>
          <p:cNvPicPr>
            <a:picLocks noChangeAspect="1"/>
          </p:cNvPicPr>
          <p:nvPr/>
        </p:nvPicPr>
        <p:blipFill>
          <a:blip r:embed="rId2"/>
          <a:srcRect b="32729"/>
          <a:stretch>
            <a:fillRect/>
          </a:stretch>
        </p:blipFill>
        <p:spPr>
          <a:xfrm>
            <a:off x="2571736" y="3643314"/>
            <a:ext cx="3929090" cy="2770028"/>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Sexuální deviace (</a:t>
            </a:r>
            <a:r>
              <a:rPr lang="cs-CZ" dirty="0" err="1" smtClean="0"/>
              <a:t>parafilie</a:t>
            </a:r>
            <a:r>
              <a:rPr lang="cs-CZ" dirty="0" smtClean="0"/>
              <a:t>) </a:t>
            </a:r>
            <a:endParaRPr lang="cs-CZ" dirty="0"/>
          </a:p>
        </p:txBody>
      </p:sp>
      <p:sp>
        <p:nvSpPr>
          <p:cNvPr id="3" name="Zástupný symbol pro obsah 2"/>
          <p:cNvSpPr>
            <a:spLocks noGrp="1"/>
          </p:cNvSpPr>
          <p:nvPr>
            <p:ph idx="1"/>
          </p:nvPr>
        </p:nvSpPr>
        <p:spPr/>
        <p:txBody>
          <a:bodyPr>
            <a:normAutofit lnSpcReduction="10000"/>
          </a:bodyPr>
          <a:lstStyle/>
          <a:p>
            <a:pPr>
              <a:buNone/>
            </a:pPr>
            <a:r>
              <a:rPr lang="cs-CZ" dirty="0" smtClean="0"/>
              <a:t>= sexuální impulzy, fantazie nebo praktiky, které jsou neobvyklé, deviantní nebo bizarní</a:t>
            </a:r>
          </a:p>
          <a:p>
            <a:r>
              <a:rPr lang="cs-CZ" dirty="0" smtClean="0"/>
              <a:t>Jedinec opakovaně prožívá intenzivní sexuální touhy a fantazie týkající se neobvyklých objektů nebo aktivit, kterým buď touhám vyhoví, nebo je jimi citelně obtěžován</a:t>
            </a:r>
          </a:p>
          <a:p>
            <a:r>
              <a:rPr lang="cs-CZ" dirty="0" smtClean="0"/>
              <a:t>Preference je přítomna nejméně 6 měsíců</a:t>
            </a:r>
          </a:p>
          <a:p>
            <a:r>
              <a:rPr lang="cs-CZ" dirty="0" smtClean="0"/>
              <a:t>Jde o celoživotní a trvalou charakteristiku individua </a:t>
            </a:r>
          </a:p>
          <a:p>
            <a:endParaRPr lang="cs-CZ" dirty="0" smtClean="0"/>
          </a:p>
          <a:p>
            <a:endParaRPr lang="cs-CZ"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„Léčba“</a:t>
            </a:r>
            <a:endParaRPr lang="cs-CZ" dirty="0"/>
          </a:p>
        </p:txBody>
      </p:sp>
      <p:sp>
        <p:nvSpPr>
          <p:cNvPr id="3" name="Zástupný symbol pro obsah 2"/>
          <p:cNvSpPr>
            <a:spLocks noGrp="1"/>
          </p:cNvSpPr>
          <p:nvPr>
            <p:ph idx="1"/>
          </p:nvPr>
        </p:nvSpPr>
        <p:spPr>
          <a:xfrm>
            <a:off x="457200" y="1571611"/>
            <a:ext cx="8229600" cy="5286389"/>
          </a:xfrm>
        </p:spPr>
        <p:txBody>
          <a:bodyPr>
            <a:normAutofit fontScale="70000" lnSpcReduction="20000"/>
          </a:bodyPr>
          <a:lstStyle/>
          <a:p>
            <a:r>
              <a:rPr lang="cs-CZ" dirty="0" smtClean="0"/>
              <a:t>V dnešní době není cílem vyléčit </a:t>
            </a:r>
            <a:r>
              <a:rPr lang="cs-CZ" dirty="0" err="1" smtClean="0"/>
              <a:t>parafilii</a:t>
            </a:r>
            <a:r>
              <a:rPr lang="cs-CZ" dirty="0" smtClean="0"/>
              <a:t> a změnit zaměření sexuality na standardní, ale naučit </a:t>
            </a:r>
            <a:r>
              <a:rPr lang="cs-CZ" dirty="0" err="1" smtClean="0"/>
              <a:t>parafilika</a:t>
            </a:r>
            <a:r>
              <a:rPr lang="cs-CZ" dirty="0" smtClean="0"/>
              <a:t> se svou odlišností žít.</a:t>
            </a:r>
          </a:p>
          <a:p>
            <a:r>
              <a:rPr lang="cs-CZ" dirty="0" smtClean="0"/>
              <a:t>Metody mohou být založeny například na těchto principech:</a:t>
            </a:r>
          </a:p>
          <a:p>
            <a:pPr lvl="1"/>
            <a:r>
              <a:rPr lang="cs-CZ" b="1" dirty="0" smtClean="0"/>
              <a:t>Normalizace -</a:t>
            </a:r>
            <a:r>
              <a:rPr lang="cs-CZ" dirty="0" smtClean="0"/>
              <a:t> potlačování </a:t>
            </a:r>
            <a:r>
              <a:rPr lang="cs-CZ" dirty="0" err="1" smtClean="0"/>
              <a:t>parafilního</a:t>
            </a:r>
            <a:r>
              <a:rPr lang="cs-CZ" dirty="0" smtClean="0"/>
              <a:t> chování a tužeb, nácvik vyhýbání se rizikovým situacím. </a:t>
            </a:r>
          </a:p>
          <a:p>
            <a:pPr lvl="1"/>
            <a:r>
              <a:rPr lang="cs-CZ" b="1" dirty="0" smtClean="0"/>
              <a:t>Kanalizace - </a:t>
            </a:r>
            <a:r>
              <a:rPr lang="cs-CZ" dirty="0" smtClean="0"/>
              <a:t> hledání náhradních způsobů neškodné realizace tužeb a uvolnění sexuálního napětí, např. masturbace, náhradní sexuální aktivity s nepreferovanou osobou, souhlasné hrané násilí atd.</a:t>
            </a:r>
          </a:p>
          <a:p>
            <a:pPr lvl="1"/>
            <a:r>
              <a:rPr lang="cs-CZ" b="1" dirty="0" smtClean="0"/>
              <a:t>Socializace -</a:t>
            </a:r>
            <a:r>
              <a:rPr lang="cs-CZ" dirty="0" smtClean="0"/>
              <a:t> uspokojivé uplatnění tužeb a schopností ve společensky prospěšných nebo tolerovaných vztazích a aktivitách</a:t>
            </a:r>
          </a:p>
          <a:p>
            <a:pPr lvl="1"/>
            <a:r>
              <a:rPr lang="cs-CZ" b="1" dirty="0" err="1" smtClean="0"/>
              <a:t>Sebepřijetí</a:t>
            </a:r>
            <a:r>
              <a:rPr lang="cs-CZ" b="1" dirty="0" smtClean="0"/>
              <a:t>, podpora sebevědomí a asertivity -</a:t>
            </a:r>
            <a:r>
              <a:rPr lang="cs-CZ" dirty="0" smtClean="0"/>
              <a:t> cílem terapie může být buď přijetí svých pocitů a tužeb se vším všudy, smíření se s nimi,nebo naopak záměrná disociace</a:t>
            </a:r>
          </a:p>
          <a:p>
            <a:pPr lvl="1"/>
            <a:r>
              <a:rPr lang="cs-CZ" b="1" dirty="0" smtClean="0"/>
              <a:t>Farmakologické a chirurgické metody</a:t>
            </a:r>
            <a:r>
              <a:rPr lang="cs-CZ" dirty="0" smtClean="0"/>
              <a:t> (útlum sexuálního puzení, kastrace, v minulosti též pokusy o hormonální změnu orientace) jsou předmětem odborných sporů. Mají nanejvýš pomocný účinek na snížení sexuální touhy, avšak </a:t>
            </a:r>
            <a:r>
              <a:rPr lang="cs-CZ" dirty="0" err="1" smtClean="0"/>
              <a:t>parafilii</a:t>
            </a:r>
            <a:r>
              <a:rPr lang="cs-CZ" dirty="0" smtClean="0"/>
              <a:t> samu o sobě ani postoje a návyky pacienta přímo nezmění.</a:t>
            </a:r>
          </a:p>
          <a:p>
            <a:pPr>
              <a:buNone/>
            </a:pPr>
            <a:r>
              <a:rPr lang="cs-CZ" dirty="0" smtClean="0"/>
              <a:t> </a:t>
            </a:r>
            <a:endParaRPr lang="cs-CZ"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solidFill>
                  <a:schemeClr val="accent3">
                    <a:lumMod val="75000"/>
                  </a:schemeClr>
                </a:solidFill>
              </a:rPr>
              <a:t>Parafilie</a:t>
            </a:r>
            <a:r>
              <a:rPr lang="cs-CZ" dirty="0" smtClean="0">
                <a:solidFill>
                  <a:schemeClr val="accent3">
                    <a:lumMod val="75000"/>
                  </a:schemeClr>
                </a:solidFill>
              </a:rPr>
              <a:t> a právní řád</a:t>
            </a:r>
            <a:endParaRPr lang="cs-CZ" dirty="0">
              <a:solidFill>
                <a:schemeClr val="accent3">
                  <a:lumMod val="75000"/>
                </a:schemeClr>
              </a:solidFill>
            </a:endParaRPr>
          </a:p>
        </p:txBody>
      </p:sp>
      <p:sp>
        <p:nvSpPr>
          <p:cNvPr id="3" name="Zástupný symbol pro obsah 2"/>
          <p:cNvSpPr>
            <a:spLocks noGrp="1"/>
          </p:cNvSpPr>
          <p:nvPr>
            <p:ph idx="1"/>
          </p:nvPr>
        </p:nvSpPr>
        <p:spPr/>
        <p:txBody>
          <a:bodyPr>
            <a:normAutofit fontScale="85000" lnSpcReduction="20000"/>
          </a:bodyPr>
          <a:lstStyle/>
          <a:p>
            <a:r>
              <a:rPr lang="cs-CZ" dirty="0" smtClean="0"/>
              <a:t>V evropském právním systému je pevně zakořeněna zásada, že člověk nemůže být souzen ani trestán za své city nebo tužby. </a:t>
            </a:r>
          </a:p>
          <a:p>
            <a:r>
              <a:rPr lang="cs-CZ" dirty="0" smtClean="0"/>
              <a:t>Samotné </a:t>
            </a:r>
            <a:r>
              <a:rPr lang="cs-CZ" dirty="0" err="1" smtClean="0"/>
              <a:t>parafilie</a:t>
            </a:r>
            <a:r>
              <a:rPr lang="cs-CZ" dirty="0" smtClean="0"/>
              <a:t> nejsou předmětem právní úpravy, v některých případech je </a:t>
            </a:r>
            <a:r>
              <a:rPr lang="cs-CZ" dirty="0" err="1" smtClean="0"/>
              <a:t>parafilie</a:t>
            </a:r>
            <a:r>
              <a:rPr lang="cs-CZ" dirty="0" smtClean="0"/>
              <a:t> považována za polehčující nebo odpovědnosti zprošťující okolnost</a:t>
            </a:r>
          </a:p>
          <a:p>
            <a:r>
              <a:rPr lang="cs-CZ" dirty="0" smtClean="0"/>
              <a:t>Do konfliktu se státní mocí se může dostat i ten, kdo své tendence projevuje způsobem, který narušuje veřejný pořádek, osobní svobodu, majetková práva, veřejnou mravnost, práva zvířat nebo podobné hodnoty. </a:t>
            </a:r>
          </a:p>
          <a:p>
            <a:r>
              <a:rPr lang="cs-CZ" dirty="0" smtClean="0"/>
              <a:t>Do konfliktu s nimi se však může za podobných podmínek dostat i </a:t>
            </a:r>
            <a:r>
              <a:rPr lang="cs-CZ" dirty="0" err="1" smtClean="0"/>
              <a:t>neparafilní</a:t>
            </a:r>
            <a:r>
              <a:rPr lang="cs-CZ" dirty="0" smtClean="0"/>
              <a:t> („normální“) člověk.</a:t>
            </a:r>
          </a:p>
          <a:p>
            <a:endParaRPr lang="cs-CZ"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Použité zdroje</a:t>
            </a:r>
            <a:endParaRPr lang="cs-CZ" dirty="0"/>
          </a:p>
        </p:txBody>
      </p:sp>
      <p:sp>
        <p:nvSpPr>
          <p:cNvPr id="3" name="Zástupný symbol pro obsah 2"/>
          <p:cNvSpPr>
            <a:spLocks noGrp="1"/>
          </p:cNvSpPr>
          <p:nvPr>
            <p:ph idx="1"/>
          </p:nvPr>
        </p:nvSpPr>
        <p:spPr>
          <a:xfrm>
            <a:off x="285720" y="1600200"/>
            <a:ext cx="8643998" cy="4525963"/>
          </a:xfrm>
        </p:spPr>
        <p:txBody>
          <a:bodyPr>
            <a:normAutofit fontScale="92500" lnSpcReduction="10000"/>
          </a:bodyPr>
          <a:lstStyle/>
          <a:p>
            <a:r>
              <a:rPr lang="cs-CZ" b="1" i="0" dirty="0" smtClean="0"/>
              <a:t>WEISS, Petr. </a:t>
            </a:r>
            <a:r>
              <a:rPr lang="cs-CZ" b="1" i="1" dirty="0" smtClean="0"/>
              <a:t>Sexuální deviace </a:t>
            </a:r>
            <a:r>
              <a:rPr lang="cs-CZ" sz="2800" b="1" i="1" dirty="0" smtClean="0"/>
              <a:t>: Klasifikace, diagnostika a léčba</a:t>
            </a:r>
            <a:r>
              <a:rPr lang="cs-CZ" sz="2800" b="1" i="0" dirty="0" smtClean="0"/>
              <a:t>.</a:t>
            </a:r>
            <a:r>
              <a:rPr lang="cs-CZ" b="1" i="0" dirty="0" smtClean="0"/>
              <a:t> </a:t>
            </a:r>
            <a:r>
              <a:rPr lang="cs-CZ" sz="2000" i="0" dirty="0" smtClean="0"/>
              <a:t>Praha : Portál, 2002. 351 s. ISBN 80-7178-634-9.</a:t>
            </a:r>
            <a:r>
              <a:rPr lang="cs-CZ" sz="2000" dirty="0" smtClean="0"/>
              <a:t> </a:t>
            </a:r>
            <a:endParaRPr lang="cs-CZ" dirty="0" smtClean="0"/>
          </a:p>
          <a:p>
            <a:endParaRPr lang="cs-CZ" b="1" dirty="0" smtClean="0"/>
          </a:p>
          <a:p>
            <a:r>
              <a:rPr lang="cs-CZ" b="1" dirty="0" smtClean="0"/>
              <a:t>KOLÁŘSKÝ, Aleš: </a:t>
            </a:r>
            <a:r>
              <a:rPr lang="cs-CZ" b="1" i="1" dirty="0" smtClean="0"/>
              <a:t>Jak porozumět sexuálním deviacím : </a:t>
            </a:r>
            <a:r>
              <a:rPr lang="cs-CZ" sz="2800" b="1" i="1" dirty="0" smtClean="0"/>
              <a:t>Teoretická východiska </a:t>
            </a:r>
            <a:r>
              <a:rPr lang="cs-CZ" sz="2800" b="1" i="1" dirty="0" err="1" smtClean="0"/>
              <a:t>sexodiagnostiky</a:t>
            </a:r>
            <a:r>
              <a:rPr lang="cs-CZ" sz="2800" b="1" i="1" dirty="0" smtClean="0"/>
              <a:t> – cesta k tvorbě náhledu a k realizaci sexuality v mezích zákona. </a:t>
            </a:r>
            <a:r>
              <a:rPr lang="cs-CZ" sz="2000" dirty="0" smtClean="0"/>
              <a:t>Praha : </a:t>
            </a:r>
            <a:r>
              <a:rPr lang="cs-CZ" sz="2000" dirty="0" err="1" smtClean="0"/>
              <a:t>Galen</a:t>
            </a:r>
            <a:r>
              <a:rPr lang="cs-CZ" sz="2000" dirty="0"/>
              <a:t>,</a:t>
            </a:r>
            <a:r>
              <a:rPr lang="cs-CZ" sz="2000" dirty="0" smtClean="0"/>
              <a:t> 2008. ISBN 978-80-7262-504-8.</a:t>
            </a:r>
          </a:p>
          <a:p>
            <a:endParaRPr lang="cs-CZ" sz="2000" dirty="0" smtClean="0"/>
          </a:p>
          <a:p>
            <a:r>
              <a:rPr lang="cs-CZ" dirty="0" smtClean="0">
                <a:hlinkClick r:id="rId2"/>
              </a:rPr>
              <a:t>http://www.</a:t>
            </a:r>
            <a:r>
              <a:rPr lang="cs-CZ" dirty="0" err="1" smtClean="0">
                <a:hlinkClick r:id="rId2"/>
              </a:rPr>
              <a:t>ceskatelevize.cz</a:t>
            </a:r>
            <a:r>
              <a:rPr lang="cs-CZ" dirty="0" smtClean="0">
                <a:hlinkClick r:id="rId2"/>
              </a:rPr>
              <a:t>/ct24/</a:t>
            </a:r>
            <a:r>
              <a:rPr lang="cs-CZ" dirty="0" err="1" smtClean="0">
                <a:hlinkClick r:id="rId2"/>
              </a:rPr>
              <a:t>exkluzivne</a:t>
            </a:r>
            <a:r>
              <a:rPr lang="cs-CZ" dirty="0" smtClean="0">
                <a:hlinkClick r:id="rId2"/>
              </a:rPr>
              <a:t>-na-ct24/osobnosti-na-ct24/28208-jsme-</a:t>
            </a:r>
            <a:r>
              <a:rPr lang="cs-CZ" dirty="0" err="1" smtClean="0">
                <a:hlinkClick r:id="rId2"/>
              </a:rPr>
              <a:t>mluvici</a:t>
            </a:r>
            <a:r>
              <a:rPr lang="cs-CZ" dirty="0" smtClean="0">
                <a:hlinkClick r:id="rId2"/>
              </a:rPr>
              <a:t>-</a:t>
            </a:r>
            <a:r>
              <a:rPr lang="cs-CZ" dirty="0" err="1" smtClean="0">
                <a:hlinkClick r:id="rId2"/>
              </a:rPr>
              <a:t>zviratka</a:t>
            </a:r>
            <a:r>
              <a:rPr lang="cs-CZ" dirty="0" smtClean="0">
                <a:hlinkClick r:id="rId2"/>
              </a:rPr>
              <a:t>-</a:t>
            </a:r>
            <a:r>
              <a:rPr lang="cs-CZ" dirty="0" err="1" smtClean="0">
                <a:hlinkClick r:id="rId2"/>
              </a:rPr>
              <a:t>rika</a:t>
            </a:r>
            <a:r>
              <a:rPr lang="cs-CZ" dirty="0" smtClean="0">
                <a:hlinkClick r:id="rId2"/>
              </a:rPr>
              <a:t>-</a:t>
            </a:r>
            <a:r>
              <a:rPr lang="cs-CZ" dirty="0" err="1" smtClean="0">
                <a:hlinkClick r:id="rId2"/>
              </a:rPr>
              <a:t>sexuolozka</a:t>
            </a:r>
            <a:r>
              <a:rPr lang="cs-CZ" dirty="0" smtClean="0">
                <a:hlinkClick r:id="rId2"/>
              </a:rPr>
              <a:t>-</a:t>
            </a:r>
            <a:r>
              <a:rPr lang="cs-CZ" dirty="0" err="1" smtClean="0">
                <a:hlinkClick r:id="rId2"/>
              </a:rPr>
              <a:t>ruzena</a:t>
            </a:r>
            <a:r>
              <a:rPr lang="cs-CZ" dirty="0" smtClean="0">
                <a:hlinkClick r:id="rId2"/>
              </a:rPr>
              <a:t>-</a:t>
            </a:r>
            <a:r>
              <a:rPr lang="cs-CZ" dirty="0" err="1" smtClean="0">
                <a:hlinkClick r:id="rId2"/>
              </a:rPr>
              <a:t>hajnova</a:t>
            </a:r>
            <a:r>
              <a:rPr lang="cs-CZ" dirty="0" smtClean="0">
                <a:hlinkClick r:id="rId2"/>
              </a:rPr>
              <a:t>/</a:t>
            </a:r>
            <a:endParaRPr lang="cs-CZ" dirty="0" smtClean="0"/>
          </a:p>
          <a:p>
            <a:endParaRPr lang="cs-CZ"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Co je normální?</a:t>
            </a:r>
            <a:endParaRPr lang="cs-CZ" dirty="0"/>
          </a:p>
        </p:txBody>
      </p:sp>
      <p:sp>
        <p:nvSpPr>
          <p:cNvPr id="3" name="Zástupný symbol pro obsah 2"/>
          <p:cNvSpPr>
            <a:spLocks noGrp="1"/>
          </p:cNvSpPr>
          <p:nvPr>
            <p:ph idx="1"/>
          </p:nvPr>
        </p:nvSpPr>
        <p:spPr/>
        <p:txBody>
          <a:bodyPr/>
          <a:lstStyle/>
          <a:p>
            <a:r>
              <a:rPr lang="cs-CZ" dirty="0" smtClean="0"/>
              <a:t>Sexuální aktivity, které se odehrávají mezi psychosexuálně a </a:t>
            </a:r>
            <a:r>
              <a:rPr lang="cs-CZ" dirty="0" err="1" smtClean="0"/>
              <a:t>somatosexuálně</a:t>
            </a:r>
            <a:r>
              <a:rPr lang="cs-CZ" dirty="0" smtClean="0"/>
              <a:t> dostatečně zralými a pokrevně v přímé linii nespřízněnými partnery, a jež nevedou k jejich psychickému nebo tělesnému poškození</a:t>
            </a:r>
          </a:p>
          <a:p>
            <a:endParaRPr lang="cs-CZ"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Dělení sexuálních deviací</a:t>
            </a:r>
            <a:endParaRPr lang="cs-CZ" dirty="0"/>
          </a:p>
        </p:txBody>
      </p:sp>
      <p:sp>
        <p:nvSpPr>
          <p:cNvPr id="3" name="Zástupný symbol pro obsah 2"/>
          <p:cNvSpPr>
            <a:spLocks noGrp="1"/>
          </p:cNvSpPr>
          <p:nvPr>
            <p:ph idx="1"/>
          </p:nvPr>
        </p:nvSpPr>
        <p:spPr/>
        <p:txBody>
          <a:bodyPr/>
          <a:lstStyle/>
          <a:p>
            <a:r>
              <a:rPr lang="cs-CZ" b="1" dirty="0" smtClean="0"/>
              <a:t>Deviace v aktivitě </a:t>
            </a:r>
            <a:r>
              <a:rPr lang="cs-CZ" dirty="0" smtClean="0"/>
              <a:t>- poruchy ve způsobu dosahování sexuálního vzrušení a uspokojení</a:t>
            </a:r>
          </a:p>
          <a:p>
            <a:r>
              <a:rPr lang="cs-CZ" b="1" dirty="0" smtClean="0"/>
              <a:t>Deviace v objektu </a:t>
            </a:r>
            <a:r>
              <a:rPr lang="cs-CZ" dirty="0" smtClean="0"/>
              <a:t>- poruchy sexuální motivace neadekvátním zaměřením erotické touhy, tedy tím, na jaký objekt je člověk sexuálně orientován</a:t>
            </a:r>
          </a:p>
          <a:p>
            <a:r>
              <a:rPr lang="cs-CZ" b="1" dirty="0" smtClean="0"/>
              <a:t>Kombinované deviace</a:t>
            </a:r>
          </a:p>
          <a:p>
            <a:endParaRPr lang="cs-CZ"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642910" y="5572140"/>
            <a:ext cx="8077200" cy="1673352"/>
          </a:xfrm>
        </p:spPr>
        <p:txBody>
          <a:bodyPr/>
          <a:lstStyle/>
          <a:p>
            <a:pPr algn="ctr"/>
            <a:r>
              <a:rPr lang="cs-CZ" dirty="0" smtClean="0">
                <a:solidFill>
                  <a:srgbClr val="000000"/>
                </a:solidFill>
              </a:rPr>
              <a:t>Sexuální deviace v aktivitě</a:t>
            </a:r>
            <a:endParaRPr lang="cs-CZ" dirty="0">
              <a:solidFill>
                <a:srgbClr val="000000"/>
              </a:solidFill>
            </a:endParaRPr>
          </a:p>
        </p:txBody>
      </p:sp>
      <p:sp>
        <p:nvSpPr>
          <p:cNvPr id="3" name="Podnadpis 2"/>
          <p:cNvSpPr>
            <a:spLocks noGrp="1"/>
          </p:cNvSpPr>
          <p:nvPr>
            <p:ph type="subTitle" idx="1"/>
          </p:nvPr>
        </p:nvSpPr>
        <p:spPr/>
        <p:txBody>
          <a:bodyPr/>
          <a:lstStyle/>
          <a:p>
            <a:endParaRPr lang="cs-CZ"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Voyerství</a:t>
            </a:r>
            <a:endParaRPr lang="cs-CZ" dirty="0"/>
          </a:p>
        </p:txBody>
      </p:sp>
      <p:sp>
        <p:nvSpPr>
          <p:cNvPr id="3" name="Zástupný symbol pro obsah 2"/>
          <p:cNvSpPr>
            <a:spLocks noGrp="1"/>
          </p:cNvSpPr>
          <p:nvPr>
            <p:ph idx="1"/>
          </p:nvPr>
        </p:nvSpPr>
        <p:spPr>
          <a:xfrm>
            <a:off x="428596" y="1643050"/>
            <a:ext cx="8472518" cy="4625609"/>
          </a:xfrm>
        </p:spPr>
        <p:txBody>
          <a:bodyPr/>
          <a:lstStyle/>
          <a:p>
            <a:r>
              <a:rPr lang="cs-CZ" dirty="0" smtClean="0"/>
              <a:t> tendence sledovat jiné osoby při sexuálním nebo intimním chování</a:t>
            </a:r>
            <a:endParaRPr lang="cs-CZ" dirty="0"/>
          </a:p>
        </p:txBody>
      </p:sp>
      <p:pic>
        <p:nvPicPr>
          <p:cNvPr id="5" name="Obrázek 4" descr="r43_1280x959_2696_La_Voyeuse_2d_fashion_design_girl_sexy_picture_image_digital_art.jpg"/>
          <p:cNvPicPr>
            <a:picLocks noChangeAspect="1"/>
          </p:cNvPicPr>
          <p:nvPr/>
        </p:nvPicPr>
        <p:blipFill>
          <a:blip r:embed="rId2"/>
          <a:stretch>
            <a:fillRect/>
          </a:stretch>
        </p:blipFill>
        <p:spPr>
          <a:xfrm>
            <a:off x="2357422" y="3000372"/>
            <a:ext cx="4500594" cy="337193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Exhibicionismus</a:t>
            </a:r>
            <a:endParaRPr lang="cs-CZ" dirty="0"/>
          </a:p>
        </p:txBody>
      </p:sp>
      <p:sp>
        <p:nvSpPr>
          <p:cNvPr id="3" name="Zástupný symbol pro obsah 2"/>
          <p:cNvSpPr>
            <a:spLocks noGrp="1"/>
          </p:cNvSpPr>
          <p:nvPr>
            <p:ph idx="1"/>
          </p:nvPr>
        </p:nvSpPr>
        <p:spPr>
          <a:xfrm>
            <a:off x="428596" y="1571612"/>
            <a:ext cx="8429684" cy="4625609"/>
          </a:xfrm>
        </p:spPr>
        <p:txBody>
          <a:bodyPr/>
          <a:lstStyle/>
          <a:p>
            <a:r>
              <a:rPr lang="cs-CZ" dirty="0" smtClean="0"/>
              <a:t>tendence ukazovat genitál nečekaně (zpravidla cizím) lidem bez záměru dalšího kontaktu</a:t>
            </a:r>
            <a:endParaRPr lang="cs-CZ" dirty="0"/>
          </a:p>
        </p:txBody>
      </p:sp>
      <p:pic>
        <p:nvPicPr>
          <p:cNvPr id="4" name="Obrázek 3" descr="271e57dabe10fade4f7ee6860889319c.jpg"/>
          <p:cNvPicPr>
            <a:picLocks noChangeAspect="1"/>
          </p:cNvPicPr>
          <p:nvPr/>
        </p:nvPicPr>
        <p:blipFill>
          <a:blip r:embed="rId2"/>
          <a:stretch>
            <a:fillRect/>
          </a:stretch>
        </p:blipFill>
        <p:spPr>
          <a:xfrm>
            <a:off x="2000232" y="2786058"/>
            <a:ext cx="5140021" cy="3500462"/>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Frotérství</a:t>
            </a:r>
            <a:r>
              <a:rPr lang="cs-CZ" dirty="0" smtClean="0"/>
              <a:t> a </a:t>
            </a:r>
            <a:r>
              <a:rPr lang="cs-CZ" dirty="0" err="1" smtClean="0"/>
              <a:t>tušérství</a:t>
            </a:r>
            <a:r>
              <a:rPr lang="cs-CZ" dirty="0" smtClean="0"/>
              <a:t> </a:t>
            </a:r>
            <a:endParaRPr lang="cs-CZ" dirty="0"/>
          </a:p>
        </p:txBody>
      </p:sp>
      <p:sp>
        <p:nvSpPr>
          <p:cNvPr id="3" name="Zástupný symbol pro obsah 2"/>
          <p:cNvSpPr>
            <a:spLocks noGrp="1"/>
          </p:cNvSpPr>
          <p:nvPr>
            <p:ph idx="1"/>
          </p:nvPr>
        </p:nvSpPr>
        <p:spPr>
          <a:xfrm>
            <a:off x="357158" y="1571612"/>
            <a:ext cx="8429684" cy="4714908"/>
          </a:xfrm>
        </p:spPr>
        <p:txBody>
          <a:bodyPr>
            <a:normAutofit/>
          </a:bodyPr>
          <a:lstStyle/>
          <a:p>
            <a:r>
              <a:rPr lang="cs-CZ" sz="2800" b="1" dirty="0" err="1" smtClean="0"/>
              <a:t>Frotérství</a:t>
            </a:r>
            <a:r>
              <a:rPr lang="cs-CZ" sz="2800" b="1" dirty="0" smtClean="0"/>
              <a:t> -</a:t>
            </a:r>
            <a:r>
              <a:rPr lang="cs-CZ" sz="2800" dirty="0" smtClean="0"/>
              <a:t> vzrušení je dosahováno třením se o anonymní, neznámé ženské oblečení v tlačenicích, muži předstírají, že se dotkli těla ženy náhodou; přináší jim to vzrušení, často doprovázené ejakulací</a:t>
            </a:r>
          </a:p>
          <a:p>
            <a:r>
              <a:rPr lang="cs-CZ" sz="2800" b="1" dirty="0" err="1" smtClean="0"/>
              <a:t>Tušérství</a:t>
            </a:r>
            <a:r>
              <a:rPr lang="cs-CZ" sz="2800" dirty="0" smtClean="0"/>
              <a:t> - vzrušení doteky intimních míst anonymních ženských objektů, deviant sáhne jakoby náhodou na ňadro, hýždě, genitál neznámé ženy </a:t>
            </a:r>
          </a:p>
          <a:p>
            <a:endParaRPr lang="cs-CZ" sz="2800" dirty="0"/>
          </a:p>
        </p:txBody>
      </p:sp>
      <p:pic>
        <p:nvPicPr>
          <p:cNvPr id="6" name="Zástupný symbol pro obsah 3" descr="froter.jpg"/>
          <p:cNvPicPr>
            <a:picLocks noChangeAspect="1"/>
          </p:cNvPicPr>
          <p:nvPr/>
        </p:nvPicPr>
        <p:blipFill>
          <a:blip r:embed="rId2"/>
          <a:stretch>
            <a:fillRect/>
          </a:stretch>
        </p:blipFill>
        <p:spPr>
          <a:xfrm>
            <a:off x="2428860" y="4786322"/>
            <a:ext cx="4357718" cy="2071678"/>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Sadomasochismus </a:t>
            </a:r>
            <a:endParaRPr lang="cs-CZ" dirty="0"/>
          </a:p>
        </p:txBody>
      </p:sp>
      <p:sp>
        <p:nvSpPr>
          <p:cNvPr id="3" name="Zástupný symbol pro obsah 2"/>
          <p:cNvSpPr>
            <a:spLocks noGrp="1"/>
          </p:cNvSpPr>
          <p:nvPr>
            <p:ph idx="1"/>
          </p:nvPr>
        </p:nvSpPr>
        <p:spPr/>
        <p:txBody>
          <a:bodyPr>
            <a:normAutofit fontScale="85000" lnSpcReduction="10000"/>
          </a:bodyPr>
          <a:lstStyle/>
          <a:p>
            <a:r>
              <a:rPr lang="cs-CZ" dirty="0" smtClean="0"/>
              <a:t>upřednostňování sexuálních aktivit spojených s omezováním osobní svobody, působením bolesti nebo pokořováním. </a:t>
            </a:r>
          </a:p>
          <a:p>
            <a:r>
              <a:rPr lang="cs-CZ" dirty="0" smtClean="0"/>
              <a:t>situace mohou být i hrané a </a:t>
            </a:r>
            <a:r>
              <a:rPr lang="cs-CZ" dirty="0" err="1" smtClean="0"/>
              <a:t>souhlasn</a:t>
            </a:r>
            <a:r>
              <a:rPr lang="cs-CZ" dirty="0" smtClean="0"/>
              <a:t>. </a:t>
            </a:r>
          </a:p>
          <a:p>
            <a:r>
              <a:rPr lang="cs-CZ" dirty="0" smtClean="0"/>
              <a:t>Masochismus - osoba takové aktivity raději přijímá</a:t>
            </a:r>
          </a:p>
          <a:p>
            <a:r>
              <a:rPr lang="cs-CZ" dirty="0" smtClean="0"/>
              <a:t>Sadismus - jestliže je raději sama provádí </a:t>
            </a:r>
          </a:p>
          <a:p>
            <a:r>
              <a:rPr lang="cs-CZ" smtClean="0"/>
              <a:t>Za </a:t>
            </a:r>
            <a:r>
              <a:rPr lang="cs-CZ" dirty="0" smtClean="0"/>
              <a:t>projevy sadomasochismu bývají považovány i mnohé ze sexuálních praktik, které bývají uváděny v různých populárních „seznamech úchylek“ (manipulace s exkrementy, škrcení, vkládání předmětů nebo bodání do genitálií nebo bradavek </a:t>
            </a:r>
            <a:r>
              <a:rPr lang="cs-CZ" smtClean="0"/>
              <a:t>atd.)</a:t>
            </a:r>
            <a:endParaRPr lang="cs-CZ"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
  <a:themeElements>
    <a:clrScheme name="Vlastní 7">
      <a:dk1>
        <a:srgbClr val="FE0C62"/>
      </a:dk1>
      <a:lt1>
        <a:sysClr val="window" lastClr="FFFFFF"/>
      </a:lt1>
      <a:dk2>
        <a:srgbClr val="FE0C62"/>
      </a:dk2>
      <a:lt2>
        <a:srgbClr val="FAE1E4"/>
      </a:lt2>
      <a:accent1>
        <a:srgbClr val="FE0C62"/>
      </a:accent1>
      <a:accent2>
        <a:srgbClr val="F6C7CE"/>
      </a:accent2>
      <a:accent3>
        <a:srgbClr val="E66C7D"/>
      </a:accent3>
      <a:accent4>
        <a:srgbClr val="6BB76D"/>
      </a:accent4>
      <a:accent5>
        <a:srgbClr val="E88651"/>
      </a:accent5>
      <a:accent6>
        <a:srgbClr val="C64847"/>
      </a:accent6>
      <a:hlink>
        <a:srgbClr val="168BBA"/>
      </a:hlink>
      <a:folHlink>
        <a:srgbClr val="680000"/>
      </a:folHlink>
    </a:clrScheme>
    <a:fontScheme name="Modul">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236</TotalTime>
  <Words>941</Words>
  <Application>Microsoft Office PowerPoint</Application>
  <PresentationFormat>Předvádění na obrazovce (4:3)</PresentationFormat>
  <Paragraphs>82</Paragraphs>
  <Slides>22</Slides>
  <Notes>0</Notes>
  <HiddenSlides>0</HiddenSlides>
  <MMClips>0</MMClips>
  <ScaleCrop>false</ScaleCrop>
  <HeadingPairs>
    <vt:vector size="4" baseType="variant">
      <vt:variant>
        <vt:lpstr>Motiv</vt:lpstr>
      </vt:variant>
      <vt:variant>
        <vt:i4>1</vt:i4>
      </vt:variant>
      <vt:variant>
        <vt:lpstr>Nadpisy snímků</vt:lpstr>
      </vt:variant>
      <vt:variant>
        <vt:i4>22</vt:i4>
      </vt:variant>
    </vt:vector>
  </HeadingPairs>
  <TitlesOfParts>
    <vt:vector size="23" baseType="lpstr">
      <vt:lpstr>Modul</vt:lpstr>
      <vt:lpstr>Sexuální deviace (parafilie)</vt:lpstr>
      <vt:lpstr>Sexuální deviace (parafilie) </vt:lpstr>
      <vt:lpstr>Co je normální?</vt:lpstr>
      <vt:lpstr>Dělení sexuálních deviací</vt:lpstr>
      <vt:lpstr>Sexuální deviace v aktivitě</vt:lpstr>
      <vt:lpstr>Voyerství</vt:lpstr>
      <vt:lpstr>Exhibicionismus</vt:lpstr>
      <vt:lpstr>Frotérství a tušérství </vt:lpstr>
      <vt:lpstr>Sadomasochismus </vt:lpstr>
      <vt:lpstr>Patologická agresivita</vt:lpstr>
      <vt:lpstr>Snímek 11</vt:lpstr>
      <vt:lpstr>Sexuální deviace v objektu</vt:lpstr>
      <vt:lpstr>Fetišismus </vt:lpstr>
      <vt:lpstr>Parcialismus</vt:lpstr>
      <vt:lpstr>Fetišistický transvestitismus</vt:lpstr>
      <vt:lpstr>Pedofilie</vt:lpstr>
      <vt:lpstr>Gerontofilie</vt:lpstr>
      <vt:lpstr>Zoofilie</vt:lpstr>
      <vt:lpstr>Nekrofilie</vt:lpstr>
      <vt:lpstr>„Léčba“</vt:lpstr>
      <vt:lpstr>Parafilie a právní řád</vt:lpstr>
      <vt:lpstr>Použité zdroje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Sexuální deviace (parafilie)</dc:title>
  <dc:creator>Lenullika</dc:creator>
  <cp:lastModifiedBy>PC</cp:lastModifiedBy>
  <cp:revision>54</cp:revision>
  <dcterms:created xsi:type="dcterms:W3CDTF">2013-11-05T18:06:40Z</dcterms:created>
  <dcterms:modified xsi:type="dcterms:W3CDTF">2014-01-02T10:54:18Z</dcterms:modified>
</cp:coreProperties>
</file>