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67" r:id="rId4"/>
    <p:sldId id="262" r:id="rId5"/>
    <p:sldId id="266" r:id="rId6"/>
    <p:sldId id="265" r:id="rId7"/>
    <p:sldId id="258" r:id="rId8"/>
    <p:sldId id="263" r:id="rId9"/>
    <p:sldId id="264" r:id="rId10"/>
    <p:sldId id="259" r:id="rId11"/>
    <p:sldId id="260"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Podnadpis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Nadpis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cs-CZ" smtClean="0"/>
              <a:t>Klepnutím lze upravit styl předlohy nadpisů.</a:t>
            </a:r>
            <a:endParaRPr kumimoji="0" lang="en-US"/>
          </a:p>
        </p:txBody>
      </p:sp>
      <p:cxnSp>
        <p:nvCxnSpPr>
          <p:cNvPr id="8" name="Přímá spojovací čára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Zástupný symbol pro datum 14"/>
          <p:cNvSpPr>
            <a:spLocks noGrp="1"/>
          </p:cNvSpPr>
          <p:nvPr>
            <p:ph type="dt" sz="half" idx="10"/>
          </p:nvPr>
        </p:nvSpPr>
        <p:spPr/>
        <p:txBody>
          <a:bodyPr/>
          <a:lstStyle/>
          <a:p>
            <a:fld id="{E51F659C-5207-48F9-9996-4B0B5BA52A00}" type="datetimeFigureOut">
              <a:rPr lang="cs-CZ" smtClean="0"/>
              <a:pPr/>
              <a:t>21.12.2013</a:t>
            </a:fld>
            <a:endParaRPr lang="cs-CZ"/>
          </a:p>
        </p:txBody>
      </p:sp>
      <p:sp>
        <p:nvSpPr>
          <p:cNvPr id="16" name="Zástupný symbol pro číslo snímku 15"/>
          <p:cNvSpPr>
            <a:spLocks noGrp="1"/>
          </p:cNvSpPr>
          <p:nvPr>
            <p:ph type="sldNum" sz="quarter" idx="11"/>
          </p:nvPr>
        </p:nvSpPr>
        <p:spPr/>
        <p:txBody>
          <a:bodyPr/>
          <a:lstStyle/>
          <a:p>
            <a:fld id="{F8AB6B11-C81B-4CB8-B0BB-87D7A3B52043}" type="slidenum">
              <a:rPr lang="cs-CZ" smtClean="0"/>
              <a:pPr/>
              <a:t>‹#›</a:t>
            </a:fld>
            <a:endParaRPr lang="cs-CZ"/>
          </a:p>
        </p:txBody>
      </p:sp>
      <p:sp>
        <p:nvSpPr>
          <p:cNvPr id="17" name="Zástupný symbol pro zápatí 16"/>
          <p:cNvSpPr>
            <a:spLocks noGrp="1"/>
          </p:cNvSpPr>
          <p:nvPr>
            <p:ph type="ftr" sz="quarter" idx="12"/>
          </p:nvPr>
        </p:nvSpPr>
        <p:spPr/>
        <p:txBody>
          <a:bodyPr/>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51F659C-5207-48F9-9996-4B0B5BA52A00}" type="datetimeFigureOut">
              <a:rPr lang="cs-CZ" smtClean="0"/>
              <a:pPr/>
              <a:t>21.12.2013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AB6B11-C81B-4CB8-B0BB-87D7A3B5204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51F659C-5207-48F9-9996-4B0B5BA52A00}" type="datetimeFigureOut">
              <a:rPr lang="cs-CZ" smtClean="0"/>
              <a:pPr/>
              <a:t>21.12.2013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AB6B11-C81B-4CB8-B0BB-87D7A3B5204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9" name="Zástupný symbol pro obsah 8"/>
          <p:cNvSpPr>
            <a:spLocks noGrp="1"/>
          </p:cNvSpPr>
          <p:nvPr>
            <p:ph idx="1"/>
          </p:nvPr>
        </p:nvSpPr>
        <p:spPr>
          <a:xfrm>
            <a:off x="457200" y="1524000"/>
            <a:ext cx="8229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4" name="Zástupný symbol pro datum 13"/>
          <p:cNvSpPr>
            <a:spLocks noGrp="1"/>
          </p:cNvSpPr>
          <p:nvPr>
            <p:ph type="dt" sz="half" idx="14"/>
          </p:nvPr>
        </p:nvSpPr>
        <p:spPr/>
        <p:txBody>
          <a:bodyPr/>
          <a:lstStyle/>
          <a:p>
            <a:fld id="{E51F659C-5207-48F9-9996-4B0B5BA52A00}" type="datetimeFigureOut">
              <a:rPr lang="cs-CZ" smtClean="0"/>
              <a:pPr/>
              <a:t>21.12.2013</a:t>
            </a:fld>
            <a:endParaRPr lang="cs-CZ"/>
          </a:p>
        </p:txBody>
      </p:sp>
      <p:sp>
        <p:nvSpPr>
          <p:cNvPr id="15" name="Zástupný symbol pro číslo snímku 14"/>
          <p:cNvSpPr>
            <a:spLocks noGrp="1"/>
          </p:cNvSpPr>
          <p:nvPr>
            <p:ph type="sldNum" sz="quarter" idx="15"/>
          </p:nvPr>
        </p:nvSpPr>
        <p:spPr/>
        <p:txBody>
          <a:bodyPr/>
          <a:lstStyle>
            <a:lvl1pPr algn="ctr">
              <a:defRPr/>
            </a:lvl1pPr>
          </a:lstStyle>
          <a:p>
            <a:fld id="{F8AB6B11-C81B-4CB8-B0BB-87D7A3B52043}" type="slidenum">
              <a:rPr lang="cs-CZ" smtClean="0"/>
              <a:pPr/>
              <a:t>‹#›</a:t>
            </a:fld>
            <a:endParaRPr lang="cs-CZ"/>
          </a:p>
        </p:txBody>
      </p:sp>
      <p:sp>
        <p:nvSpPr>
          <p:cNvPr id="16" name="Zástupný symbol pro zápatí 15"/>
          <p:cNvSpPr>
            <a:spLocks noGrp="1"/>
          </p:cNvSpPr>
          <p:nvPr>
            <p:ph type="ftr" sz="quarter" idx="16"/>
          </p:nvPr>
        </p:nvSpPr>
        <p:spPr/>
        <p:txBody>
          <a:bodyPr/>
          <a:lstStyle/>
          <a:p>
            <a:endParaRPr lang="cs-CZ"/>
          </a:p>
        </p:txBody>
      </p:sp>
      <p:sp>
        <p:nvSpPr>
          <p:cNvPr id="17" name="Nadpis 16"/>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E51F659C-5207-48F9-9996-4B0B5BA52A00}" type="datetimeFigureOut">
              <a:rPr lang="cs-CZ" smtClean="0"/>
              <a:pPr/>
              <a:t>21.12.2013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AB6B11-C81B-4CB8-B0BB-87D7A3B52043}" type="slidenum">
              <a:rPr lang="cs-CZ" smtClean="0"/>
              <a:pPr/>
              <a:t>‹#›</a:t>
            </a:fld>
            <a:endParaRPr lang="cs-CZ"/>
          </a:p>
        </p:txBody>
      </p:sp>
      <p:sp>
        <p:nvSpPr>
          <p:cNvPr id="2" name="Nadpis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cxnSp>
        <p:nvCxnSpPr>
          <p:cNvPr id="7" name="Přímá spojovací čára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E51F659C-5207-48F9-9996-4B0B5BA52A00}" type="datetimeFigureOut">
              <a:rPr lang="cs-CZ" smtClean="0"/>
              <a:pPr/>
              <a:t>21.12.2013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AB6B11-C81B-4CB8-B0BB-87D7A3B52043}"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11" name="Zástupný symbol pro obsah 10"/>
          <p:cNvSpPr>
            <a:spLocks noGrp="1"/>
          </p:cNvSpPr>
          <p:nvPr>
            <p:ph sz="half" idx="1"/>
          </p:nvPr>
        </p:nvSpPr>
        <p:spPr>
          <a:xfrm>
            <a:off x="457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9" name="Zástupný symbol pro číslo snímku 8"/>
          <p:cNvSpPr>
            <a:spLocks noGrp="1"/>
          </p:cNvSpPr>
          <p:nvPr>
            <p:ph type="sldNum" sz="quarter" idx="12"/>
          </p:nvPr>
        </p:nvSpPr>
        <p:spPr/>
        <p:txBody>
          <a:bodyPr/>
          <a:lstStyle/>
          <a:p>
            <a:fld id="{F8AB6B11-C81B-4CB8-B0BB-87D7A3B52043}" type="slidenum">
              <a:rPr lang="cs-CZ" smtClean="0"/>
              <a:pPr/>
              <a:t>‹#›</a:t>
            </a:fld>
            <a:endParaRPr lang="cs-CZ"/>
          </a:p>
        </p:txBody>
      </p:sp>
      <p:sp>
        <p:nvSpPr>
          <p:cNvPr id="8" name="Zástupný symbol pro zápatí 7"/>
          <p:cNvSpPr>
            <a:spLocks noGrp="1"/>
          </p:cNvSpPr>
          <p:nvPr>
            <p:ph type="ftr" sz="quarter" idx="11"/>
          </p:nvPr>
        </p:nvSpPr>
        <p:spPr/>
        <p:txBody>
          <a:bodyPr/>
          <a:lstStyle/>
          <a:p>
            <a:endParaRPr lang="cs-CZ"/>
          </a:p>
        </p:txBody>
      </p:sp>
      <p:sp>
        <p:nvSpPr>
          <p:cNvPr id="7" name="Zástupný symbol pro datum 6"/>
          <p:cNvSpPr>
            <a:spLocks noGrp="1"/>
          </p:cNvSpPr>
          <p:nvPr>
            <p:ph type="dt" sz="half" idx="10"/>
          </p:nvPr>
        </p:nvSpPr>
        <p:spPr/>
        <p:txBody>
          <a:bodyPr/>
          <a:lstStyle/>
          <a:p>
            <a:fld id="{E51F659C-5207-48F9-9996-4B0B5BA52A00}" type="datetimeFigureOut">
              <a:rPr lang="cs-CZ" smtClean="0"/>
              <a:pPr/>
              <a:t>21.12.2013</a:t>
            </a:fld>
            <a:endParaRPr lang="cs-CZ"/>
          </a:p>
        </p:txBody>
      </p:sp>
      <p:sp>
        <p:nvSpPr>
          <p:cNvPr id="3" name="Zástupný symbol pro text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32" name="Zástupný symbol pro obsah 31"/>
          <p:cNvSpPr>
            <a:spLocks noGrp="1"/>
          </p:cNvSpPr>
          <p:nvPr>
            <p:ph sz="half" idx="2"/>
          </p:nvPr>
        </p:nvSpPr>
        <p:spPr>
          <a:xfrm>
            <a:off x="457200"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4" name="Zástupný symbol pro obsah 33"/>
          <p:cNvSpPr>
            <a:spLocks noGrp="1"/>
          </p:cNvSpPr>
          <p:nvPr>
            <p:ph sz="quarter" idx="4"/>
          </p:nvPr>
        </p:nvSpPr>
        <p:spPr>
          <a:xfrm>
            <a:off x="4649788"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 name="Nadpis 1"/>
          <p:cNvSpPr>
            <a:spLocks noGrp="1"/>
          </p:cNvSpPr>
          <p:nvPr>
            <p:ph type="title"/>
          </p:nvPr>
        </p:nvSpPr>
        <p:spPr>
          <a:xfrm>
            <a:off x="457200" y="155448"/>
            <a:ext cx="8229600" cy="1143000"/>
          </a:xfrm>
        </p:spPr>
        <p:txBody>
          <a:bodyPr anchor="b" anchorCtr="0"/>
          <a:lstStyle>
            <a:lvl1pPr>
              <a:defRPr/>
            </a:lvl1pPr>
          </a:lstStyle>
          <a:p>
            <a:r>
              <a:rPr kumimoji="0" lang="cs-CZ" smtClean="0"/>
              <a:t>Klepnutím lze upravit styl předlohy nadpisů.</a:t>
            </a:r>
            <a:endParaRPr kumimoji="0" lang="en-US"/>
          </a:p>
        </p:txBody>
      </p:sp>
      <p:sp>
        <p:nvSpPr>
          <p:cNvPr id="12" name="Zástupný symbol pro text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cxnSp>
        <p:nvCxnSpPr>
          <p:cNvPr id="10" name="Přímá spojovací čára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Přímá spojovací čára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E51F659C-5207-48F9-9996-4B0B5BA52A00}" type="datetimeFigureOut">
              <a:rPr lang="cs-CZ" smtClean="0"/>
              <a:pPr/>
              <a:t>21.12.2013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8AB6B11-C81B-4CB8-B0BB-87D7A3B52043}"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51F659C-5207-48F9-9996-4B0B5BA52A00}" type="datetimeFigureOut">
              <a:rPr lang="cs-CZ" smtClean="0"/>
              <a:pPr/>
              <a:t>21.12.2013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8AB6B11-C81B-4CB8-B0BB-87D7A3B5204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9" name="Zástupný symbol pro obsah 28"/>
          <p:cNvSpPr>
            <a:spLocks noGrp="1"/>
          </p:cNvSpPr>
          <p:nvPr>
            <p:ph sz="quarter" idx="1"/>
          </p:nvPr>
        </p:nvSpPr>
        <p:spPr>
          <a:xfrm>
            <a:off x="457200" y="457200"/>
            <a:ext cx="6248400" cy="5715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 name="Zástupný symbol pro text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31" name="Nadpis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8" name="Zástupný symbol pro datum 7"/>
          <p:cNvSpPr>
            <a:spLocks noGrp="1"/>
          </p:cNvSpPr>
          <p:nvPr>
            <p:ph type="dt" sz="half" idx="14"/>
          </p:nvPr>
        </p:nvSpPr>
        <p:spPr/>
        <p:txBody>
          <a:bodyPr/>
          <a:lstStyle/>
          <a:p>
            <a:fld id="{E51F659C-5207-48F9-9996-4B0B5BA52A00}" type="datetimeFigureOut">
              <a:rPr lang="cs-CZ" smtClean="0"/>
              <a:pPr/>
              <a:t>21.12.2013</a:t>
            </a:fld>
            <a:endParaRPr lang="cs-CZ"/>
          </a:p>
        </p:txBody>
      </p:sp>
      <p:sp>
        <p:nvSpPr>
          <p:cNvPr id="9" name="Zástupný symbol pro číslo snímku 8"/>
          <p:cNvSpPr>
            <a:spLocks noGrp="1"/>
          </p:cNvSpPr>
          <p:nvPr>
            <p:ph type="sldNum" sz="quarter" idx="15"/>
          </p:nvPr>
        </p:nvSpPr>
        <p:spPr/>
        <p:txBody>
          <a:bodyPr/>
          <a:lstStyle/>
          <a:p>
            <a:fld id="{F8AB6B11-C81B-4CB8-B0BB-87D7A3B52043}" type="slidenum">
              <a:rPr lang="cs-CZ" smtClean="0"/>
              <a:pPr/>
              <a:t>‹#›</a:t>
            </a:fld>
            <a:endParaRPr lang="cs-CZ"/>
          </a:p>
        </p:txBody>
      </p:sp>
      <p:sp>
        <p:nvSpPr>
          <p:cNvPr id="10" name="Zástupný symbol pro zápatí 9"/>
          <p:cNvSpPr>
            <a:spLocks noGrp="1"/>
          </p:cNvSpPr>
          <p:nvPr>
            <p:ph type="ftr" sz="quarter" idx="16"/>
          </p:nvPr>
        </p:nvSpPr>
        <p:spPr/>
        <p:txBody>
          <a:bodyPr/>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8" name="Zástupný symbol pro datum 7"/>
          <p:cNvSpPr>
            <a:spLocks noGrp="1"/>
          </p:cNvSpPr>
          <p:nvPr>
            <p:ph type="dt" sz="half" idx="10"/>
          </p:nvPr>
        </p:nvSpPr>
        <p:spPr/>
        <p:txBody>
          <a:bodyPr/>
          <a:lstStyle/>
          <a:p>
            <a:fld id="{E51F659C-5207-48F9-9996-4B0B5BA52A00}" type="datetimeFigureOut">
              <a:rPr lang="cs-CZ" smtClean="0"/>
              <a:pPr/>
              <a:t>21.12.2013</a:t>
            </a:fld>
            <a:endParaRPr lang="cs-CZ"/>
          </a:p>
        </p:txBody>
      </p:sp>
      <p:sp>
        <p:nvSpPr>
          <p:cNvPr id="9" name="Zástupný symbol pro číslo snímku 8"/>
          <p:cNvSpPr>
            <a:spLocks noGrp="1"/>
          </p:cNvSpPr>
          <p:nvPr>
            <p:ph type="sldNum" sz="quarter" idx="11"/>
          </p:nvPr>
        </p:nvSpPr>
        <p:spPr/>
        <p:txBody>
          <a:bodyPr/>
          <a:lstStyle/>
          <a:p>
            <a:fld id="{F8AB6B11-C81B-4CB8-B0BB-87D7A3B52043}" type="slidenum">
              <a:rPr lang="cs-CZ" smtClean="0"/>
              <a:pPr/>
              <a:t>‹#›</a:t>
            </a:fld>
            <a:endParaRPr lang="cs-CZ"/>
          </a:p>
        </p:txBody>
      </p:sp>
      <p:sp>
        <p:nvSpPr>
          <p:cNvPr id="10" name="Zástupný symbol pro zápatí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Zástupný symbol pro text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51F659C-5207-48F9-9996-4B0B5BA52A00}" type="datetimeFigureOut">
              <a:rPr lang="cs-CZ" smtClean="0"/>
              <a:pPr/>
              <a:t>21.12.2013</a:t>
            </a:fld>
            <a:endParaRPr lang="cs-CZ"/>
          </a:p>
        </p:txBody>
      </p:sp>
      <p:sp>
        <p:nvSpPr>
          <p:cNvPr id="10" name="Zástupný symbol pro zápatí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cs-CZ"/>
          </a:p>
        </p:txBody>
      </p:sp>
      <p:sp>
        <p:nvSpPr>
          <p:cNvPr id="22" name="Zástupný symbol pro číslo snímk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8AB6B11-C81B-4CB8-B0BB-87D7A3B52043}" type="slidenum">
              <a:rPr lang="cs-CZ" smtClean="0"/>
              <a:pPr/>
              <a:t>‹#›</a:t>
            </a:fld>
            <a:endParaRPr lang="cs-CZ"/>
          </a:p>
        </p:txBody>
      </p:sp>
      <p:sp>
        <p:nvSpPr>
          <p:cNvPr id="5" name="Zástupný symbol pro nadpis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cs-CZ" smtClean="0"/>
              <a:t>Klepnutím lze upravit styl předlohy nadpisů.</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descr="mandala_by_cloudstrifelt-d48efmv.jpg"/>
          <p:cNvPicPr>
            <a:picLocks noChangeAspect="1"/>
          </p:cNvPicPr>
          <p:nvPr/>
        </p:nvPicPr>
        <p:blipFill>
          <a:blip r:embed="rId2" cstate="print"/>
          <a:stretch>
            <a:fillRect/>
          </a:stretch>
        </p:blipFill>
        <p:spPr>
          <a:xfrm>
            <a:off x="0" y="0"/>
            <a:ext cx="9144000" cy="6858000"/>
          </a:xfrm>
          <a:prstGeom prst="rect">
            <a:avLst/>
          </a:prstGeom>
        </p:spPr>
      </p:pic>
      <p:sp>
        <p:nvSpPr>
          <p:cNvPr id="3" name="Zástupný symbol pro obsah 2"/>
          <p:cNvSpPr>
            <a:spLocks noGrp="1"/>
          </p:cNvSpPr>
          <p:nvPr>
            <p:ph idx="1"/>
          </p:nvPr>
        </p:nvSpPr>
        <p:spPr>
          <a:xfrm>
            <a:off x="611560" y="4077072"/>
            <a:ext cx="8229600" cy="1979712"/>
          </a:xfrm>
        </p:spPr>
        <p:txBody>
          <a:bodyPr/>
          <a:lstStyle/>
          <a:p>
            <a:endParaRPr lang="cs-CZ" dirty="0">
              <a:solidFill>
                <a:srgbClr val="FFC000"/>
              </a:solidFill>
            </a:endParaRPr>
          </a:p>
        </p:txBody>
      </p:sp>
      <p:sp>
        <p:nvSpPr>
          <p:cNvPr id="2" name="Nadpis 1"/>
          <p:cNvSpPr>
            <a:spLocks noGrp="1"/>
          </p:cNvSpPr>
          <p:nvPr>
            <p:ph type="title"/>
          </p:nvPr>
        </p:nvSpPr>
        <p:spPr>
          <a:xfrm>
            <a:off x="539552" y="2420888"/>
            <a:ext cx="8229600" cy="1219200"/>
          </a:xfrm>
        </p:spPr>
        <p:txBody>
          <a:bodyPr>
            <a:normAutofit/>
          </a:bodyPr>
          <a:lstStyle/>
          <a:p>
            <a:pPr algn="ctr"/>
            <a:r>
              <a:rPr lang="cs-CZ" sz="6000" b="1" dirty="0" smtClean="0">
                <a:solidFill>
                  <a:srgbClr val="FFC000"/>
                </a:solidFill>
              </a:rPr>
              <a:t>Mandala</a:t>
            </a:r>
            <a:r>
              <a:rPr lang="cs-CZ" sz="6000" dirty="0" smtClean="0">
                <a:solidFill>
                  <a:srgbClr val="FFC000"/>
                </a:solidFill>
              </a:rPr>
              <a:t> </a:t>
            </a:r>
            <a:endParaRPr lang="cs-CZ" sz="6000" dirty="0">
              <a:solidFill>
                <a:srgbClr val="FFC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b="1" dirty="0" smtClean="0">
                <a:solidFill>
                  <a:schemeClr val="bg1"/>
                </a:solidFill>
              </a:rPr>
              <a:t>Barva</a:t>
            </a:r>
            <a:r>
              <a:rPr lang="cs-CZ" dirty="0" smtClean="0">
                <a:solidFill>
                  <a:schemeClr val="bg1"/>
                </a:solidFill>
              </a:rPr>
              <a:t> (ženská energie)</a:t>
            </a:r>
          </a:p>
          <a:p>
            <a:r>
              <a:rPr lang="cs-CZ" b="1" dirty="0" smtClean="0">
                <a:solidFill>
                  <a:schemeClr val="bg1"/>
                </a:solidFill>
              </a:rPr>
              <a:t>Tvar </a:t>
            </a:r>
            <a:r>
              <a:rPr lang="cs-CZ" dirty="0" smtClean="0">
                <a:solidFill>
                  <a:schemeClr val="bg1"/>
                </a:solidFill>
              </a:rPr>
              <a:t>(mužská energie)</a:t>
            </a:r>
          </a:p>
          <a:p>
            <a:pPr lvl="1"/>
            <a:r>
              <a:rPr lang="cs-CZ" dirty="0" smtClean="0">
                <a:solidFill>
                  <a:schemeClr val="bg1"/>
                </a:solidFill>
              </a:rPr>
              <a:t> kruh, čtverec </a:t>
            </a:r>
          </a:p>
          <a:p>
            <a:pPr lvl="2"/>
            <a:r>
              <a:rPr lang="cs-CZ" dirty="0" smtClean="0">
                <a:solidFill>
                  <a:schemeClr val="bg1"/>
                </a:solidFill>
              </a:rPr>
              <a:t>Kruh je symbolem nebe, vnějších sil a nekonečna. </a:t>
            </a:r>
          </a:p>
          <a:p>
            <a:pPr lvl="2"/>
            <a:r>
              <a:rPr lang="cs-CZ" dirty="0" smtClean="0">
                <a:solidFill>
                  <a:schemeClr val="bg1"/>
                </a:solidFill>
              </a:rPr>
              <a:t>Čtverec představuje vnitřní síly a to co je spojené s člověkem a zemí. </a:t>
            </a:r>
            <a:endParaRPr lang="cs-CZ" dirty="0">
              <a:solidFill>
                <a:schemeClr val="bg1"/>
              </a:solidFill>
            </a:endParaRPr>
          </a:p>
          <a:p>
            <a:pPr>
              <a:buNone/>
            </a:pPr>
            <a:endParaRPr lang="cs-CZ" dirty="0" smtClean="0">
              <a:solidFill>
                <a:schemeClr val="bg1"/>
              </a:solidFill>
            </a:endParaRPr>
          </a:p>
          <a:p>
            <a:pPr>
              <a:buNone/>
            </a:pPr>
            <a:r>
              <a:rPr lang="cs-CZ" dirty="0" smtClean="0">
                <a:solidFill>
                  <a:schemeClr val="bg1"/>
                </a:solidFill>
              </a:rPr>
              <a:t>= harmonický celek o určité energii</a:t>
            </a:r>
            <a:endParaRPr lang="cs-CZ" dirty="0">
              <a:solidFill>
                <a:schemeClr val="bg1"/>
              </a:solidFill>
            </a:endParaRPr>
          </a:p>
        </p:txBody>
      </p:sp>
      <p:sp>
        <p:nvSpPr>
          <p:cNvPr id="2" name="Nadpis 1"/>
          <p:cNvSpPr>
            <a:spLocks noGrp="1"/>
          </p:cNvSpPr>
          <p:nvPr>
            <p:ph type="title"/>
          </p:nvPr>
        </p:nvSpPr>
        <p:spPr/>
        <p:txBody>
          <a:bodyPr/>
          <a:lstStyle/>
          <a:p>
            <a:pPr algn="ctr"/>
            <a:r>
              <a:rPr lang="cs-CZ" b="1" dirty="0" smtClean="0">
                <a:solidFill>
                  <a:schemeClr val="bg1"/>
                </a:solidFill>
              </a:rPr>
              <a:t>Mandala jako symbol</a:t>
            </a:r>
            <a:endParaRPr lang="cs-CZ" b="1"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solidFill>
                  <a:schemeClr val="bg1"/>
                </a:solidFill>
              </a:rPr>
              <a:t>1. Mandala na papír</a:t>
            </a:r>
          </a:p>
          <a:p>
            <a:pPr lvl="1"/>
            <a:r>
              <a:rPr lang="cs-CZ" dirty="0" smtClean="0">
                <a:solidFill>
                  <a:schemeClr val="bg1"/>
                </a:solidFill>
              </a:rPr>
              <a:t>Mandalové předlohy</a:t>
            </a:r>
          </a:p>
          <a:p>
            <a:pPr lvl="1"/>
            <a:r>
              <a:rPr lang="cs-CZ" dirty="0" smtClean="0">
                <a:solidFill>
                  <a:schemeClr val="bg1"/>
                </a:solidFill>
              </a:rPr>
              <a:t>Tvorba vlastní mandaly (např. podle ruky)</a:t>
            </a:r>
          </a:p>
          <a:p>
            <a:pPr lvl="1"/>
            <a:r>
              <a:rPr lang="cs-CZ" dirty="0" smtClean="0">
                <a:solidFill>
                  <a:schemeClr val="bg1"/>
                </a:solidFill>
              </a:rPr>
              <a:t>Tvorba mandaly podle návodu</a:t>
            </a:r>
          </a:p>
          <a:p>
            <a:pPr lvl="1"/>
            <a:r>
              <a:rPr lang="cs-CZ" dirty="0" smtClean="0">
                <a:solidFill>
                  <a:schemeClr val="bg1"/>
                </a:solidFill>
              </a:rPr>
              <a:t>Tvorba mandaly podle šablony</a:t>
            </a:r>
          </a:p>
          <a:p>
            <a:r>
              <a:rPr lang="cs-CZ" dirty="0" smtClean="0">
                <a:solidFill>
                  <a:schemeClr val="bg1"/>
                </a:solidFill>
              </a:rPr>
              <a:t>2. sypané mandaly, skládání z přírodních materiálů, trojrozměrné mandaly</a:t>
            </a:r>
          </a:p>
          <a:p>
            <a:endParaRPr lang="cs-CZ" dirty="0"/>
          </a:p>
        </p:txBody>
      </p:sp>
      <p:sp>
        <p:nvSpPr>
          <p:cNvPr id="2" name="Nadpis 1"/>
          <p:cNvSpPr>
            <a:spLocks noGrp="1"/>
          </p:cNvSpPr>
          <p:nvPr>
            <p:ph type="title"/>
          </p:nvPr>
        </p:nvSpPr>
        <p:spPr/>
        <p:txBody>
          <a:bodyPr/>
          <a:lstStyle/>
          <a:p>
            <a:pPr algn="ctr"/>
            <a:r>
              <a:rPr lang="cs-CZ" b="1" dirty="0" smtClean="0">
                <a:solidFill>
                  <a:schemeClr val="bg1"/>
                </a:solidFill>
              </a:rPr>
              <a:t>Jak tvořit mandalu</a:t>
            </a:r>
            <a:endParaRPr lang="cs-CZ"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908720"/>
            <a:ext cx="8229600" cy="5187280"/>
          </a:xfrm>
        </p:spPr>
        <p:txBody>
          <a:bodyPr>
            <a:normAutofit/>
          </a:bodyPr>
          <a:lstStyle/>
          <a:p>
            <a:r>
              <a:rPr lang="cs-CZ" b="1" dirty="0" smtClean="0">
                <a:solidFill>
                  <a:schemeClr val="bg1">
                    <a:lumMod val="95000"/>
                    <a:lumOff val="5000"/>
                  </a:schemeClr>
                </a:solidFill>
              </a:rPr>
              <a:t>MANDALA</a:t>
            </a:r>
            <a:r>
              <a:rPr lang="cs-CZ" dirty="0" smtClean="0">
                <a:solidFill>
                  <a:schemeClr val="bg1">
                    <a:lumMod val="95000"/>
                    <a:lumOff val="5000"/>
                  </a:schemeClr>
                </a:solidFill>
              </a:rPr>
              <a:t> = slovo pocházející ze staroindického obřadního jazyka </a:t>
            </a:r>
            <a:r>
              <a:rPr lang="cs-CZ" i="1" dirty="0" smtClean="0">
                <a:solidFill>
                  <a:srgbClr val="0070C0"/>
                </a:solidFill>
              </a:rPr>
              <a:t>– sanskrtu</a:t>
            </a:r>
            <a:r>
              <a:rPr lang="cs-CZ" dirty="0" smtClean="0">
                <a:solidFill>
                  <a:schemeClr val="bg1">
                    <a:lumMod val="95000"/>
                    <a:lumOff val="5000"/>
                  </a:schemeClr>
                </a:solidFill>
              </a:rPr>
              <a:t>. </a:t>
            </a:r>
          </a:p>
          <a:p>
            <a:r>
              <a:rPr lang="cs-CZ" dirty="0" smtClean="0">
                <a:solidFill>
                  <a:schemeClr val="bg1">
                    <a:lumMod val="95000"/>
                    <a:lumOff val="5000"/>
                  </a:schemeClr>
                </a:solidFill>
              </a:rPr>
              <a:t>kruh, oblouk, magický kruh</a:t>
            </a:r>
          </a:p>
          <a:p>
            <a:r>
              <a:rPr lang="cs-CZ" b="1" dirty="0" smtClean="0">
                <a:solidFill>
                  <a:schemeClr val="bg1">
                    <a:lumMod val="95000"/>
                    <a:lumOff val="5000"/>
                  </a:schemeClr>
                </a:solidFill>
              </a:rPr>
              <a:t>kruhový obrazec se středem</a:t>
            </a:r>
          </a:p>
          <a:p>
            <a:r>
              <a:rPr lang="cs-CZ" b="1" dirty="0" smtClean="0">
                <a:solidFill>
                  <a:schemeClr val="bg1">
                    <a:lumMod val="95000"/>
                    <a:lumOff val="5000"/>
                  </a:schemeClr>
                </a:solidFill>
              </a:rPr>
              <a:t>symetricky uspořádané tvary</a:t>
            </a:r>
          </a:p>
          <a:p>
            <a:endParaRPr lang="cs-CZ" dirty="0" smtClean="0">
              <a:solidFill>
                <a:schemeClr val="bg1">
                  <a:lumMod val="95000"/>
                  <a:lumOff val="5000"/>
                </a:schemeClr>
              </a:solidFill>
            </a:endParaRPr>
          </a:p>
          <a:p>
            <a:r>
              <a:rPr lang="cs-CZ" dirty="0" smtClean="0">
                <a:solidFill>
                  <a:schemeClr val="bg1">
                    <a:lumMod val="95000"/>
                    <a:lumOff val="5000"/>
                  </a:schemeClr>
                </a:solidFill>
              </a:rPr>
              <a:t>Je </a:t>
            </a:r>
            <a:r>
              <a:rPr lang="cs-CZ" dirty="0" err="1" smtClean="0">
                <a:solidFill>
                  <a:schemeClr val="bg1">
                    <a:lumMod val="95000"/>
                    <a:lumOff val="5000"/>
                  </a:schemeClr>
                </a:solidFill>
              </a:rPr>
              <a:t>nadkulturním</a:t>
            </a:r>
            <a:r>
              <a:rPr lang="cs-CZ" dirty="0" smtClean="0">
                <a:solidFill>
                  <a:schemeClr val="bg1">
                    <a:lumMod val="95000"/>
                    <a:lumOff val="5000"/>
                  </a:schemeClr>
                </a:solidFill>
              </a:rPr>
              <a:t> symbolem jednoty a rovnováhy vyskytující se ve všech dobách, kulturách i náboženstvích.</a:t>
            </a:r>
          </a:p>
          <a:p>
            <a:endParaRPr lang="cs-CZ" dirty="0" smtClean="0">
              <a:solidFill>
                <a:schemeClr val="bg1">
                  <a:lumMod val="95000"/>
                  <a:lumOff val="5000"/>
                </a:schemeClr>
              </a:solidFill>
            </a:endParaRPr>
          </a:p>
          <a:p>
            <a:endParaRPr lang="cs-CZ" dirty="0" smtClean="0"/>
          </a:p>
          <a:p>
            <a:endParaRPr lang="cs-CZ" dirty="0"/>
          </a:p>
        </p:txBody>
      </p:sp>
      <p:sp>
        <p:nvSpPr>
          <p:cNvPr id="3" name="Nadpis 2"/>
          <p:cNvSpPr>
            <a:spLocks noGrp="1"/>
          </p:cNvSpPr>
          <p:nvPr>
            <p:ph type="title"/>
          </p:nvPr>
        </p:nvSpPr>
        <p:spPr>
          <a:xfrm>
            <a:off x="457200" y="152400"/>
            <a:ext cx="8229600" cy="468288"/>
          </a:xfrm>
        </p:spPr>
        <p:txBody>
          <a:bodyPr>
            <a:normAutofit fontScale="90000"/>
          </a:bodyPr>
          <a:lstStyle/>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r>
              <a:rPr lang="cs-CZ" dirty="0" smtClean="0">
                <a:solidFill>
                  <a:schemeClr val="bg1"/>
                </a:solidFill>
              </a:rPr>
              <a:t>V křesťanství </a:t>
            </a:r>
            <a:endParaRPr lang="cs-CZ" dirty="0">
              <a:solidFill>
                <a:schemeClr val="bg1"/>
              </a:solidFill>
            </a:endParaRPr>
          </a:p>
        </p:txBody>
      </p:sp>
      <p:pic>
        <p:nvPicPr>
          <p:cNvPr id="7" name="Zástupný symbol pro obsah 6" descr="mandala_krestanska_0.jpg"/>
          <p:cNvPicPr>
            <a:picLocks noGrp="1" noChangeAspect="1"/>
          </p:cNvPicPr>
          <p:nvPr>
            <p:ph sz="half" idx="2"/>
          </p:nvPr>
        </p:nvPicPr>
        <p:blipFill>
          <a:blip r:embed="rId2" cstate="print"/>
          <a:stretch>
            <a:fillRect/>
          </a:stretch>
        </p:blipFill>
        <p:spPr>
          <a:xfrm>
            <a:off x="971600" y="2636912"/>
            <a:ext cx="2829606" cy="2126952"/>
          </a:xfrm>
        </p:spPr>
      </p:pic>
      <p:pic>
        <p:nvPicPr>
          <p:cNvPr id="8" name="Zástupný symbol pro obsah 7" descr="mandala-lama.jpg"/>
          <p:cNvPicPr>
            <a:picLocks noGrp="1" noChangeAspect="1"/>
          </p:cNvPicPr>
          <p:nvPr>
            <p:ph sz="quarter" idx="4"/>
          </p:nvPr>
        </p:nvPicPr>
        <p:blipFill>
          <a:blip r:embed="rId3" cstate="print"/>
          <a:stretch>
            <a:fillRect/>
          </a:stretch>
        </p:blipFill>
        <p:spPr>
          <a:xfrm>
            <a:off x="4716463" y="2205831"/>
            <a:ext cx="3905250" cy="3905250"/>
          </a:xfrm>
        </p:spPr>
      </p:pic>
      <p:sp>
        <p:nvSpPr>
          <p:cNvPr id="5" name="Nadpis 4"/>
          <p:cNvSpPr>
            <a:spLocks noGrp="1"/>
          </p:cNvSpPr>
          <p:nvPr>
            <p:ph type="title"/>
          </p:nvPr>
        </p:nvSpPr>
        <p:spPr/>
        <p:txBody>
          <a:bodyPr/>
          <a:lstStyle/>
          <a:p>
            <a:pPr algn="ctr"/>
            <a:r>
              <a:rPr lang="cs-CZ" b="1" dirty="0" smtClean="0">
                <a:solidFill>
                  <a:schemeClr val="bg1"/>
                </a:solidFill>
              </a:rPr>
              <a:t>MANDALY</a:t>
            </a:r>
            <a:endParaRPr lang="cs-CZ" b="1" dirty="0">
              <a:solidFill>
                <a:schemeClr val="bg1"/>
              </a:solidFill>
            </a:endParaRPr>
          </a:p>
        </p:txBody>
      </p:sp>
      <p:sp>
        <p:nvSpPr>
          <p:cNvPr id="6" name="Zástupný symbol pro text 5"/>
          <p:cNvSpPr>
            <a:spLocks noGrp="1"/>
          </p:cNvSpPr>
          <p:nvPr>
            <p:ph type="body" idx="3"/>
          </p:nvPr>
        </p:nvSpPr>
        <p:spPr/>
        <p:txBody>
          <a:bodyPr/>
          <a:lstStyle/>
          <a:p>
            <a:r>
              <a:rPr lang="cs-CZ" dirty="0" smtClean="0">
                <a:solidFill>
                  <a:schemeClr val="bg1"/>
                </a:solidFill>
              </a:rPr>
              <a:t>Tibetská mandala</a:t>
            </a:r>
            <a:endParaRPr lang="cs-CZ"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solidFill>
                  <a:schemeClr val="bg1"/>
                </a:solidFill>
              </a:rPr>
              <a:t>slunce, hvězdy, Země</a:t>
            </a:r>
          </a:p>
          <a:p>
            <a:r>
              <a:rPr lang="cs-CZ" dirty="0" smtClean="0">
                <a:solidFill>
                  <a:schemeClr val="bg1"/>
                </a:solidFill>
              </a:rPr>
              <a:t>květina, ciferník hodin, indiánský lapač snů, rozetové okno gotického kostela, egyptská pyramida, kruhy na vodní hladině při dešti, kruhová bludiště na podlaze katedrál, zdobené talíře, rotunda, kruhové dekorační obrazce, dekorační šperky, koberce</a:t>
            </a:r>
            <a:r>
              <a:rPr lang="cs-CZ" dirty="0" smtClean="0"/>
              <a:t>.</a:t>
            </a:r>
          </a:p>
          <a:p>
            <a:r>
              <a:rPr lang="cs-CZ" dirty="0" smtClean="0"/>
              <a:t> </a:t>
            </a:r>
            <a:endParaRPr lang="cs-CZ" dirty="0"/>
          </a:p>
        </p:txBody>
      </p:sp>
      <p:sp>
        <p:nvSpPr>
          <p:cNvPr id="3" name="Nadpis 2"/>
          <p:cNvSpPr>
            <a:spLocks noGrp="1"/>
          </p:cNvSpPr>
          <p:nvPr>
            <p:ph type="title"/>
          </p:nvPr>
        </p:nvSpPr>
        <p:spPr/>
        <p:txBody>
          <a:bodyPr/>
          <a:lstStyle/>
          <a:p>
            <a:pPr algn="ctr"/>
            <a:r>
              <a:rPr lang="cs-CZ" b="1" dirty="0" smtClean="0">
                <a:solidFill>
                  <a:schemeClr val="bg1"/>
                </a:solidFill>
              </a:rPr>
              <a:t>Mandala ve všedním životě</a:t>
            </a:r>
            <a:endParaRPr lang="cs-CZ" b="1" dirty="0">
              <a:solidFill>
                <a:schemeClr val="bg1"/>
              </a:solidFill>
            </a:endParaRPr>
          </a:p>
        </p:txBody>
      </p:sp>
      <p:pic>
        <p:nvPicPr>
          <p:cNvPr id="5" name="Obrázek 4" descr="87dbbf1f24_53005246_o2.jpg"/>
          <p:cNvPicPr>
            <a:picLocks noChangeAspect="1"/>
          </p:cNvPicPr>
          <p:nvPr/>
        </p:nvPicPr>
        <p:blipFill>
          <a:blip r:embed="rId2" cstate="print"/>
          <a:stretch>
            <a:fillRect/>
          </a:stretch>
        </p:blipFill>
        <p:spPr>
          <a:xfrm>
            <a:off x="5955828" y="3596443"/>
            <a:ext cx="3188172" cy="3261557"/>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628800"/>
            <a:ext cx="6851104" cy="4467200"/>
          </a:xfrm>
        </p:spPr>
        <p:txBody>
          <a:bodyPr>
            <a:normAutofit fontScale="92500" lnSpcReduction="10000"/>
          </a:bodyPr>
          <a:lstStyle/>
          <a:p>
            <a:r>
              <a:rPr lang="cs-CZ" b="1" dirty="0" smtClean="0">
                <a:solidFill>
                  <a:schemeClr val="bg1"/>
                </a:solidFill>
              </a:rPr>
              <a:t>v Indii:</a:t>
            </a:r>
            <a:r>
              <a:rPr lang="cs-CZ" dirty="0" smtClean="0">
                <a:solidFill>
                  <a:schemeClr val="bg1"/>
                </a:solidFill>
              </a:rPr>
              <a:t> indické </a:t>
            </a:r>
            <a:r>
              <a:rPr lang="cs-CZ" dirty="0" err="1" smtClean="0">
                <a:solidFill>
                  <a:schemeClr val="bg1"/>
                </a:solidFill>
              </a:rPr>
              <a:t>jantry</a:t>
            </a:r>
            <a:r>
              <a:rPr lang="cs-CZ" dirty="0" smtClean="0">
                <a:solidFill>
                  <a:schemeClr val="bg1"/>
                </a:solidFill>
              </a:rPr>
              <a:t> jsou sídlem bohů</a:t>
            </a:r>
          </a:p>
          <a:p>
            <a:r>
              <a:rPr lang="cs-CZ" b="1" dirty="0" smtClean="0">
                <a:solidFill>
                  <a:schemeClr val="bg1"/>
                </a:solidFill>
              </a:rPr>
              <a:t>v Evropě:</a:t>
            </a:r>
            <a:r>
              <a:rPr lang="cs-CZ" dirty="0" smtClean="0">
                <a:solidFill>
                  <a:schemeClr val="bg1"/>
                </a:solidFill>
              </a:rPr>
              <a:t> v křesťanském období se setkáváme s kruhovými obrazci s Kristem uprostřed kopule chrámu, s labyrintovými mandalami v zahradách a na podlahách kostelů nebo s rozetovými okny nad vstupem do katedrál, mandala dle posvátné geometrie se vyskytovala v chrámech starověkých civilizací</a:t>
            </a:r>
          </a:p>
          <a:p>
            <a:r>
              <a:rPr lang="cs-CZ" b="1" dirty="0" smtClean="0">
                <a:solidFill>
                  <a:schemeClr val="bg1"/>
                </a:solidFill>
              </a:rPr>
              <a:t>v Americe:</a:t>
            </a:r>
            <a:r>
              <a:rPr lang="cs-CZ" dirty="0" smtClean="0">
                <a:solidFill>
                  <a:schemeClr val="bg1"/>
                </a:solidFill>
              </a:rPr>
              <a:t> indiáni používají lapač snů, kruhové štíty proti zlým duchům</a:t>
            </a:r>
          </a:p>
          <a:p>
            <a:r>
              <a:rPr lang="cs-CZ" b="1" dirty="0" smtClean="0">
                <a:solidFill>
                  <a:schemeClr val="bg1"/>
                </a:solidFill>
              </a:rPr>
              <a:t>v Egyptě:</a:t>
            </a:r>
            <a:r>
              <a:rPr lang="cs-CZ" dirty="0" smtClean="0">
                <a:solidFill>
                  <a:schemeClr val="bg1"/>
                </a:solidFill>
              </a:rPr>
              <a:t> egyptskou pyramidu lze považovat za trojrozměrnou mandalu</a:t>
            </a:r>
          </a:p>
          <a:p>
            <a:endParaRPr lang="cs-CZ" dirty="0"/>
          </a:p>
        </p:txBody>
      </p:sp>
      <p:sp>
        <p:nvSpPr>
          <p:cNvPr id="3" name="Nadpis 2"/>
          <p:cNvSpPr>
            <a:spLocks noGrp="1"/>
          </p:cNvSpPr>
          <p:nvPr>
            <p:ph type="title"/>
          </p:nvPr>
        </p:nvSpPr>
        <p:spPr/>
        <p:txBody>
          <a:bodyPr/>
          <a:lstStyle/>
          <a:p>
            <a:pPr algn="ctr"/>
            <a:r>
              <a:rPr lang="cs-CZ" b="1" dirty="0" smtClean="0">
                <a:solidFill>
                  <a:schemeClr val="bg1"/>
                </a:solidFill>
              </a:rPr>
              <a:t>Mandala ve světě</a:t>
            </a:r>
            <a:endParaRPr lang="cs-CZ" b="1" dirty="0">
              <a:solidFill>
                <a:schemeClr val="bg1"/>
              </a:solidFill>
            </a:endParaRPr>
          </a:p>
        </p:txBody>
      </p:sp>
      <p:pic>
        <p:nvPicPr>
          <p:cNvPr id="4" name="Obrázek 3" descr="e2cff2f89b_33204963_o2.jpg"/>
          <p:cNvPicPr>
            <a:picLocks noChangeAspect="1"/>
          </p:cNvPicPr>
          <p:nvPr/>
        </p:nvPicPr>
        <p:blipFill>
          <a:blip r:embed="rId2" cstate="print"/>
          <a:stretch>
            <a:fillRect/>
          </a:stretch>
        </p:blipFill>
        <p:spPr>
          <a:xfrm>
            <a:off x="7343800" y="0"/>
            <a:ext cx="1800200" cy="1773920"/>
          </a:xfrm>
          <a:prstGeom prst="rect">
            <a:avLst/>
          </a:prstGeom>
        </p:spPr>
      </p:pic>
      <p:pic>
        <p:nvPicPr>
          <p:cNvPr id="5" name="Obrázek 4" descr="ImagePreview.jpg"/>
          <p:cNvPicPr>
            <a:picLocks noChangeAspect="1"/>
          </p:cNvPicPr>
          <p:nvPr/>
        </p:nvPicPr>
        <p:blipFill>
          <a:blip r:embed="rId3" cstate="print"/>
          <a:stretch>
            <a:fillRect/>
          </a:stretch>
        </p:blipFill>
        <p:spPr>
          <a:xfrm>
            <a:off x="7172325" y="2492896"/>
            <a:ext cx="1971675" cy="3810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solidFill>
                  <a:schemeClr val="bg1"/>
                </a:solidFill>
              </a:rPr>
              <a:t>Z estetických důvodů</a:t>
            </a:r>
          </a:p>
          <a:p>
            <a:r>
              <a:rPr lang="cs-CZ" dirty="0" smtClean="0">
                <a:solidFill>
                  <a:schemeClr val="bg1"/>
                </a:solidFill>
              </a:rPr>
              <a:t>Z důvodů léčivé síly</a:t>
            </a:r>
          </a:p>
          <a:p>
            <a:r>
              <a:rPr lang="cs-CZ" dirty="0" smtClean="0">
                <a:solidFill>
                  <a:schemeClr val="bg1"/>
                </a:solidFill>
              </a:rPr>
              <a:t>Podpora při léčbě fyzických, psychických a psychosomatických potíží</a:t>
            </a:r>
          </a:p>
          <a:p>
            <a:r>
              <a:rPr lang="cs-CZ" b="1" dirty="0" smtClean="0">
                <a:solidFill>
                  <a:schemeClr val="bg1"/>
                </a:solidFill>
              </a:rPr>
              <a:t>Pomůcka při relaxaci, meditaci</a:t>
            </a:r>
          </a:p>
          <a:p>
            <a:r>
              <a:rPr lang="cs-CZ" dirty="0" smtClean="0">
                <a:solidFill>
                  <a:schemeClr val="bg1"/>
                </a:solidFill>
              </a:rPr>
              <a:t>Poznání jiných kultur</a:t>
            </a:r>
          </a:p>
          <a:p>
            <a:r>
              <a:rPr lang="cs-CZ" dirty="0" smtClean="0">
                <a:solidFill>
                  <a:schemeClr val="bg1"/>
                </a:solidFill>
              </a:rPr>
              <a:t>Navazování kontaktu s anděly či jinými bytostmi</a:t>
            </a:r>
          </a:p>
          <a:p>
            <a:endParaRPr lang="cs-CZ" dirty="0" smtClean="0"/>
          </a:p>
          <a:p>
            <a:endParaRPr lang="cs-CZ" dirty="0"/>
          </a:p>
        </p:txBody>
      </p:sp>
      <p:sp>
        <p:nvSpPr>
          <p:cNvPr id="3" name="Nadpis 2"/>
          <p:cNvSpPr>
            <a:spLocks noGrp="1"/>
          </p:cNvSpPr>
          <p:nvPr>
            <p:ph type="title"/>
          </p:nvPr>
        </p:nvSpPr>
        <p:spPr/>
        <p:txBody>
          <a:bodyPr/>
          <a:lstStyle/>
          <a:p>
            <a:pPr algn="ctr"/>
            <a:r>
              <a:rPr lang="cs-CZ" b="1" dirty="0" smtClean="0">
                <a:solidFill>
                  <a:schemeClr val="bg1"/>
                </a:solidFill>
              </a:rPr>
              <a:t>Použití mandaly</a:t>
            </a:r>
            <a:endParaRPr lang="cs-CZ"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r>
              <a:rPr lang="cs-CZ" dirty="0" smtClean="0">
                <a:solidFill>
                  <a:schemeClr val="bg1"/>
                </a:solidFill>
              </a:rPr>
              <a:t>Švýcarský psychiatr </a:t>
            </a:r>
            <a:r>
              <a:rPr lang="cs-CZ" b="1" dirty="0" err="1" smtClean="0">
                <a:solidFill>
                  <a:schemeClr val="bg1"/>
                </a:solidFill>
              </a:rPr>
              <a:t>C.G.Jung</a:t>
            </a:r>
            <a:r>
              <a:rPr lang="cs-CZ" b="1" dirty="0" smtClean="0">
                <a:solidFill>
                  <a:schemeClr val="bg1"/>
                </a:solidFill>
              </a:rPr>
              <a:t> </a:t>
            </a:r>
            <a:r>
              <a:rPr lang="cs-CZ" dirty="0" smtClean="0">
                <a:solidFill>
                  <a:schemeClr val="bg1"/>
                </a:solidFill>
              </a:rPr>
              <a:t>převzal slovo mandala a zavedl tento pojem do psychoterapie. </a:t>
            </a:r>
          </a:p>
          <a:p>
            <a:pPr>
              <a:buNone/>
            </a:pPr>
            <a:endParaRPr lang="cs-CZ" dirty="0" smtClean="0">
              <a:solidFill>
                <a:schemeClr val="bg1"/>
              </a:solidFill>
            </a:endParaRPr>
          </a:p>
          <a:p>
            <a:r>
              <a:rPr lang="cs-CZ" dirty="0" smtClean="0">
                <a:solidFill>
                  <a:schemeClr val="bg1"/>
                </a:solidFill>
              </a:rPr>
              <a:t>Nástroj pro relaxaci, sebepoznání, pozitivní účinky malování a koncentrace na malbu</a:t>
            </a:r>
            <a:r>
              <a:rPr lang="en-US" dirty="0" smtClean="0">
                <a:solidFill>
                  <a:schemeClr val="bg1"/>
                </a:solidFill>
              </a:rPr>
              <a:t>=</a:t>
            </a:r>
            <a:r>
              <a:rPr lang="cs-CZ" dirty="0" smtClean="0">
                <a:solidFill>
                  <a:schemeClr val="bg1"/>
                </a:solidFill>
              </a:rPr>
              <a:t> </a:t>
            </a:r>
            <a:r>
              <a:rPr lang="cs-CZ" dirty="0" err="1" smtClean="0">
                <a:solidFill>
                  <a:schemeClr val="bg1"/>
                </a:solidFill>
              </a:rPr>
              <a:t>arteterapie</a:t>
            </a:r>
            <a:endParaRPr lang="cs-CZ" dirty="0" smtClean="0">
              <a:solidFill>
                <a:schemeClr val="bg1"/>
              </a:solidFill>
            </a:endParaRPr>
          </a:p>
          <a:p>
            <a:pPr>
              <a:buNone/>
            </a:pPr>
            <a:r>
              <a:rPr lang="cs-CZ" dirty="0" smtClean="0">
                <a:solidFill>
                  <a:schemeClr val="bg1"/>
                </a:solidFill>
              </a:rPr>
              <a:t>= harmonie vznikající na papíře se přenáší do nitra tvořícího</a:t>
            </a:r>
          </a:p>
          <a:p>
            <a:pPr>
              <a:buNone/>
            </a:pPr>
            <a:endParaRPr lang="cs-CZ" dirty="0" smtClean="0">
              <a:solidFill>
                <a:schemeClr val="bg1"/>
              </a:solidFill>
            </a:endParaRPr>
          </a:p>
          <a:p>
            <a:pPr>
              <a:buFontTx/>
              <a:buChar char="-"/>
            </a:pPr>
            <a:r>
              <a:rPr lang="cs-CZ" dirty="0" smtClean="0">
                <a:solidFill>
                  <a:schemeClr val="bg1"/>
                </a:solidFill>
              </a:rPr>
              <a:t>uspořádání kolem středu </a:t>
            </a:r>
          </a:p>
          <a:p>
            <a:pPr>
              <a:buFontTx/>
              <a:buChar char="-"/>
            </a:pPr>
            <a:r>
              <a:rPr lang="cs-CZ" dirty="0" smtClean="0">
                <a:solidFill>
                  <a:schemeClr val="bg1"/>
                </a:solidFill>
              </a:rPr>
              <a:t>porozumět naší jedinečné osobnosti i svému místu ve vesmíru, vnitřní rozpoložení.  </a:t>
            </a:r>
          </a:p>
          <a:p>
            <a:endParaRPr lang="cs-CZ" dirty="0" smtClean="0">
              <a:solidFill>
                <a:schemeClr val="bg1"/>
              </a:solidFill>
            </a:endParaRPr>
          </a:p>
          <a:p>
            <a:pPr>
              <a:buNone/>
            </a:pPr>
            <a:r>
              <a:rPr lang="cs-CZ" i="1" dirty="0" smtClean="0">
                <a:solidFill>
                  <a:schemeClr val="bg1"/>
                </a:solidFill>
              </a:rPr>
              <a:t>„Mandala ukazuje přirozenou potřebu prožít všechny nám dané možnosti, naplnit ideál celé naší osobnosti.‘‘</a:t>
            </a:r>
          </a:p>
          <a:p>
            <a:pPr algn="r">
              <a:buNone/>
            </a:pPr>
            <a:r>
              <a:rPr lang="cs-CZ" i="1" dirty="0" smtClean="0">
                <a:solidFill>
                  <a:schemeClr val="bg1"/>
                </a:solidFill>
              </a:rPr>
              <a:t>C.G. Jung</a:t>
            </a:r>
            <a:endParaRPr lang="cs-CZ" i="1" dirty="0">
              <a:solidFill>
                <a:schemeClr val="bg1"/>
              </a:solidFill>
            </a:endParaRPr>
          </a:p>
        </p:txBody>
      </p:sp>
      <p:sp>
        <p:nvSpPr>
          <p:cNvPr id="2" name="Nadpis 1"/>
          <p:cNvSpPr>
            <a:spLocks noGrp="1"/>
          </p:cNvSpPr>
          <p:nvPr>
            <p:ph type="title"/>
          </p:nvPr>
        </p:nvSpPr>
        <p:spPr/>
        <p:txBody>
          <a:bodyPr/>
          <a:lstStyle/>
          <a:p>
            <a:pPr algn="ctr"/>
            <a:r>
              <a:rPr lang="cs-CZ" b="1" dirty="0" smtClean="0">
                <a:solidFill>
                  <a:schemeClr val="bg1"/>
                </a:solidFill>
              </a:rPr>
              <a:t>Mandala v psychoterapii</a:t>
            </a:r>
            <a:endParaRPr lang="cs-CZ" b="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solidFill>
                  <a:schemeClr val="bg1"/>
                </a:solidFill>
              </a:rPr>
              <a:t>zklidnění </a:t>
            </a:r>
          </a:p>
          <a:p>
            <a:r>
              <a:rPr lang="cs-CZ" dirty="0" smtClean="0">
                <a:solidFill>
                  <a:schemeClr val="bg1"/>
                </a:solidFill>
              </a:rPr>
              <a:t>zpracování emocí </a:t>
            </a:r>
          </a:p>
          <a:p>
            <a:r>
              <a:rPr lang="cs-CZ" dirty="0" smtClean="0">
                <a:solidFill>
                  <a:schemeClr val="bg1"/>
                </a:solidFill>
              </a:rPr>
              <a:t>získání energie </a:t>
            </a:r>
          </a:p>
          <a:p>
            <a:r>
              <a:rPr lang="cs-CZ" dirty="0" smtClean="0">
                <a:solidFill>
                  <a:schemeClr val="bg1"/>
                </a:solidFill>
              </a:rPr>
              <a:t>získání vhledu </a:t>
            </a:r>
          </a:p>
          <a:p>
            <a:r>
              <a:rPr lang="cs-CZ" dirty="0" smtClean="0">
                <a:solidFill>
                  <a:schemeClr val="bg1"/>
                </a:solidFill>
              </a:rPr>
              <a:t>zpracování šamanské zkušenosti </a:t>
            </a:r>
          </a:p>
          <a:p>
            <a:r>
              <a:rPr lang="cs-CZ" dirty="0" smtClean="0">
                <a:solidFill>
                  <a:schemeClr val="bg1"/>
                </a:solidFill>
              </a:rPr>
              <a:t>zvýšení sebevědomí </a:t>
            </a:r>
          </a:p>
          <a:p>
            <a:r>
              <a:rPr lang="cs-CZ" dirty="0" err="1" smtClean="0">
                <a:solidFill>
                  <a:schemeClr val="bg1"/>
                </a:solidFill>
              </a:rPr>
              <a:t>sebeléčení</a:t>
            </a:r>
            <a:r>
              <a:rPr lang="cs-CZ" b="1" dirty="0" smtClean="0"/>
              <a:t> </a:t>
            </a:r>
            <a:endParaRPr lang="cs-CZ" dirty="0" smtClean="0"/>
          </a:p>
          <a:p>
            <a:endParaRPr lang="cs-CZ" dirty="0"/>
          </a:p>
        </p:txBody>
      </p:sp>
      <p:sp>
        <p:nvSpPr>
          <p:cNvPr id="3" name="Nadpis 2"/>
          <p:cNvSpPr>
            <a:spLocks noGrp="1"/>
          </p:cNvSpPr>
          <p:nvPr>
            <p:ph type="title"/>
          </p:nvPr>
        </p:nvSpPr>
        <p:spPr/>
        <p:txBody>
          <a:bodyPr/>
          <a:lstStyle/>
          <a:p>
            <a:pPr algn="ctr"/>
            <a:r>
              <a:rPr lang="cs-CZ" b="1" dirty="0" smtClean="0">
                <a:solidFill>
                  <a:schemeClr val="bg1"/>
                </a:solidFill>
              </a:rPr>
              <a:t>Účinky při tvorbě mandaly</a:t>
            </a:r>
            <a:endParaRPr lang="cs-CZ" b="1"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solidFill>
                  <a:schemeClr val="bg1"/>
                </a:solidFill>
              </a:rPr>
              <a:t>získání energie, léčení </a:t>
            </a:r>
          </a:p>
          <a:p>
            <a:r>
              <a:rPr lang="cs-CZ" dirty="0" smtClean="0">
                <a:solidFill>
                  <a:schemeClr val="bg1"/>
                </a:solidFill>
              </a:rPr>
              <a:t>relaxace, zklidnění </a:t>
            </a:r>
          </a:p>
          <a:p>
            <a:r>
              <a:rPr lang="cs-CZ" dirty="0" smtClean="0">
                <a:solidFill>
                  <a:schemeClr val="bg1"/>
                </a:solidFill>
              </a:rPr>
              <a:t>přilákání andělů, víl, harmonizace místnosti</a:t>
            </a:r>
            <a:r>
              <a:rPr lang="cs-CZ" dirty="0" smtClean="0"/>
              <a:t> </a:t>
            </a:r>
          </a:p>
          <a:p>
            <a:pPr>
              <a:buNone/>
            </a:pPr>
            <a:endParaRPr lang="cs-CZ" dirty="0"/>
          </a:p>
        </p:txBody>
      </p:sp>
      <p:sp>
        <p:nvSpPr>
          <p:cNvPr id="3" name="Nadpis 2"/>
          <p:cNvSpPr>
            <a:spLocks noGrp="1"/>
          </p:cNvSpPr>
          <p:nvPr>
            <p:ph type="title"/>
          </p:nvPr>
        </p:nvSpPr>
        <p:spPr/>
        <p:txBody>
          <a:bodyPr/>
          <a:lstStyle/>
          <a:p>
            <a:pPr algn="ctr"/>
            <a:r>
              <a:rPr lang="cs-CZ" b="1" dirty="0" smtClean="0">
                <a:solidFill>
                  <a:schemeClr val="bg1"/>
                </a:solidFill>
              </a:rPr>
              <a:t>Účinky hotové mandaly</a:t>
            </a:r>
            <a:endParaRPr lang="cs-CZ" b="1"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ír">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í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í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108</TotalTime>
  <Words>314</Words>
  <Application>Microsoft Office PowerPoint</Application>
  <PresentationFormat>Předvádění na obrazovce (4:3)</PresentationFormat>
  <Paragraphs>65</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Papír</vt:lpstr>
      <vt:lpstr>Mandala </vt:lpstr>
      <vt:lpstr>Snímek 2</vt:lpstr>
      <vt:lpstr>MANDALY</vt:lpstr>
      <vt:lpstr>Mandala ve všedním životě</vt:lpstr>
      <vt:lpstr>Mandala ve světě</vt:lpstr>
      <vt:lpstr>Použití mandaly</vt:lpstr>
      <vt:lpstr>Mandala v psychoterapii</vt:lpstr>
      <vt:lpstr>Účinky při tvorbě mandaly</vt:lpstr>
      <vt:lpstr>Účinky hotové mandaly</vt:lpstr>
      <vt:lpstr>Mandala jako symbol</vt:lpstr>
      <vt:lpstr>Jak tvořit mandalu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Mandala </dc:title>
  <dc:creator>Hanča</dc:creator>
  <cp:lastModifiedBy>PC</cp:lastModifiedBy>
  <cp:revision>1</cp:revision>
  <dcterms:created xsi:type="dcterms:W3CDTF">2013-12-13T09:07:47Z</dcterms:created>
  <dcterms:modified xsi:type="dcterms:W3CDTF">2013-12-21T11:49:27Z</dcterms:modified>
</cp:coreProperties>
</file>