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21.12.2013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WywOpeWl-4" TargetMode="External"/><Relationship Id="rId2" Type="http://schemas.openxmlformats.org/officeDocument/2006/relationships/hyperlink" Target="http://www.youtube.com/watch?v=Jl8iYAo90pE&amp;playnext=1&amp;list=AL94UKMTqg-9CxvLgtPVLEHEK_wTvvFbqd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M</a:t>
            </a:r>
            <a:r>
              <a:rPr lang="cs-CZ" dirty="0" smtClean="0"/>
              <a:t>uzikoterapie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190777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muzikoterapie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c</a:t>
            </a:r>
            <a:r>
              <a:rPr lang="cs-CZ" dirty="0" smtClean="0"/>
              <a:t>ílené využívání zvuku a hudby k léčebným účelům neboli metoda</a:t>
            </a:r>
            <a:r>
              <a:rPr lang="cs-CZ" dirty="0"/>
              <a:t> používající </a:t>
            </a:r>
            <a:r>
              <a:rPr lang="cs-CZ" dirty="0" smtClean="0"/>
              <a:t>hudbu jako</a:t>
            </a:r>
            <a:r>
              <a:rPr lang="cs-CZ" dirty="0"/>
              <a:t> </a:t>
            </a:r>
            <a:r>
              <a:rPr lang="cs-CZ" dirty="0" smtClean="0"/>
              <a:t>terapeutický</a:t>
            </a:r>
            <a:r>
              <a:rPr lang="cs-CZ" dirty="0"/>
              <a:t> </a:t>
            </a:r>
            <a:r>
              <a:rPr lang="cs-CZ" dirty="0" smtClean="0"/>
              <a:t>prostředek</a:t>
            </a:r>
          </a:p>
          <a:p>
            <a:r>
              <a:rPr lang="cs-CZ" dirty="0"/>
              <a:t>n</a:t>
            </a:r>
            <a:r>
              <a:rPr lang="cs-CZ" dirty="0" smtClean="0"/>
              <a:t>ejstarší </a:t>
            </a:r>
            <a:r>
              <a:rPr lang="cs-CZ" dirty="0"/>
              <a:t>zmínky o spojení hudby a medicíny pocházejí z Bible, kde je popisováno, jak David léčil hrou na harfu </a:t>
            </a:r>
            <a:r>
              <a:rPr lang="cs-CZ" dirty="0" smtClean="0"/>
              <a:t>deprese</a:t>
            </a:r>
            <a:r>
              <a:rPr lang="cs-CZ" dirty="0"/>
              <a:t> </a:t>
            </a:r>
            <a:r>
              <a:rPr lang="cs-CZ" dirty="0" smtClean="0"/>
              <a:t>krále</a:t>
            </a:r>
            <a:r>
              <a:rPr lang="cs-CZ" dirty="0"/>
              <a:t> </a:t>
            </a:r>
            <a:r>
              <a:rPr lang="cs-CZ" dirty="0" smtClean="0"/>
              <a:t>Saula</a:t>
            </a:r>
          </a:p>
          <a:p>
            <a:r>
              <a:rPr lang="cs-CZ" dirty="0" smtClean="0"/>
              <a:t>koncem</a:t>
            </a:r>
            <a:r>
              <a:rPr lang="cs-CZ" dirty="0"/>
              <a:t> 17. </a:t>
            </a:r>
            <a:r>
              <a:rPr lang="cs-CZ" dirty="0" smtClean="0"/>
              <a:t>století</a:t>
            </a:r>
            <a:r>
              <a:rPr lang="cs-CZ" dirty="0"/>
              <a:t> </a:t>
            </a:r>
            <a:r>
              <a:rPr lang="cs-CZ" dirty="0" smtClean="0"/>
              <a:t>se objevila</a:t>
            </a:r>
            <a:r>
              <a:rPr lang="cs-CZ" dirty="0"/>
              <a:t> </a:t>
            </a:r>
            <a:r>
              <a:rPr lang="cs-CZ" dirty="0" err="1" smtClean="0"/>
              <a:t>iatromusica</a:t>
            </a:r>
            <a:r>
              <a:rPr lang="cs-CZ" dirty="0" smtClean="0"/>
              <a:t> – léčba vibracemi </a:t>
            </a:r>
            <a:r>
              <a:rPr lang="cs-CZ" dirty="0"/>
              <a:t>způsobovaných hudbou - ty z nemocného těla podle této teorie vypuzovaly jedovaté </a:t>
            </a:r>
            <a:r>
              <a:rPr lang="cs-CZ" dirty="0" smtClean="0"/>
              <a:t>látky</a:t>
            </a:r>
          </a:p>
          <a:p>
            <a:r>
              <a:rPr lang="cs-CZ" dirty="0"/>
              <a:t>z</a:t>
            </a:r>
            <a:r>
              <a:rPr lang="cs-CZ" dirty="0" smtClean="0"/>
              <a:t>a nejpřínosnější </a:t>
            </a:r>
            <a:r>
              <a:rPr lang="cs-CZ" dirty="0"/>
              <a:t>se považoval rytmus, proto byly komponovány </a:t>
            </a:r>
            <a:r>
              <a:rPr lang="cs-CZ" dirty="0" smtClean="0"/>
              <a:t>do léčby skladby </a:t>
            </a:r>
            <a:r>
              <a:rPr lang="cs-CZ" dirty="0"/>
              <a:t>tanečního </a:t>
            </a:r>
            <a:r>
              <a:rPr lang="cs-CZ" dirty="0" smtClean="0"/>
              <a:t>charakteru</a:t>
            </a:r>
          </a:p>
          <a:p>
            <a:r>
              <a:rPr lang="cs-CZ" dirty="0"/>
              <a:t>z nejnovějších výzkumů se dá zmínit podstatný podíl hudby na výsledcích holotropního dýchání (Stanislav Grof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738066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muzikoterapie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rvní </a:t>
            </a:r>
            <a:r>
              <a:rPr lang="cs-CZ" dirty="0"/>
              <a:t>muzikoterapeutický výcvikový program se konal v roce 1944 na Michiganské </a:t>
            </a:r>
            <a:r>
              <a:rPr lang="cs-CZ" dirty="0" smtClean="0"/>
              <a:t>univerzitě</a:t>
            </a:r>
          </a:p>
          <a:p>
            <a:r>
              <a:rPr lang="pl-PL" dirty="0"/>
              <a:t>m</a:t>
            </a:r>
            <a:r>
              <a:rPr lang="pl-PL" dirty="0" smtClean="0"/>
              <a:t>uzikoterapie </a:t>
            </a:r>
            <a:r>
              <a:rPr lang="pl-PL" dirty="0"/>
              <a:t>jako organizovaná profese se objevila roku </a:t>
            </a:r>
            <a:r>
              <a:rPr lang="pl-PL" dirty="0" smtClean="0"/>
              <a:t>1950</a:t>
            </a:r>
          </a:p>
          <a:p>
            <a:r>
              <a:rPr lang="pl-PL" dirty="0"/>
              <a:t>u</a:t>
            </a:r>
            <a:r>
              <a:rPr lang="pl-PL" dirty="0" smtClean="0"/>
              <a:t> nás </a:t>
            </a:r>
            <a:r>
              <a:rPr lang="cs-CZ" dirty="0"/>
              <a:t>není doposud muzikoterapie organizována žádným oficiálním způsobem, </a:t>
            </a:r>
            <a:r>
              <a:rPr lang="cs-CZ" dirty="0" smtClean="0"/>
              <a:t>jako </a:t>
            </a:r>
            <a:r>
              <a:rPr lang="cs-CZ" dirty="0"/>
              <a:t>se součástí jiných profesí</a:t>
            </a:r>
          </a:p>
        </p:txBody>
      </p:sp>
    </p:spTree>
    <p:extLst>
      <p:ext uri="{BB962C8B-B14F-4D97-AF65-F5344CB8AC3E}">
        <p14:creationId xmlns:p14="http://schemas.microsoft.com/office/powerpoint/2010/main" xmlns="" val="1202166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Účinky muzikoterapie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ovlivňuje </a:t>
            </a:r>
            <a:r>
              <a:rPr lang="cs-CZ" dirty="0"/>
              <a:t>vegetativní funkce - srdeční rytmus, </a:t>
            </a:r>
            <a:r>
              <a:rPr lang="cs-CZ" dirty="0" smtClean="0"/>
              <a:t>krevní tlak,</a:t>
            </a:r>
            <a:r>
              <a:rPr lang="cs-CZ" dirty="0"/>
              <a:t> </a:t>
            </a:r>
            <a:r>
              <a:rPr lang="cs-CZ" dirty="0" smtClean="0"/>
              <a:t>dýchání</a:t>
            </a:r>
            <a:r>
              <a:rPr lang="cs-CZ" dirty="0"/>
              <a:t>, svalový </a:t>
            </a:r>
            <a:r>
              <a:rPr lang="cs-CZ" dirty="0" smtClean="0"/>
              <a:t>tonus a </a:t>
            </a:r>
            <a:r>
              <a:rPr lang="cs-CZ" dirty="0"/>
              <a:t>pod. Používá se </a:t>
            </a:r>
            <a:r>
              <a:rPr lang="cs-CZ" dirty="0" smtClean="0"/>
              <a:t>ke zmírnění</a:t>
            </a:r>
            <a:r>
              <a:rPr lang="cs-CZ" dirty="0"/>
              <a:t> bolesti, při léčbě dlouhotrvajících </a:t>
            </a:r>
            <a:r>
              <a:rPr lang="cs-CZ" dirty="0" smtClean="0"/>
              <a:t>chorob, úzkosti</a:t>
            </a:r>
            <a:r>
              <a:rPr lang="cs-CZ" dirty="0"/>
              <a:t>, </a:t>
            </a:r>
            <a:r>
              <a:rPr lang="cs-CZ" dirty="0" smtClean="0"/>
              <a:t>strachu, u </a:t>
            </a:r>
            <a:r>
              <a:rPr lang="cs-CZ" dirty="0" err="1"/>
              <a:t>poinfarktových</a:t>
            </a:r>
            <a:r>
              <a:rPr lang="cs-CZ" dirty="0"/>
              <a:t> </a:t>
            </a:r>
            <a:r>
              <a:rPr lang="cs-CZ" dirty="0" smtClean="0"/>
              <a:t>stavů,…</a:t>
            </a:r>
          </a:p>
          <a:p>
            <a:r>
              <a:rPr lang="cs-CZ" dirty="0"/>
              <a:t>v</a:t>
            </a:r>
            <a:r>
              <a:rPr lang="cs-CZ" dirty="0" smtClean="0"/>
              <a:t> psychoterapii k léčbě </a:t>
            </a:r>
            <a:r>
              <a:rPr lang="cs-CZ" dirty="0" err="1" smtClean="0"/>
              <a:t>neuroz</a:t>
            </a:r>
            <a:r>
              <a:rPr lang="cs-CZ" dirty="0" smtClean="0"/>
              <a:t>, adaptability, komunikace,…</a:t>
            </a:r>
          </a:p>
          <a:p>
            <a:r>
              <a:rPr lang="cs-CZ" dirty="0"/>
              <a:t>h</a:t>
            </a:r>
            <a:r>
              <a:rPr lang="cs-CZ" dirty="0" smtClean="0"/>
              <a:t>udba </a:t>
            </a:r>
            <a:r>
              <a:rPr lang="cs-CZ" dirty="0"/>
              <a:t>je sama o sobě komunikací, proto umožňuje oslovení a porozumění i tam, kde jsou narušeny běžné mezilidské kontakty. Pomáhá jednak poslech </a:t>
            </a:r>
            <a:r>
              <a:rPr lang="cs-CZ" dirty="0" smtClean="0"/>
              <a:t>hudby </a:t>
            </a:r>
            <a:r>
              <a:rPr lang="cs-CZ" dirty="0"/>
              <a:t>a jednak aktivní provozování hudby </a:t>
            </a:r>
            <a:r>
              <a:rPr lang="cs-CZ" dirty="0" smtClean="0"/>
              <a:t>– například jako</a:t>
            </a:r>
            <a:r>
              <a:rPr lang="cs-CZ" dirty="0"/>
              <a:t> emoční </a:t>
            </a:r>
            <a:r>
              <a:rPr lang="cs-CZ" dirty="0" smtClean="0"/>
              <a:t>ventil</a:t>
            </a:r>
          </a:p>
        </p:txBody>
      </p:sp>
    </p:spTree>
    <p:extLst>
      <p:ext uri="{BB962C8B-B14F-4D97-AF65-F5344CB8AC3E}">
        <p14:creationId xmlns:p14="http://schemas.microsoft.com/office/powerpoint/2010/main" xmlns="" val="39372045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Znaky muzikoterapie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využití </a:t>
            </a:r>
            <a:r>
              <a:rPr lang="cs-CZ" dirty="0"/>
              <a:t>zvuku a hudby (rytmus, melodie, harmonie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 smtClean="0"/>
              <a:t>rozvíjí se terapeutický </a:t>
            </a:r>
            <a:r>
              <a:rPr lang="cs-CZ" dirty="0"/>
              <a:t>vztah, </a:t>
            </a:r>
            <a:r>
              <a:rPr lang="cs-CZ" dirty="0" smtClean="0"/>
              <a:t>tj. </a:t>
            </a:r>
            <a:r>
              <a:rPr lang="cs-CZ" dirty="0"/>
              <a:t>vztah </a:t>
            </a:r>
            <a:r>
              <a:rPr lang="cs-CZ" dirty="0" smtClean="0"/>
              <a:t>mezi </a:t>
            </a:r>
            <a:r>
              <a:rPr lang="cs-CZ" dirty="0"/>
              <a:t>klientem a </a:t>
            </a:r>
            <a:r>
              <a:rPr lang="cs-CZ" dirty="0" smtClean="0"/>
              <a:t>terapeutem</a:t>
            </a:r>
            <a:endParaRPr lang="cs-CZ" dirty="0"/>
          </a:p>
          <a:p>
            <a:r>
              <a:rPr lang="cs-CZ" dirty="0"/>
              <a:t>hudba má neverbálně komunikační, strukturální, emocionální a kreativní kvality;</a:t>
            </a:r>
          </a:p>
          <a:p>
            <a:r>
              <a:rPr lang="cs-CZ" dirty="0"/>
              <a:t>je prováděna kvalifikovanou </a:t>
            </a:r>
            <a:r>
              <a:rPr lang="cs-CZ" dirty="0" smtClean="0"/>
              <a:t>osobou</a:t>
            </a:r>
            <a:endParaRPr lang="cs-CZ" dirty="0"/>
          </a:p>
          <a:p>
            <a:r>
              <a:rPr lang="cs-CZ" dirty="0"/>
              <a:t>cílovými skupinami </a:t>
            </a:r>
            <a:r>
              <a:rPr lang="cs-CZ" dirty="0" smtClean="0"/>
              <a:t>muzikoterapie jsou </a:t>
            </a:r>
            <a:r>
              <a:rPr lang="cs-CZ" dirty="0"/>
              <a:t>především jedinci se zdravotními a edukačními </a:t>
            </a:r>
            <a:r>
              <a:rPr lang="cs-CZ" dirty="0" smtClean="0"/>
              <a:t>problémy</a:t>
            </a:r>
          </a:p>
          <a:p>
            <a:r>
              <a:rPr lang="cs-CZ" dirty="0" smtClean="0"/>
              <a:t>zkušenost </a:t>
            </a:r>
            <a:r>
              <a:rPr lang="cs-CZ" dirty="0"/>
              <a:t>s </a:t>
            </a:r>
            <a:r>
              <a:rPr lang="cs-CZ" dirty="0" smtClean="0"/>
              <a:t>muzikoterapií </a:t>
            </a:r>
            <a:r>
              <a:rPr lang="cs-CZ" dirty="0"/>
              <a:t>může vyvolat pozitivní změny ve všech dimenzích lidského </a:t>
            </a:r>
            <a:r>
              <a:rPr lang="cs-CZ" dirty="0" smtClean="0"/>
              <a:t>organismu</a:t>
            </a:r>
            <a:endParaRPr lang="cs-CZ" dirty="0"/>
          </a:p>
          <a:p>
            <a:r>
              <a:rPr lang="cs-CZ" dirty="0"/>
              <a:t>umožňuje uspokojení nejrůznějších fyzických, emocionálních, intelektuálních, sociálních a jiných potřeb klientů</a:t>
            </a:r>
          </a:p>
          <a:p>
            <a:r>
              <a:rPr lang="cs-CZ" dirty="0" smtClean="0"/>
              <a:t>rozsáhlou </a:t>
            </a:r>
            <a:r>
              <a:rPr lang="cs-CZ" dirty="0"/>
              <a:t>oblast terapeutického </a:t>
            </a:r>
            <a:r>
              <a:rPr lang="cs-CZ" dirty="0" smtClean="0"/>
              <a:t>působení - </a:t>
            </a:r>
            <a:r>
              <a:rPr lang="cs-CZ" dirty="0"/>
              <a:t>léčba, učení, rozvoj sociálních </a:t>
            </a:r>
            <a:r>
              <a:rPr lang="cs-CZ" dirty="0" smtClean="0"/>
              <a:t>interakcí </a:t>
            </a:r>
            <a:r>
              <a:rPr lang="cs-CZ" dirty="0"/>
              <a:t>a komunikace, sebevyjádření, motivace, zvládání bolesti a stresu, redukce rušivého chování, práce s emocemi, zvýšení kvality života, osobní a duchovní </a:t>
            </a:r>
            <a:r>
              <a:rPr lang="cs-CZ" dirty="0" smtClean="0"/>
              <a:t>rozvoj </a:t>
            </a:r>
            <a:r>
              <a:rPr lang="cs-CZ" dirty="0"/>
              <a:t>atd.</a:t>
            </a:r>
          </a:p>
          <a:p>
            <a:r>
              <a:rPr lang="cs-CZ" dirty="0"/>
              <a:t>může být realizována za různých uspořádání terapeutické situace (individuální, </a:t>
            </a:r>
            <a:r>
              <a:rPr lang="cs-CZ" dirty="0" smtClean="0"/>
              <a:t>skupinová, aktivní, receptivní)</a:t>
            </a:r>
            <a:endParaRPr lang="cs-CZ" dirty="0"/>
          </a:p>
          <a:p>
            <a:r>
              <a:rPr lang="cs-CZ" dirty="0"/>
              <a:t>má uplatnění v prevenci, léčbě i následné </a:t>
            </a:r>
            <a:r>
              <a:rPr lang="cs-CZ" dirty="0" smtClean="0"/>
              <a:t>rehabilitaci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535734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Typy 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cs-CZ" dirty="0" smtClean="0"/>
              <a:t>Individuální</a:t>
            </a:r>
          </a:p>
          <a:p>
            <a:pPr marL="514350" indent="-514350">
              <a:buAutoNum type="arabicPeriod"/>
            </a:pPr>
            <a:r>
              <a:rPr lang="cs-CZ" dirty="0" smtClean="0"/>
              <a:t>Skupinová (u autistických dětí)</a:t>
            </a:r>
          </a:p>
          <a:p>
            <a:pPr marL="514350" indent="-514350">
              <a:buAutoNum type="arabicPeriod"/>
            </a:pPr>
            <a:r>
              <a:rPr lang="cs-CZ" dirty="0" smtClean="0"/>
              <a:t>Hromadná (</a:t>
            </a:r>
            <a:r>
              <a:rPr lang="cs-CZ" dirty="0"/>
              <a:t>při léčbě alkoholismu </a:t>
            </a:r>
            <a:r>
              <a:rPr lang="cs-CZ" dirty="0" smtClean="0"/>
              <a:t>nebo toxikomanie)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39952" y="3356992"/>
            <a:ext cx="3888432" cy="3172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6699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Muzikoterapie ve školství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Podmínky práce učitele ve škole obvykle neumožňují provádět </a:t>
            </a:r>
            <a:r>
              <a:rPr lang="cs-CZ" dirty="0" smtClean="0"/>
              <a:t>muzikoterapii </a:t>
            </a:r>
            <a:r>
              <a:rPr lang="cs-CZ" dirty="0"/>
              <a:t>jako systematickou terapeutickou </a:t>
            </a:r>
            <a:r>
              <a:rPr lang="cs-CZ" dirty="0" smtClean="0"/>
              <a:t>intervenci. </a:t>
            </a:r>
          </a:p>
          <a:p>
            <a:r>
              <a:rPr lang="cs-CZ" dirty="0"/>
              <a:t>Hudba je využívána k aktivaci žáků, k prohloubení koncentrace v důležitých okamžicích vyučovací hodiny a usnadnění zapamatování důležitých informací. Žáci se učí vyjadřovat se a hodnotit se prostřednictvím hudby. Hudba vytváří podnětné prostředí a navozuje </a:t>
            </a:r>
            <a:r>
              <a:rPr lang="cs-CZ" dirty="0" smtClean="0"/>
              <a:t>příjemnou </a:t>
            </a:r>
            <a:r>
              <a:rPr lang="cs-CZ" dirty="0"/>
              <a:t>atmosféru během školního dne a stává se relaxačním prostředkem.</a:t>
            </a:r>
          </a:p>
        </p:txBody>
      </p:sp>
    </p:spTree>
    <p:extLst>
      <p:ext uri="{BB962C8B-B14F-4D97-AF65-F5344CB8AC3E}">
        <p14:creationId xmlns:p14="http://schemas.microsoft.com/office/powerpoint/2010/main" xmlns="" val="2040719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Hudební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Bubny, flétny, zvonkohry, tibetské mísy, strunné nástroje,…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2636912"/>
            <a:ext cx="2286000" cy="2099310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520" y="4811557"/>
            <a:ext cx="2286000" cy="152019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96336" y="2845652"/>
            <a:ext cx="1296144" cy="322691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699792" y="2819578"/>
            <a:ext cx="2159936" cy="3239904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085608" y="2845652"/>
            <a:ext cx="2319315" cy="321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2794613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Hudba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www.youtube.com/watch?v=Jl8iYAo90pE&amp;playnext=1&amp;list=AL94UKMTqg-9CxvLgtPVLEHEK_wTvvFbqd</a:t>
            </a:r>
            <a:endParaRPr lang="cs-CZ" dirty="0" smtClean="0"/>
          </a:p>
          <a:p>
            <a:r>
              <a:rPr lang="cs-CZ" dirty="0" smtClean="0"/>
              <a:t>Krátké </a:t>
            </a:r>
            <a:r>
              <a:rPr lang="cs-CZ" smtClean="0"/>
              <a:t>relaxační cvičení </a:t>
            </a:r>
            <a:r>
              <a:rPr lang="cs-CZ">
                <a:hlinkClick r:id="rId3"/>
              </a:rPr>
              <a:t>http://</a:t>
            </a:r>
            <a:r>
              <a:rPr lang="cs-CZ" smtClean="0">
                <a:hlinkClick r:id="rId3"/>
              </a:rPr>
              <a:t>www.youtube.com/watch?v=ZWywOpeWl-4</a:t>
            </a:r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95806416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198</Words>
  <Application>Microsoft Office PowerPoint</Application>
  <PresentationFormat>Předvádění na obrazovce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Muzikoterapie</vt:lpstr>
      <vt:lpstr>Historie muzikoterapie</vt:lpstr>
      <vt:lpstr>Historie muzikoterapie</vt:lpstr>
      <vt:lpstr>Účinky muzikoterapie</vt:lpstr>
      <vt:lpstr>Znaky muzikoterapie</vt:lpstr>
      <vt:lpstr>Typy terapie</vt:lpstr>
      <vt:lpstr>Muzikoterapie ve školství</vt:lpstr>
      <vt:lpstr>Hudební nástroje</vt:lpstr>
      <vt:lpstr>Hudba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Muzikoterapie</dc:title>
  <dc:creator>kiboon</dc:creator>
  <cp:lastModifiedBy>PC</cp:lastModifiedBy>
  <cp:revision>10</cp:revision>
  <dcterms:created xsi:type="dcterms:W3CDTF">2013-12-12T20:34:15Z</dcterms:created>
  <dcterms:modified xsi:type="dcterms:W3CDTF">2013-12-21T11:58:51Z</dcterms:modified>
</cp:coreProperties>
</file>