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2" r:id="rId6"/>
    <p:sldId id="267" r:id="rId7"/>
    <p:sldId id="268" r:id="rId8"/>
    <p:sldId id="259" r:id="rId9"/>
    <p:sldId id="260" r:id="rId10"/>
    <p:sldId id="264" r:id="rId11"/>
    <p:sldId id="265" r:id="rId12"/>
    <p:sldId id="263" r:id="rId13"/>
    <p:sldId id="266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098236A-FB59-498D-A7BF-67A34DD7B7A1}" type="datetimeFigureOut">
              <a:rPr lang="cs-CZ" smtClean="0"/>
              <a:pPr/>
              <a:t>21.12.2013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8F867FA-F5C9-4E99-B867-4383E65E724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8640960" cy="4571999"/>
          </a:xfrm>
        </p:spPr>
        <p:txBody>
          <a:bodyPr/>
          <a:lstStyle/>
          <a:p>
            <a:r>
              <a:rPr lang="cs-CZ" dirty="0" err="1" smtClean="0"/>
              <a:t>Superfoods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3140968"/>
            <a:ext cx="7499176" cy="936104"/>
          </a:xfrm>
        </p:spPr>
        <p:txBody>
          <a:bodyPr/>
          <a:lstStyle/>
          <a:p>
            <a:pPr algn="ctr"/>
            <a:r>
              <a:rPr lang="cs-CZ" sz="3200" dirty="0" err="1" smtClean="0"/>
              <a:t>superpotraviny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xmlns="" val="29127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Konopné semínko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7620000" cy="5184576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b="0" dirty="0" smtClean="0"/>
              <a:t>vybrané odrůdy </a:t>
            </a:r>
            <a:r>
              <a:rPr lang="cs-CZ" b="0" dirty="0"/>
              <a:t>jedlého konopného semínka, které neobsahuje </a:t>
            </a:r>
            <a:r>
              <a:rPr lang="cs-CZ" b="0" dirty="0" smtClean="0"/>
              <a:t>THC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patří mezi nejvýživnější olejnatá semínka </a:t>
            </a:r>
            <a:r>
              <a:rPr lang="cs-CZ" b="0" dirty="0" smtClean="0"/>
              <a:t>vůbec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 smtClean="0"/>
              <a:t>jedna </a:t>
            </a:r>
            <a:r>
              <a:rPr lang="cs-CZ" b="0" dirty="0"/>
              <a:t>z nejvýživnějších </a:t>
            </a:r>
            <a:r>
              <a:rPr lang="cs-CZ" b="0" dirty="0" smtClean="0"/>
              <a:t>potravin, jsou </a:t>
            </a:r>
            <a:r>
              <a:rPr lang="cs-CZ" b="0" dirty="0"/>
              <a:t>ideálním zdrojem </a:t>
            </a:r>
            <a:r>
              <a:rPr lang="cs-CZ" b="0" dirty="0" smtClean="0"/>
              <a:t>energie - </a:t>
            </a:r>
            <a:r>
              <a:rPr lang="cs-CZ" b="0" dirty="0"/>
              <a:t>dodává tělu všechny esenciální aminokyseliny </a:t>
            </a:r>
            <a:r>
              <a:rPr lang="cs-CZ" dirty="0"/>
              <a:t>Omega 3, 6, 9 v poměru dokonale vhodném pro lidský </a:t>
            </a:r>
            <a:r>
              <a:rPr lang="cs-CZ" dirty="0" smtClean="0"/>
              <a:t>organismus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Pravidelné užívání loupaného konopného semínka posiluje imunitní systém a podporuje trávení i růst užitečných mikroorganismů. </a:t>
            </a: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Díky antioxidačním vlastnostem chrání před rakovinou prsu, střev, prostaty i konečníku a snižuje hrozbu angíny a zánětů</a:t>
            </a:r>
            <a:r>
              <a:rPr lang="cs-CZ" b="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J</a:t>
            </a:r>
            <a:r>
              <a:rPr lang="cs-CZ" b="0" dirty="0" smtClean="0"/>
              <a:t>e </a:t>
            </a:r>
            <a:r>
              <a:rPr lang="cs-CZ" b="0" dirty="0"/>
              <a:t>také důležitou součástí pro stavbu DNA a RNA, a při udržování pH tělesných tekutin.</a:t>
            </a: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712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29" y="0"/>
            <a:ext cx="328677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5511" y="-23695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014" y="3789040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348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99176" cy="828010"/>
          </a:xfrm>
        </p:spPr>
        <p:txBody>
          <a:bodyPr/>
          <a:lstStyle/>
          <a:p>
            <a:r>
              <a:rPr lang="cs-CZ" dirty="0" smtClean="0"/>
              <a:t>Další </a:t>
            </a:r>
            <a:r>
              <a:rPr lang="cs-CZ" dirty="0" err="1" smtClean="0"/>
              <a:t>superpotraviny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" y="909385"/>
            <a:ext cx="4211604" cy="281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9631" y="924309"/>
            <a:ext cx="3960440" cy="264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346035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borůvky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67703" y="311071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acai</a:t>
            </a:r>
            <a:endParaRPr lang="cs-CZ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995" y="3835905"/>
            <a:ext cx="3846325" cy="241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512" y="3578550"/>
            <a:ext cx="4318936" cy="323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82995" y="6254883"/>
            <a:ext cx="366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Aloe vera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73187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311"/>
            <a:ext cx="48672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311"/>
            <a:ext cx="37814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16575"/>
            <a:ext cx="4302464" cy="312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42" y="3429000"/>
            <a:ext cx="436245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548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32066"/>
          </a:xfrm>
        </p:spPr>
        <p:txBody>
          <a:bodyPr>
            <a:normAutofit/>
          </a:bodyPr>
          <a:lstStyle/>
          <a:p>
            <a:r>
              <a:rPr lang="cs-CZ" dirty="0" err="1" smtClean="0"/>
              <a:t>Chia</a:t>
            </a:r>
            <a:r>
              <a:rPr lang="cs-CZ" dirty="0" smtClean="0"/>
              <a:t> semínka</a:t>
            </a:r>
            <a:br>
              <a:rPr lang="cs-CZ" dirty="0" smtClean="0"/>
            </a:br>
            <a:r>
              <a:rPr lang="cs-CZ" sz="1600" b="1" dirty="0"/>
              <a:t>ZNOVUOBJEVENÝ POKLAD </a:t>
            </a: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>MODERNÍHO </a:t>
            </a:r>
            <a:r>
              <a:rPr lang="cs-CZ" sz="1600" b="1" dirty="0"/>
              <a:t>JÍDELNÍČKU</a:t>
            </a:r>
            <a:endParaRPr lang="cs-CZ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530120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šalvěj hispánská</a:t>
            </a:r>
            <a:r>
              <a:rPr lang="cs-CZ" b="0" dirty="0"/>
              <a:t> </a:t>
            </a:r>
            <a:r>
              <a:rPr lang="cs-CZ" sz="1600" b="0" dirty="0"/>
              <a:t>(</a:t>
            </a:r>
            <a:r>
              <a:rPr lang="cs-CZ" sz="1600" b="0" i="1" dirty="0" err="1"/>
              <a:t>salvia</a:t>
            </a:r>
            <a:r>
              <a:rPr lang="cs-CZ" sz="1600" b="0" i="1" dirty="0"/>
              <a:t> </a:t>
            </a:r>
            <a:r>
              <a:rPr lang="cs-CZ" sz="1600" b="0" i="1" dirty="0" err="1"/>
              <a:t>hispanica</a:t>
            </a:r>
            <a:r>
              <a:rPr lang="cs-CZ" b="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Latinská a Střední </a:t>
            </a:r>
            <a:r>
              <a:rPr lang="cs-CZ" b="0" dirty="0" smtClean="0"/>
              <a:t>Amerika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Semínka </a:t>
            </a:r>
            <a:r>
              <a:rPr lang="cs-CZ" b="0" dirty="0" err="1"/>
              <a:t>chia</a:t>
            </a:r>
            <a:r>
              <a:rPr lang="cs-CZ" b="0" dirty="0"/>
              <a:t> obsahují 21g tuků ve </a:t>
            </a:r>
            <a:endParaRPr lang="cs-CZ" b="0" dirty="0" smtClean="0"/>
          </a:p>
          <a:p>
            <a:r>
              <a:rPr lang="cs-CZ" b="0" dirty="0" smtClean="0"/>
              <a:t>100g </a:t>
            </a:r>
            <a:r>
              <a:rPr lang="cs-CZ" b="0" dirty="0"/>
              <a:t>semínek. 62% těchto tuků tvoří </a:t>
            </a:r>
            <a:endParaRPr lang="cs-CZ" b="0" dirty="0" smtClean="0"/>
          </a:p>
          <a:p>
            <a:r>
              <a:rPr lang="cs-CZ" b="0" dirty="0" smtClean="0"/>
              <a:t>rostlinné</a:t>
            </a:r>
            <a:r>
              <a:rPr lang="cs-CZ" b="0" dirty="0"/>
              <a:t> </a:t>
            </a:r>
            <a:r>
              <a:rPr lang="cs-CZ" dirty="0"/>
              <a:t>Omega-3 mastné </a:t>
            </a:r>
            <a:r>
              <a:rPr lang="cs-CZ" dirty="0" smtClean="0"/>
              <a:t>kyseliny.</a:t>
            </a:r>
            <a:endParaRPr lang="cs-CZ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vysoký obsah </a:t>
            </a:r>
            <a:r>
              <a:rPr lang="cs-CZ" dirty="0"/>
              <a:t>vlákniny</a:t>
            </a:r>
            <a:r>
              <a:rPr lang="cs-CZ" b="0" dirty="0"/>
              <a:t> (</a:t>
            </a:r>
            <a:r>
              <a:rPr lang="cs-CZ" dirty="0"/>
              <a:t>32</a:t>
            </a:r>
            <a:r>
              <a:rPr lang="cs-CZ" dirty="0" smtClean="0"/>
              <a:t>%</a:t>
            </a:r>
            <a:r>
              <a:rPr lang="cs-CZ" b="0" dirty="0" smtClean="0"/>
              <a:t>)</a:t>
            </a:r>
          </a:p>
          <a:p>
            <a:pPr lvl="1" indent="0">
              <a:buNone/>
            </a:pPr>
            <a:r>
              <a:rPr lang="cs-CZ" dirty="0" smtClean="0">
                <a:sym typeface="Wingdings" pitchFamily="2" charset="2"/>
              </a:rPr>
              <a:t> </a:t>
            </a:r>
            <a:r>
              <a:rPr lang="cs-CZ" b="1" dirty="0"/>
              <a:t>zpomaluje proces trávicích enzymů</a:t>
            </a: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v</a:t>
            </a:r>
            <a:r>
              <a:rPr lang="cs-CZ" b="0" dirty="0" smtClean="0"/>
              <a:t>ysoký obsah antioxidantů </a:t>
            </a:r>
            <a:r>
              <a:rPr lang="cs-CZ" b="0" dirty="0" smtClean="0">
                <a:sym typeface="Wingdings" pitchFamily="2" charset="2"/>
              </a:rPr>
              <a:t> protizánětlivé účinky</a:t>
            </a: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pozitivní vliv na </a:t>
            </a:r>
            <a:r>
              <a:rPr lang="cs-CZ" dirty="0"/>
              <a:t>zdraví pokožky, vlasů a </a:t>
            </a:r>
            <a:r>
              <a:rPr lang="cs-CZ" dirty="0" smtClean="0"/>
              <a:t>nehtů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 smtClean="0"/>
              <a:t>přispívá </a:t>
            </a:r>
            <a:r>
              <a:rPr lang="cs-CZ" b="0" dirty="0"/>
              <a:t>k vnitřní hydrataci těla a tím mnohdy i k lepšímu zvládnutí fyzického </a:t>
            </a:r>
            <a:r>
              <a:rPr lang="cs-CZ" b="0" dirty="0" smtClean="0"/>
              <a:t>výkonu</a:t>
            </a:r>
            <a:endParaRPr lang="cs-CZ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4 nejdůležitější potraviny</a:t>
            </a:r>
            <a:r>
              <a:rPr lang="cs-CZ" b="0" dirty="0"/>
              <a:t> </a:t>
            </a:r>
            <a:r>
              <a:rPr lang="cs-CZ" dirty="0" smtClean="0"/>
              <a:t>Aztéků</a:t>
            </a:r>
            <a:r>
              <a:rPr lang="cs-CZ" b="0" dirty="0"/>
              <a:t>, spolu s fazolemi, </a:t>
            </a:r>
            <a:r>
              <a:rPr lang="cs-CZ" b="0" dirty="0" smtClean="0"/>
              <a:t>amarantem a kukuřicí</a:t>
            </a:r>
          </a:p>
        </p:txBody>
      </p:sp>
      <p:pic>
        <p:nvPicPr>
          <p:cNvPr id="1026" name="Picture 2" descr="http://www.coconutandquinoa.com/wp-content/uploads/2009/06/chia-seed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761" y="0"/>
            <a:ext cx="4569718" cy="430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44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338936" cy="355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952328" cy="443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59291"/>
            <a:ext cx="4948064" cy="329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99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5791200" cy="1191662"/>
          </a:xfrm>
        </p:spPr>
        <p:txBody>
          <a:bodyPr>
            <a:normAutofit/>
          </a:bodyPr>
          <a:lstStyle/>
          <a:p>
            <a:r>
              <a:rPr lang="cs-CZ" b="1" dirty="0"/>
              <a:t>HORSKÁ PERUÁNSKÁ </a:t>
            </a:r>
            <a:r>
              <a:rPr lang="cs-CZ" b="1" dirty="0" smtClean="0"/>
              <a:t>MACA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7620000" cy="5400600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cs-CZ" b="0" dirty="0" smtClean="0"/>
              <a:t>nejodolnější, nejvýživnější, jedna </a:t>
            </a:r>
          </a:p>
          <a:p>
            <a:pPr>
              <a:spcAft>
                <a:spcPts val="0"/>
              </a:spcAft>
            </a:pPr>
            <a:r>
              <a:rPr lang="cs-CZ" b="0" dirty="0" smtClean="0"/>
              <a:t>z </a:t>
            </a:r>
            <a:r>
              <a:rPr lang="cs-CZ" b="0" dirty="0"/>
              <a:t>nejstarších, nejvýše rostoucích </a:t>
            </a:r>
            <a:endParaRPr lang="cs-CZ" b="0" dirty="0" smtClean="0"/>
          </a:p>
          <a:p>
            <a:pPr>
              <a:spcAft>
                <a:spcPts val="0"/>
              </a:spcAft>
            </a:pPr>
            <a:r>
              <a:rPr lang="cs-CZ" b="0" dirty="0" smtClean="0"/>
              <a:t>i </a:t>
            </a:r>
            <a:r>
              <a:rPr lang="cs-CZ" b="0" dirty="0"/>
              <a:t>nejvýše pěstovaných rostlin na </a:t>
            </a:r>
            <a:r>
              <a:rPr lang="cs-CZ" b="0" dirty="0" smtClean="0"/>
              <a:t>světě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cs-CZ" b="0" u="sng" dirty="0" smtClean="0"/>
              <a:t>Kořen obsahuje:</a:t>
            </a:r>
          </a:p>
          <a:p>
            <a:pPr marL="800100" lvl="1" indent="-342900"/>
            <a:r>
              <a:rPr lang="pt-BR" b="1" dirty="0"/>
              <a:t>vitamíny</a:t>
            </a:r>
            <a:r>
              <a:rPr lang="pt-BR" dirty="0"/>
              <a:t> (A, B1, B2, B6, C, E</a:t>
            </a:r>
            <a:r>
              <a:rPr lang="pt-BR" dirty="0" smtClean="0"/>
              <a:t>)</a:t>
            </a:r>
            <a:endParaRPr lang="cs-CZ" dirty="0" smtClean="0"/>
          </a:p>
          <a:p>
            <a:pPr marL="800100" lvl="1" indent="-342900"/>
            <a:r>
              <a:rPr lang="cs-CZ" b="1" dirty="0"/>
              <a:t>přírodní </a:t>
            </a:r>
            <a:r>
              <a:rPr lang="cs-CZ" b="1" dirty="0" smtClean="0"/>
              <a:t>steroly </a:t>
            </a:r>
            <a:r>
              <a:rPr lang="cs-CZ" dirty="0" smtClean="0"/>
              <a:t>- energetizující účinky, zvyšují </a:t>
            </a:r>
            <a:r>
              <a:rPr lang="cs-CZ" dirty="0"/>
              <a:t>svalovou </a:t>
            </a:r>
            <a:r>
              <a:rPr lang="cs-CZ" dirty="0" smtClean="0"/>
              <a:t>výkonnost</a:t>
            </a:r>
          </a:p>
          <a:p>
            <a:pPr marL="800100" lvl="1" indent="-342900"/>
            <a:r>
              <a:rPr lang="cs-CZ" dirty="0"/>
              <a:t>70 % </a:t>
            </a:r>
            <a:r>
              <a:rPr lang="cs-CZ" b="1" dirty="0"/>
              <a:t>nenasycených</a:t>
            </a:r>
            <a:r>
              <a:rPr lang="cs-CZ" dirty="0"/>
              <a:t> mastných </a:t>
            </a:r>
            <a:r>
              <a:rPr lang="cs-CZ" dirty="0" smtClean="0"/>
              <a:t>kyselin</a:t>
            </a:r>
          </a:p>
          <a:p>
            <a:pPr marL="800100" lvl="1" indent="-342900"/>
            <a:r>
              <a:rPr lang="cs-CZ" dirty="0"/>
              <a:t>t</a:t>
            </a:r>
            <a:r>
              <a:rPr lang="cs-CZ" dirty="0" smtClean="0"/>
              <a:t>éměř </a:t>
            </a:r>
            <a:r>
              <a:rPr lang="cs-CZ" dirty="0"/>
              <a:t>všechny nezbytné </a:t>
            </a:r>
            <a:r>
              <a:rPr lang="cs-CZ" b="1" dirty="0" smtClean="0"/>
              <a:t>aminokyseliny</a:t>
            </a:r>
            <a:r>
              <a:rPr lang="cs-CZ" dirty="0" smtClean="0"/>
              <a:t>, 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/>
              <a:t>zlepšuje </a:t>
            </a:r>
            <a:r>
              <a:rPr lang="cs-CZ" smtClean="0"/>
              <a:t>libido</a:t>
            </a:r>
            <a:endParaRPr lang="cs-CZ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z</a:t>
            </a:r>
            <a:r>
              <a:rPr lang="cs-CZ" dirty="0" smtClean="0"/>
              <a:t>eslabuje </a:t>
            </a:r>
            <a:r>
              <a:rPr lang="cs-CZ" dirty="0"/>
              <a:t>menstruační </a:t>
            </a:r>
            <a:r>
              <a:rPr lang="cs-CZ" dirty="0" smtClean="0"/>
              <a:t>bolesti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z</a:t>
            </a:r>
            <a:r>
              <a:rPr lang="cs-CZ" dirty="0" smtClean="0"/>
              <a:t>mírňuje </a:t>
            </a:r>
            <a:r>
              <a:rPr lang="cs-CZ" dirty="0"/>
              <a:t>příznaky </a:t>
            </a:r>
            <a:r>
              <a:rPr lang="cs-CZ" dirty="0" smtClean="0"/>
              <a:t>menopauzy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r</a:t>
            </a:r>
            <a:r>
              <a:rPr lang="cs-CZ" dirty="0" smtClean="0"/>
              <a:t>eguluje </a:t>
            </a:r>
            <a:r>
              <a:rPr lang="cs-CZ" dirty="0"/>
              <a:t>hladinu cholesterolu, snižuje LDL neboli "špatný" </a:t>
            </a:r>
            <a:r>
              <a:rPr lang="cs-CZ" dirty="0" smtClean="0"/>
              <a:t>cholesterol</a:t>
            </a:r>
          </a:p>
        </p:txBody>
      </p:sp>
    </p:spTree>
    <p:extLst>
      <p:ext uri="{BB962C8B-B14F-4D97-AF65-F5344CB8AC3E}">
        <p14:creationId xmlns:p14="http://schemas.microsoft.com/office/powerpoint/2010/main" xmlns="" val="316285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44" y="116632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7539"/>
            <a:ext cx="37147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2289"/>
            <a:ext cx="57150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32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Goji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kustovnice čínská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p</a:t>
            </a:r>
            <a:r>
              <a:rPr lang="cs-CZ" b="0" dirty="0" smtClean="0"/>
              <a:t>ůvodem z Asie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 smtClean="0"/>
              <a:t>vyhledávaný </a:t>
            </a:r>
            <a:r>
              <a:rPr lang="cs-CZ" b="0" dirty="0"/>
              <a:t>„</a:t>
            </a:r>
            <a:r>
              <a:rPr lang="cs-CZ" b="0" dirty="0" smtClean="0"/>
              <a:t>všelék“ </a:t>
            </a:r>
            <a:r>
              <a:rPr lang="cs-CZ" b="0" dirty="0"/>
              <a:t>a </a:t>
            </a:r>
            <a:r>
              <a:rPr lang="cs-CZ" b="0" dirty="0" err="1" smtClean="0"/>
              <a:t>doplňek</a:t>
            </a:r>
            <a:r>
              <a:rPr lang="cs-CZ" b="0" dirty="0" smtClean="0"/>
              <a:t> stravy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b="0" dirty="0"/>
              <a:t>Podle některých je v nich skryt recept na dlouhověkost</a:t>
            </a:r>
            <a:r>
              <a:rPr lang="pl-PL" b="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obsahuje nejen vitamíny, ale také aminokyseliny, betakaroten či aktivní polysacharidy a stopové </a:t>
            </a:r>
            <a:r>
              <a:rPr lang="cs-CZ" b="0" dirty="0" smtClean="0"/>
              <a:t>prvky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d</a:t>
            </a:r>
            <a:r>
              <a:rPr lang="cs-CZ" b="0" dirty="0" smtClean="0"/>
              <a:t>louhodobé </a:t>
            </a:r>
            <a:r>
              <a:rPr lang="cs-CZ" b="0" dirty="0"/>
              <a:t>užívání </a:t>
            </a:r>
            <a:r>
              <a:rPr lang="cs-CZ" dirty="0" err="1"/>
              <a:t>Goji</a:t>
            </a:r>
            <a:r>
              <a:rPr lang="cs-CZ" dirty="0"/>
              <a:t> </a:t>
            </a:r>
            <a:r>
              <a:rPr lang="cs-CZ" dirty="0" err="1"/>
              <a:t>Berry</a:t>
            </a:r>
            <a:r>
              <a:rPr lang="cs-CZ" b="0" dirty="0"/>
              <a:t> vede k celkovému pročištění </a:t>
            </a:r>
            <a:r>
              <a:rPr lang="cs-CZ" b="0" dirty="0" smtClean="0"/>
              <a:t>organismu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zlepšuje paměť, pomáhá proti nespavosti či utlumuje bolest </a:t>
            </a:r>
            <a:r>
              <a:rPr lang="cs-CZ" b="0" dirty="0" smtClean="0"/>
              <a:t>hlavy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zvyšuje obranyschopnost organismu a navíc působ jako prevence před rakovinou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692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461962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4520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9859"/>
            <a:ext cx="2129285" cy="30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476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62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Quinoa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800" b="1" i="1" dirty="0"/>
              <a:t>(merlík čilský)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8876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cs-CZ" dirty="0" smtClean="0"/>
              <a:t>Jižní Amerika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Inkové </a:t>
            </a:r>
            <a:r>
              <a:rPr lang="cs-CZ" b="0" dirty="0" err="1"/>
              <a:t>quinou</a:t>
            </a:r>
            <a:r>
              <a:rPr lang="cs-CZ" b="0" dirty="0"/>
              <a:t> uctívali jako „matku zrn</a:t>
            </a:r>
            <a:r>
              <a:rPr lang="cs-CZ" b="0" dirty="0" smtClean="0"/>
              <a:t>“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v</a:t>
            </a:r>
            <a:r>
              <a:rPr lang="cs-CZ" b="0" dirty="0" smtClean="0"/>
              <a:t>elmi bohatá na vlákninu - </a:t>
            </a:r>
            <a:r>
              <a:rPr lang="cs-CZ" b="0" dirty="0"/>
              <a:t>Vláknina obsažená v </a:t>
            </a:r>
            <a:r>
              <a:rPr lang="cs-CZ" b="0" dirty="0" err="1"/>
              <a:t>quinoe</a:t>
            </a:r>
            <a:r>
              <a:rPr lang="cs-CZ" b="0" dirty="0"/>
              <a:t> je nerozpustná, takže předchází vzniku žlučových kamenů a pomáhá z těla vylučovat toxiny</a:t>
            </a:r>
            <a:r>
              <a:rPr lang="cs-CZ" b="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o</a:t>
            </a:r>
            <a:r>
              <a:rPr lang="cs-CZ" b="0" dirty="0" smtClean="0"/>
              <a:t>bsahuje spoustu bílkovin - </a:t>
            </a:r>
            <a:r>
              <a:rPr lang="cs-CZ" dirty="0"/>
              <a:t>Nemá nic společného s mlékem, a přesto je plná minerálů, zvláště vápníku a </a:t>
            </a:r>
            <a:r>
              <a:rPr lang="cs-CZ" dirty="0" smtClean="0"/>
              <a:t>hořčíku.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z</a:t>
            </a:r>
            <a:r>
              <a:rPr lang="cs-CZ" b="0" dirty="0" smtClean="0"/>
              <a:t>droj vitamínu E - </a:t>
            </a:r>
            <a:r>
              <a:rPr lang="cs-CZ" b="0" dirty="0"/>
              <a:t>Snižuje riziko rakoviny</a:t>
            </a:r>
            <a:r>
              <a:rPr lang="cs-CZ" b="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 smtClean="0"/>
              <a:t>má </a:t>
            </a:r>
            <a:r>
              <a:rPr lang="cs-CZ" b="0" dirty="0"/>
              <a:t>nízký glykemický index, proto zasytí na dlouhou </a:t>
            </a:r>
            <a:r>
              <a:rPr lang="cs-CZ" b="0" dirty="0" smtClean="0"/>
              <a:t>dobu</a:t>
            </a:r>
            <a:r>
              <a:rPr lang="cs-CZ" b="0" dirty="0"/>
              <a:t> </a:t>
            </a:r>
            <a:r>
              <a:rPr lang="cs-CZ" b="0" dirty="0" smtClean="0">
                <a:sym typeface="Wingdings" pitchFamily="2" charset="2"/>
              </a:rPr>
              <a:t> pozitivní účinek při hubnutí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b="0" dirty="0"/>
              <a:t>Má </a:t>
            </a:r>
            <a:r>
              <a:rPr lang="cs-CZ" dirty="0"/>
              <a:t>příjemnou strukturu a neutrální chuť</a:t>
            </a:r>
            <a:r>
              <a:rPr lang="cs-CZ" b="0" dirty="0"/>
              <a:t>, která se dobře snoubí téměř se vším. Snadno a rychle se upravuje. Má všestranné použití – </a:t>
            </a:r>
            <a:r>
              <a:rPr lang="cs-CZ" dirty="0" err="1"/>
              <a:t>nasladko</a:t>
            </a:r>
            <a:r>
              <a:rPr lang="cs-CZ" dirty="0"/>
              <a:t> i </a:t>
            </a:r>
            <a:r>
              <a:rPr lang="cs-CZ" dirty="0" err="1"/>
              <a:t>naslano</a:t>
            </a:r>
            <a:r>
              <a:rPr lang="cs-CZ" b="0" dirty="0"/>
              <a:t>.</a:t>
            </a:r>
            <a:endParaRPr lang="cs-CZ" b="0" dirty="0" smtClean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1226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664158" cy="310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226" y="3021027"/>
            <a:ext cx="6371221" cy="385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765612" cy="251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08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124</TotalTime>
  <Words>294</Words>
  <Application>Microsoft Office PowerPoint</Application>
  <PresentationFormat>Předvádění na obrazovce (4:3)</PresentationFormat>
  <Paragraphs>56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Základní</vt:lpstr>
      <vt:lpstr>Superfoods</vt:lpstr>
      <vt:lpstr>Chia semínka ZNOVUOBJEVENÝ POKLAD  MODERNÍHO JÍDELNÍČKU</vt:lpstr>
      <vt:lpstr>Snímek 3</vt:lpstr>
      <vt:lpstr>HORSKÁ PERUÁNSKÁ MACA</vt:lpstr>
      <vt:lpstr>Snímek 5</vt:lpstr>
      <vt:lpstr>Goji kustovnice čínská</vt:lpstr>
      <vt:lpstr>Snímek 7</vt:lpstr>
      <vt:lpstr>Quinoa (merlík čilský)</vt:lpstr>
      <vt:lpstr>Snímek 9</vt:lpstr>
      <vt:lpstr>Konopné semínko</vt:lpstr>
      <vt:lpstr>Snímek 11</vt:lpstr>
      <vt:lpstr>Další superpotraviny:</vt:lpstr>
      <vt:lpstr>Snímek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Superfoods</dc:title>
  <dc:creator>Clara</dc:creator>
  <cp:lastModifiedBy>PC</cp:lastModifiedBy>
  <cp:revision>14</cp:revision>
  <dcterms:created xsi:type="dcterms:W3CDTF">2013-12-12T18:30:25Z</dcterms:created>
  <dcterms:modified xsi:type="dcterms:W3CDTF">2013-12-21T11:55:43Z</dcterms:modified>
</cp:coreProperties>
</file>