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9900"/>
    <a:srgbClr val="349036"/>
    <a:srgbClr val="933CC4"/>
    <a:srgbClr val="D85E28"/>
    <a:srgbClr val="5F912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BA04C0-09E2-4B4D-9124-769D7EC7F83C}" type="datetimeFigureOut">
              <a:rPr lang="cs-CZ" smtClean="0"/>
              <a:pPr/>
              <a:t>21.12.2013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9F83D4-6E6E-43DA-B679-DB62FAE7B23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89141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F83D4-6E6E-43DA-B679-DB62FAE7B23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71953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96DF-C196-4D75-85F7-0B2E4E6425A9}" type="datetimeFigureOut">
              <a:rPr lang="cs-CZ" smtClean="0"/>
              <a:pPr/>
              <a:t>21.12.2013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AF97-53DB-43D3-AEBF-2CDBB5A369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96DF-C196-4D75-85F7-0B2E4E6425A9}" type="datetimeFigureOut">
              <a:rPr lang="cs-CZ" smtClean="0"/>
              <a:pPr/>
              <a:t>21.12.2013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AF97-53DB-43D3-AEBF-2CDBB5A369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96DF-C196-4D75-85F7-0B2E4E6425A9}" type="datetimeFigureOut">
              <a:rPr lang="cs-CZ" smtClean="0"/>
              <a:pPr/>
              <a:t>21.12.2013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AF97-53DB-43D3-AEBF-2CDBB5A369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96DF-C196-4D75-85F7-0B2E4E6425A9}" type="datetimeFigureOut">
              <a:rPr lang="cs-CZ" smtClean="0"/>
              <a:pPr/>
              <a:t>21.12.2013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AF97-53DB-43D3-AEBF-2CDBB5A369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96DF-C196-4D75-85F7-0B2E4E6425A9}" type="datetimeFigureOut">
              <a:rPr lang="cs-CZ" smtClean="0"/>
              <a:pPr/>
              <a:t>21.12.2013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AF97-53DB-43D3-AEBF-2CDBB5A369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96DF-C196-4D75-85F7-0B2E4E6425A9}" type="datetimeFigureOut">
              <a:rPr lang="cs-CZ" smtClean="0"/>
              <a:pPr/>
              <a:t>21.12.2013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AF97-53DB-43D3-AEBF-2CDBB5A369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96DF-C196-4D75-85F7-0B2E4E6425A9}" type="datetimeFigureOut">
              <a:rPr lang="cs-CZ" smtClean="0"/>
              <a:pPr/>
              <a:t>21.12.2013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AF97-53DB-43D3-AEBF-2CDBB5A369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96DF-C196-4D75-85F7-0B2E4E6425A9}" type="datetimeFigureOut">
              <a:rPr lang="cs-CZ" smtClean="0"/>
              <a:pPr/>
              <a:t>21.12.2013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2EAF97-53DB-43D3-AEBF-2CDBB5A3699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96DF-C196-4D75-85F7-0B2E4E6425A9}" type="datetimeFigureOut">
              <a:rPr lang="cs-CZ" smtClean="0"/>
              <a:pPr/>
              <a:t>21.12.2013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AF97-53DB-43D3-AEBF-2CDBB5A369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96DF-C196-4D75-85F7-0B2E4E6425A9}" type="datetimeFigureOut">
              <a:rPr lang="cs-CZ" smtClean="0"/>
              <a:pPr/>
              <a:t>21.12.2013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82EAF97-53DB-43D3-AEBF-2CDBB5A369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26596DF-C196-4D75-85F7-0B2E4E6425A9}" type="datetimeFigureOut">
              <a:rPr lang="cs-CZ" smtClean="0"/>
              <a:pPr/>
              <a:t>21.12.2013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AF97-53DB-43D3-AEBF-2CDBB5A369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26596DF-C196-4D75-85F7-0B2E4E6425A9}" type="datetimeFigureOut">
              <a:rPr lang="cs-CZ" smtClean="0"/>
              <a:pPr/>
              <a:t>21.12.2013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82EAF97-53DB-43D3-AEBF-2CDBB5A3699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6000">
              <a:srgbClr val="92D050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-3780928" y="4653136"/>
            <a:ext cx="6400800" cy="1752600"/>
          </a:xfrm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rgbClr val="92D050"/>
                </a:solidFill>
              </a:rPr>
              <a:t>Zuzana Ježková</a:t>
            </a:r>
          </a:p>
          <a:p>
            <a:r>
              <a:rPr lang="cs-CZ" sz="2000" dirty="0" smtClean="0">
                <a:solidFill>
                  <a:srgbClr val="92D050"/>
                </a:solidFill>
              </a:rPr>
              <a:t>Martina Drozdová</a:t>
            </a:r>
          </a:p>
          <a:p>
            <a:r>
              <a:rPr lang="cs-CZ" sz="2000" dirty="0" smtClean="0">
                <a:solidFill>
                  <a:srgbClr val="92D050"/>
                </a:solidFill>
              </a:rPr>
              <a:t>Tereza Smejkalová</a:t>
            </a:r>
          </a:p>
          <a:p>
            <a:r>
              <a:rPr lang="cs-CZ" sz="2000" dirty="0" smtClean="0">
                <a:solidFill>
                  <a:srgbClr val="92D050"/>
                </a:solidFill>
              </a:rPr>
              <a:t>Renata Světlíková</a:t>
            </a:r>
            <a:endParaRPr lang="cs-CZ" sz="2000" dirty="0">
              <a:solidFill>
                <a:srgbClr val="92D05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83568" y="2708920"/>
            <a:ext cx="60985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 smtClean="0">
                <a:solidFill>
                  <a:srgbClr val="92D050"/>
                </a:solidFill>
              </a:rPr>
              <a:t>MEDITACE a RELAXACE</a:t>
            </a:r>
            <a:endParaRPr lang="cs-CZ" sz="40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F912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MEDITACE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55576" y="1628800"/>
            <a:ext cx="7200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se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nejčastěji rozumí různé praktiky prohlubování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soustředění</a:t>
            </a:r>
          </a:p>
          <a:p>
            <a:pPr>
              <a:buFont typeface="Wingdings" pitchFamily="2" charset="2"/>
              <a:buChar char="v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cílem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meditace je ale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zejména její zklidnění a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získání vhledu 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b="1" u="sng" dirty="0" smtClean="0">
                <a:latin typeface="Times New Roman" pitchFamily="18" charset="0"/>
                <a:cs typeface="Times New Roman" pitchFamily="18" charset="0"/>
              </a:rPr>
              <a:t>Meditace v </a:t>
            </a:r>
            <a:r>
              <a:rPr lang="cs-CZ" sz="2000" b="1" u="sng" dirty="0" err="1" smtClean="0">
                <a:latin typeface="Times New Roman" pitchFamily="18" charset="0"/>
                <a:cs typeface="Times New Roman" pitchFamily="18" charset="0"/>
              </a:rPr>
              <a:t>budhismu</a:t>
            </a:r>
            <a:r>
              <a:rPr lang="cs-CZ" sz="20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cs-CZ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	Meditace </a:t>
            </a:r>
            <a:r>
              <a:rPr lang="cs-CZ" sz="20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zklidnění </a:t>
            </a:r>
            <a:r>
              <a:rPr lang="cs-CZ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mysli</a:t>
            </a:r>
          </a:p>
          <a:p>
            <a:r>
              <a:rPr lang="cs-CZ" sz="20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pokojná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meditace, která rozvíjí klidnou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mysl</a:t>
            </a:r>
          </a:p>
          <a:p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	Meditace vhledu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meditace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, která rozvíjí vhled do podstaty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mysli</a:t>
            </a:r>
          </a:p>
          <a:p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b="1" i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Cvičení:</a:t>
            </a:r>
            <a:endParaRPr lang="cs-CZ" sz="2000" b="1" i="1" u="sng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buddhistická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meditace diamantové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cesty – meditace na </a:t>
            </a:r>
            <a:r>
              <a:rPr lang="cs-CZ" sz="2000" i="1" smtClean="0">
                <a:latin typeface="Times New Roman" pitchFamily="18" charset="0"/>
                <a:cs typeface="Times New Roman" pitchFamily="18" charset="0"/>
              </a:rPr>
              <a:t>Budhu</a:t>
            </a:r>
            <a:endParaRPr lang="cs-CZ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RELAXACE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556792"/>
            <a:ext cx="7169463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dirty="0" smtClean="0"/>
              <a:t>  je </a:t>
            </a:r>
            <a:r>
              <a:rPr lang="cs-CZ" dirty="0"/>
              <a:t>stav, kdy se v lidském těle uvolňuje </a:t>
            </a:r>
            <a:r>
              <a:rPr lang="cs-CZ" dirty="0" smtClean="0"/>
              <a:t>svalové a </a:t>
            </a:r>
            <a:r>
              <a:rPr lang="cs-CZ" dirty="0"/>
              <a:t>psychické </a:t>
            </a:r>
            <a:r>
              <a:rPr lang="cs-CZ" dirty="0" smtClean="0"/>
              <a:t>napětí</a:t>
            </a:r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  pomáhá </a:t>
            </a:r>
            <a:r>
              <a:rPr lang="cs-CZ" dirty="0"/>
              <a:t>nabrat nové síly, zregenerovat tělo a duši, získat </a:t>
            </a:r>
            <a:r>
              <a:rPr lang="cs-CZ" dirty="0" smtClean="0"/>
              <a:t>odstup</a:t>
            </a:r>
          </a:p>
          <a:p>
            <a:pPr>
              <a:buFont typeface="Wingdings" pitchFamily="2" charset="2"/>
              <a:buChar char="v"/>
            </a:pPr>
            <a:r>
              <a:rPr lang="pl-PL" dirty="0" smtClean="0"/>
              <a:t>  tělo se tak zbavuje </a:t>
            </a:r>
            <a:r>
              <a:rPr lang="pl-PL" dirty="0"/>
              <a:t> stresu a </a:t>
            </a:r>
            <a:r>
              <a:rPr lang="pl-PL" dirty="0" smtClean="0"/>
              <a:t>únavy</a:t>
            </a:r>
          </a:p>
          <a:p>
            <a:endParaRPr lang="pl-PL" dirty="0"/>
          </a:p>
          <a:p>
            <a:r>
              <a:rPr lang="cs-CZ" b="1" u="sng" dirty="0"/>
              <a:t>K nejčastějším relaxačním technikám </a:t>
            </a:r>
            <a:r>
              <a:rPr lang="cs-CZ" b="1" u="sng" dirty="0" smtClean="0"/>
              <a:t>patří:</a:t>
            </a:r>
            <a:endParaRPr lang="cs-CZ" u="sng" dirty="0"/>
          </a:p>
          <a:p>
            <a:r>
              <a:rPr lang="cs-CZ" dirty="0" smtClean="0"/>
              <a:t>	- autogenní </a:t>
            </a:r>
            <a:r>
              <a:rPr lang="cs-CZ" dirty="0"/>
              <a:t>trénink</a:t>
            </a:r>
          </a:p>
          <a:p>
            <a:r>
              <a:rPr lang="cs-CZ" dirty="0" smtClean="0"/>
              <a:t>	- </a:t>
            </a:r>
            <a:r>
              <a:rPr lang="cs-CZ" dirty="0" err="1" smtClean="0"/>
              <a:t>Jacobsenova</a:t>
            </a:r>
            <a:r>
              <a:rPr lang="cs-CZ" dirty="0" smtClean="0"/>
              <a:t> </a:t>
            </a:r>
            <a:r>
              <a:rPr lang="cs-CZ" dirty="0"/>
              <a:t>progresivní relaxace</a:t>
            </a:r>
          </a:p>
          <a:p>
            <a:r>
              <a:rPr lang="cs-CZ" dirty="0" smtClean="0"/>
              <a:t>	- dechová cvičení</a:t>
            </a:r>
          </a:p>
          <a:p>
            <a:r>
              <a:rPr lang="cs-CZ" dirty="0"/>
              <a:t>	</a:t>
            </a:r>
            <a:r>
              <a:rPr lang="cs-CZ" dirty="0" smtClean="0"/>
              <a:t>- masáže</a:t>
            </a:r>
            <a:endParaRPr lang="cs-CZ" dirty="0"/>
          </a:p>
          <a:p>
            <a:r>
              <a:rPr lang="cs-CZ" dirty="0" smtClean="0"/>
              <a:t>	- kresba</a:t>
            </a:r>
            <a:r>
              <a:rPr lang="cs-CZ" dirty="0"/>
              <a:t> </a:t>
            </a:r>
            <a:r>
              <a:rPr lang="cs-CZ" dirty="0" smtClean="0"/>
              <a:t>mandal nebo </a:t>
            </a:r>
            <a:r>
              <a:rPr lang="cs-CZ" dirty="0"/>
              <a:t>jiná tvořivá činnost</a:t>
            </a:r>
          </a:p>
          <a:p>
            <a:r>
              <a:rPr lang="cs-CZ" dirty="0" smtClean="0"/>
              <a:t>	- poslech </a:t>
            </a:r>
            <a:r>
              <a:rPr lang="cs-CZ" dirty="0"/>
              <a:t>relaxační </a:t>
            </a:r>
            <a:r>
              <a:rPr lang="cs-CZ" dirty="0" smtClean="0"/>
              <a:t>hudby</a:t>
            </a:r>
          </a:p>
          <a:p>
            <a:endParaRPr lang="cs-CZ" u="sng" dirty="0">
              <a:solidFill>
                <a:srgbClr val="FFFF00"/>
              </a:solidFill>
            </a:endParaRPr>
          </a:p>
          <a:p>
            <a:endParaRPr lang="cs-CZ" i="1" u="sng" dirty="0" smtClean="0">
              <a:solidFill>
                <a:srgbClr val="FFFF00"/>
              </a:solidFill>
            </a:endParaRPr>
          </a:p>
          <a:p>
            <a:r>
              <a:rPr lang="cs-CZ" i="1" u="sng" dirty="0" smtClean="0">
                <a:solidFill>
                  <a:srgbClr val="FFFF00"/>
                </a:solidFill>
              </a:rPr>
              <a:t>Cvičení:</a:t>
            </a:r>
          </a:p>
          <a:p>
            <a:r>
              <a:rPr lang="cs-CZ" i="1" dirty="0" err="1" smtClean="0"/>
              <a:t>Jacobsenova</a:t>
            </a:r>
            <a:r>
              <a:rPr lang="cs-CZ" i="1" dirty="0" smtClean="0"/>
              <a:t> progresivní relaxace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13316" name="Picture 4" descr="http://i3.cn.cz/14/1268306740_joga-relaxa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4335776"/>
            <a:ext cx="3783335" cy="2522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5E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7470648" cy="1143000"/>
          </a:xfrm>
        </p:spPr>
        <p:txBody>
          <a:bodyPr>
            <a:normAutofit fontScale="90000"/>
          </a:bodyPr>
          <a:lstStyle/>
          <a:p>
            <a:r>
              <a:rPr lang="cs-CZ" i="1" dirty="0" err="1" smtClean="0"/>
              <a:t>Jacobsenova</a:t>
            </a:r>
            <a:r>
              <a:rPr lang="cs-CZ" i="1" dirty="0" smtClean="0"/>
              <a:t> progresivní relaxace</a:t>
            </a:r>
            <a:br>
              <a:rPr lang="cs-CZ" i="1" dirty="0" smtClean="0"/>
            </a:b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55577" y="2060848"/>
            <a:ext cx="741682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/>
              <a:t>Cvičit můžete vsedě i vleže podle toho, jaká poloha vám bude více vyhovovat. Vyberte tichou místnost bez rušivých podnětů. Ruce nechte podél těla. Zavřete oči, vdechujte nosem a vydechujte ústy nebo nosem. </a:t>
            </a:r>
            <a:r>
              <a:rPr lang="cs-CZ" dirty="0" err="1"/>
              <a:t>Jacobsonova</a:t>
            </a:r>
            <a:r>
              <a:rPr lang="cs-CZ" dirty="0"/>
              <a:t> progresivní relaxace se skládá ze šesti základních cviků</a:t>
            </a:r>
            <a:r>
              <a:rPr lang="cs-CZ" dirty="0" smtClean="0"/>
              <a:t>:</a:t>
            </a:r>
          </a:p>
          <a:p>
            <a:pPr algn="just"/>
            <a:endParaRPr lang="cs-CZ" dirty="0"/>
          </a:p>
          <a:p>
            <a:pPr algn="just" fontAlgn="base"/>
            <a:r>
              <a:rPr lang="cs-CZ" dirty="0"/>
              <a:t>1. uvolnění rukou a paží,</a:t>
            </a:r>
          </a:p>
          <a:p>
            <a:pPr algn="just" fontAlgn="base"/>
            <a:r>
              <a:rPr lang="cs-CZ" dirty="0"/>
              <a:t>2. uvolnění obličeje,</a:t>
            </a:r>
          </a:p>
          <a:p>
            <a:pPr algn="just" fontAlgn="base"/>
            <a:r>
              <a:rPr lang="cs-CZ" dirty="0"/>
              <a:t>3. uvolnění šíje, ramen a horní části zad,</a:t>
            </a:r>
          </a:p>
          <a:p>
            <a:pPr algn="just" fontAlgn="base"/>
            <a:r>
              <a:rPr lang="cs-CZ" dirty="0"/>
              <a:t>4. uvolnění hrudi, břicha a zad,</a:t>
            </a:r>
          </a:p>
          <a:p>
            <a:pPr algn="just" fontAlgn="base"/>
            <a:r>
              <a:rPr lang="cs-CZ" dirty="0"/>
              <a:t>5. uvolnění beder, stehen a lýtek,</a:t>
            </a:r>
          </a:p>
          <a:p>
            <a:pPr algn="just" fontAlgn="base"/>
            <a:r>
              <a:rPr lang="cs-CZ" dirty="0"/>
              <a:t>6. uvolnění celého těla.</a:t>
            </a:r>
          </a:p>
          <a:p>
            <a:pPr algn="just"/>
            <a:endParaRPr lang="cs-CZ" dirty="0"/>
          </a:p>
        </p:txBody>
      </p:sp>
      <p:pic>
        <p:nvPicPr>
          <p:cNvPr id="16386" name="Picture 2" descr="https://encrypted-tbn2.gstatic.com/images?q=tbn:ANd9GcR92vaZE3Tdim04p9Mp0nVhSxn-B2_37b2ZsUvJM_0Axf8wQP8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3789040"/>
            <a:ext cx="3532890" cy="18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Jóga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Jóga je komplexní </a:t>
            </a:r>
            <a:r>
              <a:rPr lang="cs-CZ" dirty="0" smtClean="0"/>
              <a:t>cvičení </a:t>
            </a:r>
            <a:r>
              <a:rPr lang="cs-CZ" dirty="0"/>
              <a:t>skládající se ze 3 částí </a:t>
            </a:r>
          </a:p>
          <a:p>
            <a:pPr lvl="1"/>
            <a:r>
              <a:rPr lang="cs-CZ" dirty="0" err="1"/>
              <a:t>ásán</a:t>
            </a:r>
            <a:r>
              <a:rPr lang="cs-CZ" dirty="0"/>
              <a:t> (tělesných pozic), </a:t>
            </a:r>
          </a:p>
          <a:p>
            <a:pPr lvl="1"/>
            <a:r>
              <a:rPr lang="cs-CZ" dirty="0" err="1"/>
              <a:t>pránajámy</a:t>
            </a:r>
            <a:r>
              <a:rPr lang="cs-CZ" dirty="0"/>
              <a:t> (dechových cvičení</a:t>
            </a:r>
            <a:r>
              <a:rPr lang="cs-CZ" dirty="0" smtClean="0"/>
              <a:t>) </a:t>
            </a:r>
          </a:p>
          <a:p>
            <a:pPr lvl="1"/>
            <a:r>
              <a:rPr lang="cs-CZ" dirty="0" smtClean="0"/>
              <a:t>meditace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Tento </a:t>
            </a:r>
            <a:r>
              <a:rPr lang="cs-CZ" dirty="0"/>
              <a:t>starý komplex pochází </a:t>
            </a:r>
            <a:r>
              <a:rPr lang="cs-CZ" dirty="0" smtClean="0"/>
              <a:t>z Indie a</a:t>
            </a:r>
            <a:r>
              <a:rPr lang="cs-CZ" dirty="0"/>
              <a:t> </a:t>
            </a:r>
            <a:r>
              <a:rPr lang="cs-CZ" dirty="0" smtClean="0"/>
              <a:t>stejně </a:t>
            </a:r>
            <a:r>
              <a:rPr lang="cs-CZ" dirty="0"/>
              <a:t>jako </a:t>
            </a:r>
            <a:r>
              <a:rPr lang="cs-CZ" dirty="0" err="1" smtClean="0"/>
              <a:t>Tai-chi</a:t>
            </a:r>
            <a:r>
              <a:rPr lang="cs-CZ" dirty="0" smtClean="0"/>
              <a:t> </a:t>
            </a:r>
            <a:r>
              <a:rPr lang="cs-CZ" dirty="0"/>
              <a:t>zaměstnává všechny složky bytí zároveň. Tělesné cvičení je jiné </a:t>
            </a:r>
            <a:r>
              <a:rPr lang="cs-CZ" dirty="0" smtClean="0"/>
              <a:t>než běžné </a:t>
            </a:r>
            <a:r>
              <a:rPr lang="cs-CZ" dirty="0"/>
              <a:t>styly cvičení. Nejsou náročné na kondici, spíše na </a:t>
            </a:r>
            <a:r>
              <a:rPr lang="cs-CZ" dirty="0" smtClean="0"/>
              <a:t>vůli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err="1" smtClean="0"/>
              <a:t>Ásány</a:t>
            </a:r>
            <a:r>
              <a:rPr lang="cs-CZ" dirty="0" smtClean="0"/>
              <a:t> </a:t>
            </a:r>
            <a:r>
              <a:rPr lang="cs-CZ" dirty="0"/>
              <a:t>se plynule </a:t>
            </a:r>
            <a:r>
              <a:rPr lang="cs-CZ" dirty="0" smtClean="0"/>
              <a:t>skládají </a:t>
            </a:r>
            <a:r>
              <a:rPr lang="cs-CZ" dirty="0"/>
              <a:t>do sestav, které jsou propojeny </a:t>
            </a:r>
            <a:r>
              <a:rPr lang="cs-CZ" dirty="0" smtClean="0"/>
              <a:t>s dýcháním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569726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90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Jogínská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Pozdrav slunci</a:t>
            </a:r>
          </a:p>
          <a:p>
            <a:r>
              <a:rPr lang="cs-CZ" dirty="0" smtClean="0"/>
              <a:t>,,řvoucí lev“</a:t>
            </a:r>
          </a:p>
          <a:p>
            <a:pPr lvl="1" algn="just"/>
            <a:r>
              <a:rPr lang="cs-CZ" dirty="0"/>
              <a:t>Cvičenec se posadí na paty, kolena jsou mírně od sebe </a:t>
            </a:r>
            <a:r>
              <a:rPr lang="cs-CZ" dirty="0" smtClean="0"/>
              <a:t>a prsty </a:t>
            </a:r>
            <a:r>
              <a:rPr lang="cs-CZ" dirty="0"/>
              <a:t>nohou opřené o podložku. Ruce jsou propnuté a opřené o zem mezi koleny, </a:t>
            </a:r>
            <a:r>
              <a:rPr lang="cs-CZ" dirty="0" smtClean="0"/>
              <a:t>prsty </a:t>
            </a:r>
            <a:r>
              <a:rPr lang="cs-CZ" dirty="0"/>
              <a:t>roztažené od sebe. Začíná se hlubokým nádechem od beder, kulatých zad až pod </a:t>
            </a:r>
            <a:r>
              <a:rPr lang="cs-CZ" dirty="0" smtClean="0"/>
              <a:t>klíční </a:t>
            </a:r>
            <a:r>
              <a:rPr lang="cs-CZ" dirty="0"/>
              <a:t>kosti, ramena se můžou trochu zvednout. </a:t>
            </a:r>
            <a:r>
              <a:rPr lang="cs-CZ" dirty="0" smtClean="0"/>
              <a:t>S výdechem </a:t>
            </a:r>
            <a:r>
              <a:rPr lang="cs-CZ" dirty="0"/>
              <a:t>se váha těla přenese </a:t>
            </a:r>
            <a:r>
              <a:rPr lang="cs-CZ" dirty="0" smtClean="0"/>
              <a:t>trochu </a:t>
            </a:r>
            <a:r>
              <a:rPr lang="cs-CZ" dirty="0"/>
              <a:t>dopředu, prohnou se záda a hlava se trochu předsune. Dítě vyplázne jazyk, </a:t>
            </a:r>
            <a:r>
              <a:rPr lang="cs-CZ" dirty="0" smtClean="0"/>
              <a:t>vytřeští </a:t>
            </a:r>
            <a:r>
              <a:rPr lang="cs-CZ" dirty="0"/>
              <a:t>oči </a:t>
            </a:r>
            <a:r>
              <a:rPr lang="cs-CZ" dirty="0" smtClean="0"/>
              <a:t>a z</a:t>
            </a:r>
            <a:r>
              <a:rPr lang="cs-CZ" dirty="0"/>
              <a:t> </a:t>
            </a:r>
            <a:r>
              <a:rPr lang="cs-CZ" dirty="0" smtClean="0"/>
              <a:t>břicha </a:t>
            </a:r>
            <a:r>
              <a:rPr lang="cs-CZ" dirty="0"/>
              <a:t>silně „řve jako lev“ </a:t>
            </a:r>
            <a:r>
              <a:rPr lang="cs-CZ" dirty="0" smtClean="0"/>
              <a:t>–doporučuje </a:t>
            </a:r>
            <a:r>
              <a:rPr lang="cs-CZ" dirty="0"/>
              <a:t>se samohláska á. Opakuje se </a:t>
            </a:r>
            <a:r>
              <a:rPr lang="cs-CZ" dirty="0" smtClean="0"/>
              <a:t>3x.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231449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Š</a:t>
            </a:r>
            <a:r>
              <a:rPr lang="cs-CZ" dirty="0" err="1" smtClean="0"/>
              <a:t>ávasána</a:t>
            </a:r>
            <a:r>
              <a:rPr lang="cs-CZ" dirty="0" smtClean="0"/>
              <a:t>.</a:t>
            </a:r>
          </a:p>
          <a:p>
            <a:pPr lvl="1" algn="just"/>
            <a:r>
              <a:rPr lang="cs-CZ" dirty="0" smtClean="0"/>
              <a:t>V překladu </a:t>
            </a:r>
            <a:r>
              <a:rPr lang="cs-CZ" dirty="0"/>
              <a:t>to znamená pozice „mrtvoly,“ její </a:t>
            </a:r>
            <a:r>
              <a:rPr lang="cs-CZ" dirty="0" smtClean="0"/>
              <a:t>provedení </a:t>
            </a:r>
            <a:r>
              <a:rPr lang="cs-CZ" dirty="0"/>
              <a:t>je jednoduché. Cvičící si lehne na záda, ruce dlaněmi vzhůru (</a:t>
            </a:r>
            <a:r>
              <a:rPr lang="cs-CZ" dirty="0" smtClean="0"/>
              <a:t>v této </a:t>
            </a:r>
            <a:r>
              <a:rPr lang="cs-CZ" dirty="0"/>
              <a:t>pozici je </a:t>
            </a:r>
            <a:r>
              <a:rPr lang="cs-CZ" dirty="0" smtClean="0"/>
              <a:t>umožněn </a:t>
            </a:r>
            <a:r>
              <a:rPr lang="cs-CZ" dirty="0"/>
              <a:t>lepší příjem energie), nohy mírně od sebe. </a:t>
            </a:r>
            <a:r>
              <a:rPr lang="cs-CZ" dirty="0" smtClean="0"/>
              <a:t>Následuje </a:t>
            </a:r>
            <a:r>
              <a:rPr lang="cs-CZ" dirty="0"/>
              <a:t>úplné uvolnění, soustředění na dech, nebo nejlépe na nic </a:t>
            </a:r>
            <a:r>
              <a:rPr lang="cs-CZ" dirty="0" smtClean="0"/>
              <a:t>-na prostor </a:t>
            </a:r>
            <a:r>
              <a:rPr lang="cs-CZ" dirty="0"/>
              <a:t>mezi myšlenkami. Tato poloha je velmi energetizující, doporučuje se po </a:t>
            </a:r>
            <a:r>
              <a:rPr lang="cs-CZ" dirty="0" smtClean="0"/>
              <a:t>náročném </a:t>
            </a:r>
            <a:r>
              <a:rPr lang="cs-CZ" dirty="0"/>
              <a:t>cvičení. Je vhodné při ní vyprávět relaxační příběh, či poslouchat hudbu.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661240916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178</TotalTime>
  <Words>335</Words>
  <Application>Microsoft Office PowerPoint</Application>
  <PresentationFormat>Předvádění na obrazovce (4:3)</PresentationFormat>
  <Paragraphs>57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Technický</vt:lpstr>
      <vt:lpstr>Snímek 1</vt:lpstr>
      <vt:lpstr>MEDITACE</vt:lpstr>
      <vt:lpstr>RELAXACE</vt:lpstr>
      <vt:lpstr>Jacobsenova progresivní relaxace </vt:lpstr>
      <vt:lpstr>Jóga</vt:lpstr>
      <vt:lpstr>Jogínská cvičení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Zuzka</dc:creator>
  <cp:lastModifiedBy>PC</cp:lastModifiedBy>
  <cp:revision>22</cp:revision>
  <dcterms:created xsi:type="dcterms:W3CDTF">2013-12-12T14:08:18Z</dcterms:created>
  <dcterms:modified xsi:type="dcterms:W3CDTF">2013-12-21T11:51:42Z</dcterms:modified>
</cp:coreProperties>
</file>