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Default Extension="wdp" ContentType="image/vnd.ms-photo"/>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6" r:id="rId2"/>
    <p:sldId id="273" r:id="rId3"/>
    <p:sldId id="286" r:id="rId4"/>
    <p:sldId id="287" r:id="rId5"/>
    <p:sldId id="288" r:id="rId6"/>
    <p:sldId id="289" r:id="rId7"/>
    <p:sldId id="292" r:id="rId8"/>
    <p:sldId id="293" r:id="rId9"/>
    <p:sldId id="281" r:id="rId10"/>
    <p:sldId id="282" r:id="rId11"/>
    <p:sldId id="283" r:id="rId12"/>
    <p:sldId id="284" r:id="rId13"/>
    <p:sldId id="285" r:id="rId14"/>
    <p:sldId id="290" r:id="rId15"/>
    <p:sldId id="291" r:id="rId16"/>
    <p:sldId id="266" r:id="rId17"/>
    <p:sldId id="275" r:id="rId18"/>
    <p:sldId id="294" r:id="rId19"/>
    <p:sldId id="295" r:id="rId20"/>
    <p:sldId id="272" r:id="rId21"/>
    <p:sldId id="276" r:id="rId22"/>
    <p:sldId id="296" r:id="rId23"/>
    <p:sldId id="297" r:id="rId24"/>
    <p:sldId id="278" r:id="rId25"/>
    <p:sldId id="277" r:id="rId26"/>
    <p:sldId id="279" r:id="rId27"/>
    <p:sldId id="280" r:id="rId28"/>
    <p:sldId id="298" r:id="rId2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18" autoAdjust="0"/>
    <p:restoredTop sz="94660"/>
  </p:normalViewPr>
  <p:slideViewPr>
    <p:cSldViewPr>
      <p:cViewPr>
        <p:scale>
          <a:sx n="81" d="100"/>
          <a:sy n="81" d="100"/>
        </p:scale>
        <p:origin x="-1116" y="22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3660F8-4645-4994-99A3-1B584DCE7032}" type="datetimeFigureOut">
              <a:rPr lang="cs-CZ" smtClean="0"/>
              <a:pPr/>
              <a:t>4.12.2013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74313A-7A01-4405-9493-88499343E0CD}" type="slidenum">
              <a:rPr lang="cs-CZ" smtClean="0"/>
              <a:pPr/>
              <a:t>‹#›</a:t>
            </a:fld>
            <a:endParaRPr lang="cs-CZ"/>
          </a:p>
        </p:txBody>
      </p:sp>
    </p:spTree>
    <p:extLst>
      <p:ext uri="{BB962C8B-B14F-4D97-AF65-F5344CB8AC3E}">
        <p14:creationId xmlns="" xmlns:p14="http://schemas.microsoft.com/office/powerpoint/2010/main" val="1143314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1</a:t>
            </a:fld>
            <a:endParaRPr lang="cs-CZ"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10</a:t>
            </a:fld>
            <a:endParaRPr lang="cs-CZ"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11</a:t>
            </a:fld>
            <a:endParaRPr lang="cs-CZ"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12</a:t>
            </a:fld>
            <a:endParaRPr lang="cs-CZ"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13</a:t>
            </a:fld>
            <a:endParaRPr lang="cs-CZ"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14</a:t>
            </a:fld>
            <a:endParaRPr lang="cs-CZ"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15</a:t>
            </a:fld>
            <a:endParaRPr lang="cs-CZ"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16</a:t>
            </a:fld>
            <a:endParaRPr lang="cs-CZ"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17</a:t>
            </a:fld>
            <a:endParaRPr lang="cs-CZ"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18</a:t>
            </a:fld>
            <a:endParaRPr lang="cs-CZ"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19</a:t>
            </a:fld>
            <a:endParaRPr lang="cs-CZ"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2</a:t>
            </a:fld>
            <a:endParaRPr lang="cs-CZ"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20</a:t>
            </a:fld>
            <a:endParaRPr lang="cs-CZ"/>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21</a:t>
            </a:fld>
            <a:endParaRPr lang="cs-CZ"/>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22</a:t>
            </a:fld>
            <a:endParaRPr lang="cs-CZ"/>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23</a:t>
            </a:fld>
            <a:endParaRPr lang="cs-CZ"/>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24</a:t>
            </a:fld>
            <a:endParaRPr lang="cs-CZ"/>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25</a:t>
            </a:fld>
            <a:endParaRPr lang="cs-CZ"/>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26</a:t>
            </a:fld>
            <a:endParaRPr lang="cs-CZ"/>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27</a:t>
            </a:fld>
            <a:endParaRPr lang="cs-CZ"/>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28</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3</a:t>
            </a:fld>
            <a:endParaRPr lang="cs-CZ"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4</a:t>
            </a:fld>
            <a:endParaRPr lang="cs-CZ"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5</a:t>
            </a:fld>
            <a:endParaRPr lang="cs-CZ"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6</a:t>
            </a:fld>
            <a:endParaRPr lang="cs-CZ"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7</a:t>
            </a:fld>
            <a:endParaRPr lang="cs-CZ"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8</a:t>
            </a:fld>
            <a:endParaRPr lang="cs-CZ"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3C74313A-7A01-4405-9493-88499343E0CD}" type="slidenum">
              <a:rPr lang="cs-CZ" smtClean="0"/>
              <a:pPr/>
              <a:t>9</a:t>
            </a:fld>
            <a:endParaRPr lang="cs-CZ"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3" name="Obdélník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Obdélník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Obdélník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Obdélník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bdélník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Zaoblený obdélník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Zaoblený obdélník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Obdélník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a:xfrm>
            <a:off x="6705600" y="4206240"/>
            <a:ext cx="960120" cy="457200"/>
          </a:xfrm>
        </p:spPr>
        <p:txBody>
          <a:bodyPr/>
          <a:lstStyle/>
          <a:p>
            <a:fld id="{562CF990-544C-4A90-B22E-97E5AC788F41}" type="datetimeFigureOut">
              <a:rPr lang="cs-CZ" smtClean="0"/>
              <a:pPr/>
              <a:t>4.12.2013</a:t>
            </a:fld>
            <a:endParaRPr lang="cs-CZ"/>
          </a:p>
        </p:txBody>
      </p:sp>
      <p:sp>
        <p:nvSpPr>
          <p:cNvPr id="17" name="Zástupný symbol pro zápatí 16"/>
          <p:cNvSpPr>
            <a:spLocks noGrp="1"/>
          </p:cNvSpPr>
          <p:nvPr>
            <p:ph type="ftr" sz="quarter" idx="11"/>
          </p:nvPr>
        </p:nvSpPr>
        <p:spPr>
          <a:xfrm>
            <a:off x="5410200" y="4205288"/>
            <a:ext cx="1295400" cy="457200"/>
          </a:xfrm>
        </p:spPr>
        <p:txBody>
          <a:bodyPr/>
          <a:lstStyle/>
          <a:p>
            <a:endParaRPr lang="cs-CZ"/>
          </a:p>
        </p:txBody>
      </p:sp>
      <p:sp>
        <p:nvSpPr>
          <p:cNvPr id="29" name="Zástupný symbol pro číslo snímku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1160EB81-1FF2-41AA-AFB9-8F9C290869BD}"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562CF990-544C-4A90-B22E-97E5AC788F41}" type="datetimeFigureOut">
              <a:rPr lang="cs-CZ" smtClean="0"/>
              <a:pPr/>
              <a:t>4.12.2013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160EB81-1FF2-41AA-AFB9-8F9C290869BD}"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81800" y="1143000"/>
            <a:ext cx="1905000" cy="5486400"/>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1143000"/>
            <a:ext cx="6248400" cy="5486400"/>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562CF990-544C-4A90-B22E-97E5AC788F41}" type="datetimeFigureOut">
              <a:rPr lang="cs-CZ" smtClean="0"/>
              <a:pPr/>
              <a:t>4.12.2013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160EB81-1FF2-41AA-AFB9-8F9C290869BD}"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562CF990-544C-4A90-B22E-97E5AC788F41}" type="datetimeFigureOut">
              <a:rPr lang="cs-CZ" smtClean="0"/>
              <a:pPr/>
              <a:t>4.12.2013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160EB81-1FF2-41AA-AFB9-8F9C290869BD}"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fld id="{562CF990-544C-4A90-B22E-97E5AC788F41}" type="datetimeFigureOut">
              <a:rPr lang="cs-CZ" smtClean="0"/>
              <a:pPr/>
              <a:t>4.12.2013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160EB81-1FF2-41AA-AFB9-8F9C290869BD}"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562CF990-544C-4A90-B22E-97E5AC788F41}" type="datetimeFigureOut">
              <a:rPr lang="cs-CZ" smtClean="0"/>
              <a:pPr/>
              <a:t>4.12.2013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160EB81-1FF2-41AA-AFB9-8F9C290869BD}"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381000" y="1143000"/>
            <a:ext cx="8382000" cy="1069848"/>
          </a:xfrm>
        </p:spPr>
        <p:txBody>
          <a:bodyPr anchor="ctr"/>
          <a:lstStyle>
            <a:lvl1pPr>
              <a:defRPr sz="4000" b="0" i="0" cap="none"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datum 25"/>
          <p:cNvSpPr>
            <a:spLocks noGrp="1"/>
          </p:cNvSpPr>
          <p:nvPr>
            <p:ph type="dt" sz="half" idx="10"/>
          </p:nvPr>
        </p:nvSpPr>
        <p:spPr/>
        <p:txBody>
          <a:bodyPr rtlCol="0"/>
          <a:lstStyle/>
          <a:p>
            <a:fld id="{562CF990-544C-4A90-B22E-97E5AC788F41}" type="datetimeFigureOut">
              <a:rPr lang="cs-CZ" smtClean="0"/>
              <a:pPr/>
              <a:t>4.12.2013</a:t>
            </a:fld>
            <a:endParaRPr lang="cs-CZ"/>
          </a:p>
        </p:txBody>
      </p:sp>
      <p:sp>
        <p:nvSpPr>
          <p:cNvPr id="27" name="Zástupný symbol pro číslo snímku 26"/>
          <p:cNvSpPr>
            <a:spLocks noGrp="1"/>
          </p:cNvSpPr>
          <p:nvPr>
            <p:ph type="sldNum" sz="quarter" idx="11"/>
          </p:nvPr>
        </p:nvSpPr>
        <p:spPr/>
        <p:txBody>
          <a:bodyPr rtlCol="0"/>
          <a:lstStyle/>
          <a:p>
            <a:fld id="{1160EB81-1FF2-41AA-AFB9-8F9C290869BD}" type="slidenum">
              <a:rPr lang="cs-CZ" smtClean="0"/>
              <a:pPr/>
              <a:t>‹#›</a:t>
            </a:fld>
            <a:endParaRPr lang="cs-CZ"/>
          </a:p>
        </p:txBody>
      </p:sp>
      <p:sp>
        <p:nvSpPr>
          <p:cNvPr id="28" name="Zástupný symbol pro zápatí 27"/>
          <p:cNvSpPr>
            <a:spLocks noGrp="1"/>
          </p:cNvSpPr>
          <p:nvPr>
            <p:ph type="ftr" sz="quarter" idx="12"/>
          </p:nvPr>
        </p:nvSpPr>
        <p:spPr/>
        <p:txBody>
          <a:bodyPr rtlCol="0"/>
          <a:lstStyle/>
          <a:p>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a:xfrm>
            <a:off x="6583680" y="612648"/>
            <a:ext cx="957264" cy="457200"/>
          </a:xfrm>
        </p:spPr>
        <p:txBody>
          <a:bodyPr/>
          <a:lstStyle/>
          <a:p>
            <a:fld id="{562CF990-544C-4A90-B22E-97E5AC788F41}" type="datetimeFigureOut">
              <a:rPr lang="cs-CZ" smtClean="0"/>
              <a:pPr/>
              <a:t>4.12.2013</a:t>
            </a:fld>
            <a:endParaRPr lang="cs-CZ"/>
          </a:p>
        </p:txBody>
      </p:sp>
      <p:sp>
        <p:nvSpPr>
          <p:cNvPr id="4" name="Zástupný symbol pro zápatí 3"/>
          <p:cNvSpPr>
            <a:spLocks noGrp="1"/>
          </p:cNvSpPr>
          <p:nvPr>
            <p:ph type="ftr" sz="quarter" idx="11"/>
          </p:nvPr>
        </p:nvSpPr>
        <p:spPr>
          <a:xfrm>
            <a:off x="5257800" y="612648"/>
            <a:ext cx="1325880" cy="457200"/>
          </a:xfrm>
        </p:spPr>
        <p:txBody>
          <a:bodyPr/>
          <a:lstStyle/>
          <a:p>
            <a:endParaRPr lang="cs-CZ"/>
          </a:p>
        </p:txBody>
      </p:sp>
      <p:sp>
        <p:nvSpPr>
          <p:cNvPr id="5" name="Zástupný symbol pro číslo snímku 4"/>
          <p:cNvSpPr>
            <a:spLocks noGrp="1"/>
          </p:cNvSpPr>
          <p:nvPr>
            <p:ph type="sldNum" sz="quarter" idx="12"/>
          </p:nvPr>
        </p:nvSpPr>
        <p:spPr>
          <a:xfrm>
            <a:off x="8174736" y="2272"/>
            <a:ext cx="762000" cy="365760"/>
          </a:xfrm>
        </p:spPr>
        <p:txBody>
          <a:bodyPr/>
          <a:lstStyle/>
          <a:p>
            <a:fld id="{1160EB81-1FF2-41AA-AFB9-8F9C290869BD}"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62CF990-544C-4A90-B22E-97E5AC788F41}" type="datetimeFigureOut">
              <a:rPr lang="cs-CZ" smtClean="0"/>
              <a:pPr/>
              <a:t>4.12.2013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160EB81-1FF2-41AA-AFB9-8F9C290869BD}"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53496" y="1101970"/>
            <a:ext cx="3383280" cy="877824"/>
          </a:xfrm>
        </p:spPr>
        <p:txBody>
          <a:bodyPr anchor="b"/>
          <a:lstStyle>
            <a:lvl1pPr algn="l">
              <a:buNone/>
              <a:defRPr sz="1800" b="1"/>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562CF990-544C-4A90-B22E-97E5AC788F41}" type="datetimeFigureOut">
              <a:rPr lang="cs-CZ" smtClean="0"/>
              <a:pPr/>
              <a:t>4.12.2013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160EB81-1FF2-41AA-AFB9-8F9C290869BD}"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562CF990-544C-4A90-B22E-97E5AC788F41}" type="datetimeFigureOut">
              <a:rPr lang="cs-CZ" smtClean="0"/>
              <a:pPr/>
              <a:t>4.12.2013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160EB81-1FF2-41AA-AFB9-8F9C290869BD}"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Obdélník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Obdélník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Obdélník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Obdélník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Obdélník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Zaoblený obdélník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Zaoblený obdélník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Obdélník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Obdélník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Obdélník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Obdélník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Obdélník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Obdélník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Zástupný symbol pro nadpis 21"/>
          <p:cNvSpPr>
            <a:spLocks noGrp="1"/>
          </p:cNvSpPr>
          <p:nvPr>
            <p:ph type="title"/>
          </p:nvPr>
        </p:nvSpPr>
        <p:spPr>
          <a:xfrm>
            <a:off x="457200" y="1143000"/>
            <a:ext cx="8229600" cy="1066800"/>
          </a:xfrm>
          <a:prstGeom prst="rect">
            <a:avLst/>
          </a:prstGeom>
        </p:spPr>
        <p:txBody>
          <a:bodyPr vert="horz" anchor="ctr">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62CF990-544C-4A90-B22E-97E5AC788F41}" type="datetimeFigureOut">
              <a:rPr lang="cs-CZ" smtClean="0"/>
              <a:pPr/>
              <a:t>4.12.2013</a:t>
            </a:fld>
            <a:endParaRPr lang="cs-CZ"/>
          </a:p>
        </p:txBody>
      </p:sp>
      <p:sp>
        <p:nvSpPr>
          <p:cNvPr id="3" name="Zástupný symbol pro zápatí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cs-CZ"/>
          </a:p>
        </p:txBody>
      </p:sp>
      <p:sp>
        <p:nvSpPr>
          <p:cNvPr id="23" name="Zástupný symbol pro číslo snímku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1160EB81-1FF2-41AA-AFB9-8F9C290869BD}"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hyperlink" Target="http://www.krizovecentrum.cz/cz/" TargetMode="External"/><Relationship Id="rId7" Type="http://schemas.openxmlformats.org/officeDocument/2006/relationships/hyperlink" Target="http://www.rozkosbezrizika.cz/"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www.cenap.cz/" TargetMode="External"/><Relationship Id="rId5" Type="http://schemas.openxmlformats.org/officeDocument/2006/relationships/hyperlink" Target="http://www.modralinka.cz/" TargetMode="External"/><Relationship Id="rId4" Type="http://schemas.openxmlformats.org/officeDocument/2006/relationships/hyperlink" Target="http://www.spondea.cz/"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hyperlink" Target="http://www.spondea.cz/"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linkaduvery.kh.cz/?l=j1&amp;r=2&amp;typzob=2&amp;z=42&amp;idparent=1&amp;idpoloz=15&amp;raz=&amp;s=0" TargetMode="External"/><Relationship Id="rId2" Type="http://schemas.openxmlformats.org/officeDocument/2006/relationships/notesSlide" Target="../notesSlides/notesSlide24.xml"/><Relationship Id="rId1" Type="http://schemas.openxmlformats.org/officeDocument/2006/relationships/slideLayout" Target="../slideLayouts/slideLayout6.xml"/><Relationship Id="rId4" Type="http://schemas.openxmlformats.org/officeDocument/2006/relationships/image" Target="../media/image11.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pPr algn="ctr"/>
            <a:r>
              <a:rPr lang="cs-CZ" sz="4000" b="1" i="1" dirty="0">
                <a:latin typeface="+mn-lt"/>
                <a:cs typeface="Times New Roman" pitchFamily="18" charset="0"/>
              </a:rPr>
              <a:t>Možnosti psychologické pomoci v zátěžových event. </a:t>
            </a:r>
            <a:r>
              <a:rPr lang="cs-CZ" sz="4000" b="1" i="1" dirty="0" smtClean="0">
                <a:latin typeface="+mn-lt"/>
                <a:cs typeface="Times New Roman" pitchFamily="18" charset="0"/>
              </a:rPr>
              <a:t>ohrožujících </a:t>
            </a:r>
            <a:r>
              <a:rPr lang="cs-CZ" sz="4000" b="1" i="1" dirty="0">
                <a:latin typeface="+mn-lt"/>
                <a:cs typeface="Times New Roman" pitchFamily="18" charset="0"/>
              </a:rPr>
              <a:t>situacích, možnosti a meze laické krizové intervence</a:t>
            </a:r>
            <a:r>
              <a:rPr lang="cs-CZ" dirty="0">
                <a:latin typeface="Forte" pitchFamily="66" charset="0"/>
              </a:rPr>
              <a:t/>
            </a:r>
            <a:br>
              <a:rPr lang="cs-CZ" dirty="0">
                <a:latin typeface="Forte" pitchFamily="66" charset="0"/>
              </a:rPr>
            </a:br>
            <a:endParaRPr lang="cs-CZ" dirty="0">
              <a:latin typeface="Forte" pitchFamily="66" charset="0"/>
            </a:endParaRPr>
          </a:p>
        </p:txBody>
      </p:sp>
      <p:sp>
        <p:nvSpPr>
          <p:cNvPr id="3" name="Podnadpis 2"/>
          <p:cNvSpPr>
            <a:spLocks noGrp="1"/>
          </p:cNvSpPr>
          <p:nvPr>
            <p:ph type="subTitle" idx="1"/>
          </p:nvPr>
        </p:nvSpPr>
        <p:spPr>
          <a:xfrm>
            <a:off x="3851920" y="4509120"/>
            <a:ext cx="4953000" cy="1752600"/>
          </a:xfrm>
        </p:spPr>
        <p:txBody>
          <a:bodyPr>
            <a:normAutofit lnSpcReduction="10000"/>
          </a:bodyPr>
          <a:lstStyle/>
          <a:p>
            <a:endParaRPr lang="cs-CZ" dirty="0" smtClean="0"/>
          </a:p>
          <a:p>
            <a:pPr algn="r"/>
            <a:endParaRPr lang="cs-CZ" dirty="0" smtClean="0">
              <a:solidFill>
                <a:schemeClr val="tx1"/>
              </a:solidFill>
              <a:latin typeface="+mj-lt"/>
            </a:endParaRPr>
          </a:p>
          <a:p>
            <a:pPr algn="r"/>
            <a:r>
              <a:rPr lang="cs-CZ" sz="1900" dirty="0" smtClean="0">
                <a:solidFill>
                  <a:schemeClr val="tx1"/>
                </a:solidFill>
                <a:cs typeface="Times New Roman" pitchFamily="18" charset="0"/>
              </a:rPr>
              <a:t>Davidová K.</a:t>
            </a:r>
          </a:p>
          <a:p>
            <a:pPr algn="r"/>
            <a:r>
              <a:rPr lang="cs-CZ" sz="1900" dirty="0">
                <a:solidFill>
                  <a:schemeClr val="tx1"/>
                </a:solidFill>
                <a:cs typeface="Times New Roman" pitchFamily="18" charset="0"/>
              </a:rPr>
              <a:t>Dvořáková L</a:t>
            </a:r>
            <a:endParaRPr lang="cs-CZ" sz="1900" dirty="0" smtClean="0">
              <a:solidFill>
                <a:schemeClr val="tx1"/>
              </a:solidFill>
              <a:cs typeface="Times New Roman" pitchFamily="18" charset="0"/>
            </a:endParaRPr>
          </a:p>
          <a:p>
            <a:pPr algn="r"/>
            <a:r>
              <a:rPr lang="cs-CZ" sz="1900" dirty="0" smtClean="0">
                <a:solidFill>
                  <a:schemeClr val="tx1"/>
                </a:solidFill>
                <a:cs typeface="Times New Roman" pitchFamily="18" charset="0"/>
              </a:rPr>
              <a:t>Šafářová M.</a:t>
            </a:r>
            <a:endParaRPr lang="cs-CZ" sz="1900" dirty="0">
              <a:solidFill>
                <a:schemeClr val="tx1"/>
              </a:solidFill>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908720"/>
            <a:ext cx="8229600" cy="1069848"/>
          </a:xfrm>
        </p:spPr>
        <p:txBody>
          <a:bodyPr>
            <a:normAutofit fontScale="90000"/>
          </a:bodyPr>
          <a:lstStyle/>
          <a:p>
            <a:pPr algn="ctr"/>
            <a:r>
              <a:rPr lang="cs-CZ" sz="6000" b="1" i="1" dirty="0" smtClean="0">
                <a:latin typeface="+mn-lt"/>
              </a:rPr>
              <a:t>Forma hospitalizace</a:t>
            </a:r>
            <a:endParaRPr lang="cs-CZ" sz="6000" b="1" i="1" dirty="0">
              <a:latin typeface="+mn-lt"/>
            </a:endParaRPr>
          </a:p>
        </p:txBody>
      </p:sp>
      <p:sp>
        <p:nvSpPr>
          <p:cNvPr id="3" name="TextovéPole 2"/>
          <p:cNvSpPr txBox="1"/>
          <p:nvPr/>
        </p:nvSpPr>
        <p:spPr>
          <a:xfrm>
            <a:off x="1043608" y="2492896"/>
            <a:ext cx="7344816" cy="2677656"/>
          </a:xfrm>
          <a:prstGeom prst="rect">
            <a:avLst/>
          </a:prstGeom>
          <a:noFill/>
        </p:spPr>
        <p:txBody>
          <a:bodyPr wrap="square" rtlCol="0">
            <a:spAutoFit/>
          </a:bodyPr>
          <a:lstStyle/>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realizována v krizových centrech</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krátkodobá hospitalizace (5 – 7 dní)</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nabízena klientům s vážným stavem nedovolujícím pobyt v domácím prostředí z důvodu ohrožení kontraproduktivity a rizika prohloubení krizového stavu</a:t>
            </a:r>
            <a:endParaRPr lang="cs-CZ" sz="2800" dirty="0">
              <a:solidFill>
                <a:schemeClr val="accent6">
                  <a:lumMod val="50000"/>
                </a:schemeClr>
              </a:solidFill>
            </a:endParaRPr>
          </a:p>
        </p:txBody>
      </p:sp>
      <p:pic>
        <p:nvPicPr>
          <p:cNvPr id="38914" name="Picture 2" descr="http://pixabay.com/static/uploads/photo/2012/04/13/19/28/red-33366_640.png"/>
          <p:cNvPicPr>
            <a:picLocks noChangeAspect="1" noChangeArrowheads="1"/>
          </p:cNvPicPr>
          <p:nvPr/>
        </p:nvPicPr>
        <p:blipFill>
          <a:blip r:embed="rId3" cstate="print"/>
          <a:srcRect/>
          <a:stretch>
            <a:fillRect/>
          </a:stretch>
        </p:blipFill>
        <p:spPr bwMode="auto">
          <a:xfrm>
            <a:off x="6156176" y="5085184"/>
            <a:ext cx="2567608" cy="1283804"/>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908720"/>
            <a:ext cx="8229600" cy="1069848"/>
          </a:xfrm>
        </p:spPr>
        <p:txBody>
          <a:bodyPr>
            <a:normAutofit fontScale="90000"/>
          </a:bodyPr>
          <a:lstStyle/>
          <a:p>
            <a:pPr algn="ctr"/>
            <a:r>
              <a:rPr lang="cs-CZ" sz="6000" b="1" i="1" dirty="0" smtClean="0">
                <a:latin typeface="+mn-lt"/>
              </a:rPr>
              <a:t>Forma terénní služby</a:t>
            </a:r>
            <a:endParaRPr lang="cs-CZ" sz="6000" b="1" i="1" dirty="0">
              <a:latin typeface="+mn-lt"/>
            </a:endParaRPr>
          </a:p>
        </p:txBody>
      </p:sp>
      <p:sp>
        <p:nvSpPr>
          <p:cNvPr id="3" name="TextovéPole 2"/>
          <p:cNvSpPr txBox="1"/>
          <p:nvPr/>
        </p:nvSpPr>
        <p:spPr>
          <a:xfrm>
            <a:off x="755576" y="2780928"/>
            <a:ext cx="7488832" cy="2677656"/>
          </a:xfrm>
          <a:prstGeom prst="rect">
            <a:avLst/>
          </a:prstGeom>
          <a:noFill/>
        </p:spPr>
        <p:txBody>
          <a:bodyPr wrap="square" rtlCol="0">
            <a:spAutoFit/>
          </a:bodyPr>
          <a:lstStyle/>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výjezd ke klientovi (domácí prostředí)</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doprovod klienta (k lékaři, soudu, policii či krizového centra)</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návštěva klienta (např. v nemocnici)</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forma terénní služby při mimořádných událostech, jako jsou katastrofy (povodně)</a:t>
            </a:r>
            <a:endParaRPr lang="cs-CZ" sz="2800"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lgn="ctr"/>
            <a:r>
              <a:rPr lang="cs-CZ" b="1" i="1" dirty="0" smtClean="0">
                <a:latin typeface="+mn-lt"/>
              </a:rPr>
              <a:t>Forma krizové pomoci a služby v klientově přirozeném prostředí</a:t>
            </a:r>
            <a:endParaRPr lang="cs-CZ" b="1" i="1" dirty="0">
              <a:latin typeface="+mn-lt"/>
            </a:endParaRPr>
          </a:p>
        </p:txBody>
      </p:sp>
      <p:sp>
        <p:nvSpPr>
          <p:cNvPr id="3" name="TextovéPole 2"/>
          <p:cNvSpPr txBox="1"/>
          <p:nvPr/>
        </p:nvSpPr>
        <p:spPr>
          <a:xfrm>
            <a:off x="827584" y="2924944"/>
            <a:ext cx="7632848" cy="2677656"/>
          </a:xfrm>
          <a:prstGeom prst="rect">
            <a:avLst/>
          </a:prstGeom>
          <a:noFill/>
        </p:spPr>
        <p:txBody>
          <a:bodyPr wrap="square" rtlCol="0">
            <a:spAutoFit/>
          </a:bodyPr>
          <a:lstStyle/>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klienti nejsou schopni navštěvovat osobně krizové pracoviště</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jednorázové či opakované návštěvy krizového pracovníka</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návštěva je určena nejenom klientovi, ale celé jeho rodině</a:t>
            </a:r>
            <a:endParaRPr lang="cs-CZ" sz="2800"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lgn="ctr"/>
            <a:r>
              <a:rPr lang="cs-CZ" sz="4800" b="1" i="1" dirty="0" smtClean="0">
                <a:latin typeface="+mn-lt"/>
              </a:rPr>
              <a:t>Forma telefonické krizové pomoci</a:t>
            </a:r>
            <a:endParaRPr lang="cs-CZ" sz="4800" b="1" i="1" dirty="0">
              <a:latin typeface="+mn-lt"/>
            </a:endParaRPr>
          </a:p>
        </p:txBody>
      </p:sp>
      <p:sp>
        <p:nvSpPr>
          <p:cNvPr id="3" name="TextovéPole 2"/>
          <p:cNvSpPr txBox="1"/>
          <p:nvPr/>
        </p:nvSpPr>
        <p:spPr>
          <a:xfrm>
            <a:off x="755576" y="2780928"/>
            <a:ext cx="7704856" cy="2492990"/>
          </a:xfrm>
          <a:prstGeom prst="rect">
            <a:avLst/>
          </a:prstGeom>
          <a:noFill/>
        </p:spPr>
        <p:txBody>
          <a:bodyPr wrap="square" rtlCol="0">
            <a:spAutoFit/>
          </a:bodyPr>
          <a:lstStyle/>
          <a:p>
            <a:r>
              <a:rPr lang="cs-CZ" sz="2400" dirty="0" smtClean="0">
                <a:solidFill>
                  <a:schemeClr val="accent6">
                    <a:lumMod val="50000"/>
                  </a:schemeClr>
                </a:solidFill>
              </a:rPr>
              <a:t>Soubor metod a technik práce s klientem zcela nezávazný, pod kontrolou ho má klient (možnost svobodného přerušení)</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Kontaktní linky </a:t>
            </a:r>
            <a:r>
              <a:rPr lang="cs-CZ" sz="2000" dirty="0" smtClean="0">
                <a:solidFill>
                  <a:schemeClr val="accent6">
                    <a:lumMod val="50000"/>
                  </a:schemeClr>
                </a:solidFill>
              </a:rPr>
              <a:t>(navázání kontaktu s krizovým centrem)</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Specializované linky </a:t>
            </a:r>
            <a:r>
              <a:rPr lang="cs-CZ" sz="2000" dirty="0" smtClean="0">
                <a:solidFill>
                  <a:schemeClr val="accent6">
                    <a:lumMod val="50000"/>
                  </a:schemeClr>
                </a:solidFill>
              </a:rPr>
              <a:t>(AIDS, drogy, násilí)</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Linky důvěry </a:t>
            </a:r>
            <a:endParaRPr lang="cs-CZ" sz="2000" dirty="0">
              <a:solidFill>
                <a:schemeClr val="accent6">
                  <a:lumMod val="50000"/>
                </a:schemeClr>
              </a:solidFill>
            </a:endParaRPr>
          </a:p>
        </p:txBody>
      </p:sp>
      <p:pic>
        <p:nvPicPr>
          <p:cNvPr id="32774" name="Picture 6" descr="http://b.wz.cz/upload/c/cerstvebedynky_unas_cz/201007/5/telefon_286x359.jpg"/>
          <p:cNvPicPr>
            <a:picLocks noChangeAspect="1" noChangeArrowheads="1"/>
          </p:cNvPicPr>
          <p:nvPr/>
        </p:nvPicPr>
        <p:blipFill>
          <a:blip r:embed="rId3" cstate="print"/>
          <a:srcRect/>
          <a:stretch>
            <a:fillRect/>
          </a:stretch>
        </p:blipFill>
        <p:spPr bwMode="auto">
          <a:xfrm>
            <a:off x="7020272" y="4581128"/>
            <a:ext cx="1576836" cy="1979315"/>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052736"/>
            <a:ext cx="8856984" cy="1069848"/>
          </a:xfrm>
        </p:spPr>
        <p:txBody>
          <a:bodyPr>
            <a:noAutofit/>
          </a:bodyPr>
          <a:lstStyle/>
          <a:p>
            <a:pPr algn="ctr"/>
            <a:r>
              <a:rPr lang="cs-CZ" b="1" i="1" dirty="0" smtClean="0">
                <a:latin typeface="+mn-lt"/>
              </a:rPr>
              <a:t>Přirozené vyrovnávací strategie, laická pomoc</a:t>
            </a:r>
            <a:endParaRPr lang="cs-CZ" b="1" i="1" dirty="0">
              <a:latin typeface="+mn-lt"/>
            </a:endParaRPr>
          </a:p>
        </p:txBody>
      </p:sp>
      <p:sp>
        <p:nvSpPr>
          <p:cNvPr id="3" name="TextovéPole 2"/>
          <p:cNvSpPr txBox="1"/>
          <p:nvPr/>
        </p:nvSpPr>
        <p:spPr>
          <a:xfrm>
            <a:off x="827584" y="2852936"/>
            <a:ext cx="7848872" cy="3447098"/>
          </a:xfrm>
          <a:prstGeom prst="rect">
            <a:avLst/>
          </a:prstGeom>
          <a:noFill/>
        </p:spPr>
        <p:txBody>
          <a:bodyPr wrap="square" rtlCol="0">
            <a:spAutoFit/>
          </a:bodyPr>
          <a:lstStyle/>
          <a:p>
            <a:pPr marL="342900" indent="-342900">
              <a:buFont typeface="+mj-lt"/>
              <a:buAutoNum type="arabicPeriod"/>
            </a:pPr>
            <a:r>
              <a:rPr lang="cs-CZ" dirty="0" smtClean="0">
                <a:solidFill>
                  <a:schemeClr val="accent3"/>
                </a:solidFill>
              </a:rPr>
              <a:t>  </a:t>
            </a:r>
            <a:r>
              <a:rPr lang="cs-CZ" sz="2000" dirty="0" smtClean="0">
                <a:solidFill>
                  <a:schemeClr val="accent6">
                    <a:lumMod val="50000"/>
                  </a:schemeClr>
                </a:solidFill>
              </a:rPr>
              <a:t>Kontakt s pocity, schopnost ulevit si pláčem, hněvem, zorientovat se v ambivalentních pocitech, respektovat emoce od druhých lidí</a:t>
            </a:r>
          </a:p>
          <a:p>
            <a:pPr marL="342900" indent="-342900">
              <a:buFont typeface="+mj-lt"/>
              <a:buAutoNum type="arabicPeriod"/>
            </a:pPr>
            <a:r>
              <a:rPr lang="cs-CZ" sz="2000" dirty="0" smtClean="0">
                <a:solidFill>
                  <a:schemeClr val="accent3"/>
                </a:solidFill>
              </a:rPr>
              <a:t>  </a:t>
            </a:r>
            <a:r>
              <a:rPr lang="cs-CZ" sz="2000" dirty="0" smtClean="0">
                <a:solidFill>
                  <a:schemeClr val="accent6">
                    <a:lumMod val="50000"/>
                  </a:schemeClr>
                </a:solidFill>
              </a:rPr>
              <a:t>Schopnost sdílet a sdělovat</a:t>
            </a:r>
          </a:p>
          <a:p>
            <a:pPr marL="342900" indent="-342900">
              <a:buFont typeface="+mj-lt"/>
              <a:buAutoNum type="arabicPeriod"/>
            </a:pPr>
            <a:r>
              <a:rPr lang="cs-CZ" sz="2000" dirty="0" smtClean="0">
                <a:solidFill>
                  <a:schemeClr val="accent3"/>
                </a:solidFill>
              </a:rPr>
              <a:t>  </a:t>
            </a:r>
            <a:r>
              <a:rPr lang="cs-CZ" sz="2000" dirty="0" smtClean="0">
                <a:solidFill>
                  <a:schemeClr val="accent6">
                    <a:lumMod val="50000"/>
                  </a:schemeClr>
                </a:solidFill>
              </a:rPr>
              <a:t>Dobrý kontakt s tělem</a:t>
            </a:r>
          </a:p>
          <a:p>
            <a:pPr marL="342900" indent="-342900">
              <a:buFont typeface="+mj-lt"/>
              <a:buAutoNum type="arabicPeriod"/>
            </a:pPr>
            <a:r>
              <a:rPr lang="cs-CZ" sz="2000" dirty="0" smtClean="0">
                <a:solidFill>
                  <a:schemeClr val="accent3"/>
                </a:solidFill>
              </a:rPr>
              <a:t>  </a:t>
            </a:r>
            <a:r>
              <a:rPr lang="cs-CZ" sz="2000" dirty="0" smtClean="0">
                <a:solidFill>
                  <a:schemeClr val="accent6">
                    <a:lumMod val="50000"/>
                  </a:schemeClr>
                </a:solidFill>
              </a:rPr>
              <a:t>Kontakt s vlastními potřebami</a:t>
            </a:r>
          </a:p>
          <a:p>
            <a:pPr marL="342900" indent="-342900">
              <a:buFont typeface="+mj-lt"/>
              <a:buAutoNum type="arabicPeriod"/>
            </a:pPr>
            <a:r>
              <a:rPr lang="cs-CZ" sz="2000" dirty="0" smtClean="0">
                <a:solidFill>
                  <a:schemeClr val="accent3"/>
                </a:solidFill>
              </a:rPr>
              <a:t>  </a:t>
            </a:r>
            <a:r>
              <a:rPr lang="cs-CZ" sz="2000" dirty="0" smtClean="0">
                <a:solidFill>
                  <a:schemeClr val="accent6">
                    <a:lumMod val="50000"/>
                  </a:schemeClr>
                </a:solidFill>
              </a:rPr>
              <a:t>Vědomí vlastních hranic</a:t>
            </a:r>
          </a:p>
          <a:p>
            <a:pPr marL="342900" indent="-342900">
              <a:buFont typeface="+mj-lt"/>
              <a:buAutoNum type="arabicPeriod"/>
            </a:pPr>
            <a:r>
              <a:rPr lang="cs-CZ" sz="2000" dirty="0" smtClean="0">
                <a:solidFill>
                  <a:schemeClr val="accent3"/>
                </a:solidFill>
              </a:rPr>
              <a:t>  </a:t>
            </a:r>
            <a:r>
              <a:rPr lang="cs-CZ" sz="2000" dirty="0" smtClean="0">
                <a:solidFill>
                  <a:schemeClr val="accent6">
                    <a:lumMod val="50000"/>
                  </a:schemeClr>
                </a:solidFill>
              </a:rPr>
              <a:t>Orientace v situaci s využitím dostupných prostředků a informací</a:t>
            </a:r>
          </a:p>
          <a:p>
            <a:pPr marL="342900" indent="-342900">
              <a:buFont typeface="+mj-lt"/>
              <a:buAutoNum type="arabicPeriod"/>
            </a:pPr>
            <a:r>
              <a:rPr lang="cs-CZ" sz="2000" dirty="0" smtClean="0">
                <a:solidFill>
                  <a:schemeClr val="accent3"/>
                </a:solidFill>
              </a:rPr>
              <a:t>  </a:t>
            </a:r>
            <a:r>
              <a:rPr lang="cs-CZ" sz="2000" dirty="0" smtClean="0">
                <a:solidFill>
                  <a:schemeClr val="accent6">
                    <a:lumMod val="50000"/>
                  </a:schemeClr>
                </a:solidFill>
              </a:rPr>
              <a:t>Schopnost využít vlastí starší zkušenosti</a:t>
            </a:r>
          </a:p>
          <a:p>
            <a:pPr marL="342900" indent="-342900"/>
            <a:endParaRPr lang="cs-CZ"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899592" y="1412776"/>
            <a:ext cx="7704856" cy="3693319"/>
          </a:xfrm>
          <a:prstGeom prst="rect">
            <a:avLst/>
          </a:prstGeom>
          <a:noFill/>
        </p:spPr>
        <p:txBody>
          <a:bodyPr wrap="square" rtlCol="0">
            <a:spAutoFit/>
          </a:bodyPr>
          <a:lstStyle/>
          <a:p>
            <a:pPr marL="342900" indent="-342900">
              <a:buAutoNum type="arabicPeriod" startAt="8"/>
            </a:pPr>
            <a:r>
              <a:rPr lang="cs-CZ" dirty="0" smtClean="0">
                <a:solidFill>
                  <a:schemeClr val="accent3"/>
                </a:solidFill>
              </a:rPr>
              <a:t>  </a:t>
            </a:r>
            <a:r>
              <a:rPr lang="cs-CZ" sz="2400" dirty="0" smtClean="0">
                <a:solidFill>
                  <a:schemeClr val="accent6">
                    <a:lumMod val="50000"/>
                  </a:schemeClr>
                </a:solidFill>
              </a:rPr>
              <a:t>Schopnost využít existence a zkušenosti blízkých lidí</a:t>
            </a:r>
          </a:p>
          <a:p>
            <a:pPr marL="342900" indent="-342900">
              <a:buAutoNum type="arabicPeriod" startAt="8"/>
            </a:pPr>
            <a:r>
              <a:rPr lang="cs-CZ" sz="2400" dirty="0" smtClean="0">
                <a:solidFill>
                  <a:schemeClr val="accent3"/>
                </a:solidFill>
              </a:rPr>
              <a:t>  </a:t>
            </a:r>
            <a:r>
              <a:rPr lang="cs-CZ" sz="2400" dirty="0" smtClean="0">
                <a:solidFill>
                  <a:schemeClr val="accent6">
                    <a:lumMod val="50000"/>
                  </a:schemeClr>
                </a:solidFill>
              </a:rPr>
              <a:t>Schopnost využití potenciálu přirozené komunity</a:t>
            </a:r>
          </a:p>
          <a:p>
            <a:pPr marL="342900" indent="-342900">
              <a:buAutoNum type="arabicPeriod" startAt="8"/>
            </a:pPr>
            <a:r>
              <a:rPr lang="cs-CZ" sz="2400" dirty="0" smtClean="0">
                <a:solidFill>
                  <a:schemeClr val="accent3"/>
                </a:solidFill>
              </a:rPr>
              <a:t>  </a:t>
            </a:r>
            <a:r>
              <a:rPr lang="cs-CZ" sz="2400" dirty="0" smtClean="0">
                <a:solidFill>
                  <a:schemeClr val="accent6">
                    <a:lumMod val="50000"/>
                  </a:schemeClr>
                </a:solidFill>
              </a:rPr>
              <a:t>Schopnost využít vzorců kolektivního chování</a:t>
            </a:r>
          </a:p>
          <a:p>
            <a:pPr marL="342900" indent="-342900">
              <a:buFontTx/>
              <a:buChar char="-"/>
            </a:pPr>
            <a:r>
              <a:rPr lang="cs-CZ" sz="2400" dirty="0" smtClean="0">
                <a:solidFill>
                  <a:schemeClr val="accent6">
                    <a:lumMod val="50000"/>
                  </a:schemeClr>
                </a:solidFill>
              </a:rPr>
              <a:t>společenské rituály (pohřeb , křtiny, povodně)</a:t>
            </a:r>
          </a:p>
          <a:p>
            <a:pPr marL="342900" indent="-342900">
              <a:buAutoNum type="arabicPeriod" startAt="11"/>
            </a:pPr>
            <a:r>
              <a:rPr lang="cs-CZ" sz="2400" dirty="0" smtClean="0">
                <a:solidFill>
                  <a:schemeClr val="accent3"/>
                </a:solidFill>
              </a:rPr>
              <a:t>  </a:t>
            </a:r>
            <a:r>
              <a:rPr lang="cs-CZ" sz="2400" dirty="0" smtClean="0">
                <a:solidFill>
                  <a:schemeClr val="accent6">
                    <a:lumMod val="50000"/>
                  </a:schemeClr>
                </a:solidFill>
              </a:rPr>
              <a:t>Inspirace literárními příběhy</a:t>
            </a:r>
          </a:p>
          <a:p>
            <a:pPr marL="342900" indent="-342900">
              <a:buAutoNum type="arabicPeriod" startAt="11"/>
            </a:pPr>
            <a:r>
              <a:rPr lang="cs-CZ" sz="2400" dirty="0" smtClean="0">
                <a:solidFill>
                  <a:schemeClr val="accent3"/>
                </a:solidFill>
              </a:rPr>
              <a:t>  </a:t>
            </a:r>
            <a:r>
              <a:rPr lang="cs-CZ" sz="2400" dirty="0" smtClean="0">
                <a:solidFill>
                  <a:schemeClr val="accent6">
                    <a:lumMod val="50000"/>
                  </a:schemeClr>
                </a:solidFill>
              </a:rPr>
              <a:t>Otevřenost neobvyklým tvořivým řešením, zapojení fantazie</a:t>
            </a:r>
          </a:p>
          <a:p>
            <a:pPr marL="342900" indent="-342900">
              <a:buAutoNum type="arabicPeriod" startAt="11"/>
            </a:pPr>
            <a:r>
              <a:rPr lang="cs-CZ" sz="2400" dirty="0" smtClean="0">
                <a:solidFill>
                  <a:schemeClr val="accent3"/>
                </a:solidFill>
              </a:rPr>
              <a:t>  </a:t>
            </a:r>
            <a:r>
              <a:rPr lang="cs-CZ" sz="2400" dirty="0" smtClean="0">
                <a:solidFill>
                  <a:schemeClr val="accent6">
                    <a:lumMod val="50000"/>
                  </a:schemeClr>
                </a:solidFill>
              </a:rPr>
              <a:t>Víra a naděje</a:t>
            </a:r>
          </a:p>
          <a:p>
            <a:pPr marL="342900" indent="-342900">
              <a:buAutoNum type="arabicPeriod" startAt="11"/>
            </a:pPr>
            <a:r>
              <a:rPr lang="cs-CZ" sz="2400" dirty="0" smtClean="0">
                <a:solidFill>
                  <a:schemeClr val="accent3"/>
                </a:solidFill>
              </a:rPr>
              <a:t>  </a:t>
            </a:r>
            <a:r>
              <a:rPr lang="cs-CZ" sz="2400" dirty="0" smtClean="0">
                <a:solidFill>
                  <a:schemeClr val="accent6">
                    <a:lumMod val="50000"/>
                  </a:schemeClr>
                </a:solidFill>
              </a:rPr>
              <a:t>Smysl utrpení</a:t>
            </a:r>
          </a:p>
          <a:p>
            <a:pPr marL="342900" indent="-342900">
              <a:buFontTx/>
              <a:buChar char="-"/>
            </a:pPr>
            <a:endParaRPr lang="cs-CZ" dirty="0"/>
          </a:p>
        </p:txBody>
      </p:sp>
      <p:pic>
        <p:nvPicPr>
          <p:cNvPr id="28674" name="Picture 2" descr="http://www.sancedetem.cz/img/edee/u/index-motives/ruce.jpg"/>
          <p:cNvPicPr>
            <a:picLocks noChangeAspect="1" noChangeArrowheads="1"/>
          </p:cNvPicPr>
          <p:nvPr/>
        </p:nvPicPr>
        <p:blipFill>
          <a:blip r:embed="rId3" cstate="print"/>
          <a:srcRect/>
          <a:stretch>
            <a:fillRect/>
          </a:stretch>
        </p:blipFill>
        <p:spPr bwMode="auto">
          <a:xfrm>
            <a:off x="5652120" y="4365104"/>
            <a:ext cx="2195736" cy="2195736"/>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764704"/>
            <a:ext cx="8229600" cy="1066800"/>
          </a:xfrm>
        </p:spPr>
        <p:txBody>
          <a:bodyPr>
            <a:normAutofit fontScale="90000"/>
          </a:bodyPr>
          <a:lstStyle/>
          <a:p>
            <a:pPr algn="ctr"/>
            <a:r>
              <a:rPr lang="cs-CZ" sz="5300" b="1" i="1" dirty="0">
                <a:latin typeface="Georgia" pitchFamily="18" charset="0"/>
              </a:rPr>
              <a:t>Krizová intervence</a:t>
            </a:r>
            <a:r>
              <a:rPr lang="cs-CZ" dirty="0"/>
              <a:t/>
            </a:r>
            <a:br>
              <a:rPr lang="cs-CZ" dirty="0"/>
            </a:br>
            <a:endParaRPr lang="cs-CZ" dirty="0"/>
          </a:p>
        </p:txBody>
      </p:sp>
      <p:sp>
        <p:nvSpPr>
          <p:cNvPr id="3" name="Zástupný symbol pro obsah 2"/>
          <p:cNvSpPr>
            <a:spLocks noGrp="1"/>
          </p:cNvSpPr>
          <p:nvPr>
            <p:ph idx="1"/>
          </p:nvPr>
        </p:nvSpPr>
        <p:spPr>
          <a:xfrm>
            <a:off x="323528" y="1772816"/>
            <a:ext cx="8229600" cy="4325112"/>
          </a:xfrm>
        </p:spPr>
        <p:txBody>
          <a:bodyPr>
            <a:normAutofit fontScale="92500" lnSpcReduction="10000"/>
          </a:bodyPr>
          <a:lstStyle/>
          <a:p>
            <a:pPr>
              <a:buFont typeface="Wingdings" pitchFamily="2" charset="2"/>
              <a:buChar char="Ø"/>
            </a:pPr>
            <a:r>
              <a:rPr lang="cs-CZ" dirty="0" smtClean="0">
                <a:solidFill>
                  <a:schemeClr val="accent6">
                    <a:lumMod val="50000"/>
                  </a:schemeClr>
                </a:solidFill>
              </a:rPr>
              <a:t> </a:t>
            </a:r>
            <a:r>
              <a:rPr lang="cs-CZ" i="1" dirty="0" smtClean="0">
                <a:solidFill>
                  <a:schemeClr val="accent6">
                    <a:lumMod val="50000"/>
                  </a:schemeClr>
                </a:solidFill>
              </a:rPr>
              <a:t>„ je odborná metoda práce s klientem v situaci, kterou osobně prožívá jako zátěžovou, nepříznivou, ohrožující; pomáhá zpřehlednit a strukturovat klientovo prožívání a zastavit ohrožující tendence v jeho chování.</a:t>
            </a:r>
          </a:p>
          <a:p>
            <a:pPr>
              <a:buFont typeface="Wingdings" pitchFamily="2" charset="2"/>
              <a:buChar char="Ø"/>
            </a:pPr>
            <a:r>
              <a:rPr lang="cs-CZ" i="1" dirty="0" smtClean="0">
                <a:solidFill>
                  <a:schemeClr val="accent6">
                    <a:lumMod val="50000"/>
                  </a:schemeClr>
                </a:solidFill>
              </a:rPr>
              <a:t> „ Krizový pracovník klienta podporuje v jeho kompetenci řešit problém tak, aby dokázal aktivně a konstruktivně zapojit své vlastní síly a schopnosti a využít potenciálu přirozených vztahů. “</a:t>
            </a:r>
          </a:p>
          <a:p>
            <a:pPr>
              <a:buFont typeface="Wingdings" pitchFamily="2" charset="2"/>
              <a:buChar char="Ø"/>
            </a:pPr>
            <a:r>
              <a:rPr lang="cs-CZ" dirty="0" smtClean="0">
                <a:solidFill>
                  <a:schemeClr val="accent6">
                    <a:lumMod val="50000"/>
                  </a:schemeClr>
                </a:solidFill>
              </a:rPr>
              <a:t>dva způsoby: tváří v tvář</a:t>
            </a:r>
          </a:p>
          <a:p>
            <a:pPr>
              <a:buNone/>
            </a:pPr>
            <a:r>
              <a:rPr lang="cs-CZ" dirty="0" smtClean="0">
                <a:solidFill>
                  <a:schemeClr val="accent6">
                    <a:lumMod val="50000"/>
                  </a:schemeClr>
                </a:solidFill>
              </a:rPr>
              <a:t>                            prostřednictvím telefonu</a:t>
            </a:r>
            <a:endParaRPr lang="cs-CZ" dirty="0">
              <a:solidFill>
                <a:schemeClr val="accent6">
                  <a:lumMod val="50000"/>
                </a:schemeClr>
              </a:solidFill>
            </a:endParaRPr>
          </a:p>
        </p:txBody>
      </p:sp>
      <p:pic>
        <p:nvPicPr>
          <p:cNvPr id="5122" name="Picture 2" descr="C:\Documents and Settings\Lída\Local Settings\Temporary Internet Files\Content.IE5\Y107MRUV\MP900422532[1].jpg"/>
          <p:cNvPicPr>
            <a:picLocks noChangeAspect="1" noChangeArrowheads="1"/>
          </p:cNvPicPr>
          <p:nvPr/>
        </p:nvPicPr>
        <p:blipFill>
          <a:blip r:embed="rId3" cstate="print">
            <a:extLst>
              <a:ext uri="{BEBA8EAE-BF5A-486C-A8C5-ECC9F3942E4B}">
                <a14:imgProps xmlns="" xmlns:a14="http://schemas.microsoft.com/office/drawing/2010/main">
                  <a14:imgLayer r:embed="rId4">
                    <a14:imgEffect>
                      <a14:backgroundRemoval t="2734" b="89941" l="4395" r="89941"/>
                    </a14:imgEffect>
                  </a14:imgLayer>
                </a14:imgProps>
              </a:ext>
              <a:ext uri="{28A0092B-C50C-407E-A947-70E740481C1C}">
                <a14:useLocalDpi xmlns="" xmlns:a14="http://schemas.microsoft.com/office/drawing/2010/main" val="0"/>
              </a:ext>
            </a:extLst>
          </a:blip>
          <a:srcRect/>
          <a:stretch>
            <a:fillRect/>
          </a:stretch>
        </p:blipFill>
        <p:spPr bwMode="auto">
          <a:xfrm>
            <a:off x="107504" y="438028"/>
            <a:ext cx="1484784" cy="1484784"/>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611560" y="980728"/>
            <a:ext cx="7848872" cy="707886"/>
          </a:xfrm>
          <a:prstGeom prst="rect">
            <a:avLst/>
          </a:prstGeom>
          <a:noFill/>
        </p:spPr>
        <p:txBody>
          <a:bodyPr wrap="square" rtlCol="0">
            <a:spAutoFit/>
          </a:bodyPr>
          <a:lstStyle/>
          <a:p>
            <a:pPr algn="ctr"/>
            <a:r>
              <a:rPr lang="cs-CZ" sz="4000" b="1" i="1" dirty="0" smtClean="0">
                <a:solidFill>
                  <a:schemeClr val="accent6">
                    <a:lumMod val="50000"/>
                  </a:schemeClr>
                </a:solidFill>
              </a:rPr>
              <a:t>Principy krizové intervence</a:t>
            </a:r>
            <a:endParaRPr lang="cs-CZ" sz="4000" b="1" i="1" dirty="0">
              <a:solidFill>
                <a:schemeClr val="accent6">
                  <a:lumMod val="50000"/>
                </a:schemeClr>
              </a:solidFill>
            </a:endParaRPr>
          </a:p>
        </p:txBody>
      </p:sp>
      <p:sp>
        <p:nvSpPr>
          <p:cNvPr id="4" name="TextovéPole 3"/>
          <p:cNvSpPr txBox="1"/>
          <p:nvPr/>
        </p:nvSpPr>
        <p:spPr>
          <a:xfrm>
            <a:off x="899592" y="2060848"/>
            <a:ext cx="7632848" cy="3970318"/>
          </a:xfrm>
          <a:prstGeom prst="rect">
            <a:avLst/>
          </a:prstGeom>
          <a:noFill/>
        </p:spPr>
        <p:txBody>
          <a:bodyPr wrap="square" rtlCol="0">
            <a:spAutoFit/>
          </a:bodyPr>
          <a:lstStyle/>
          <a:p>
            <a:pPr>
              <a:buFont typeface="Wingdings" pitchFamily="2" charset="2"/>
              <a:buChar char="Ø"/>
            </a:pPr>
            <a:r>
              <a:rPr lang="cs-CZ" sz="2400" dirty="0" smtClean="0">
                <a:solidFill>
                  <a:schemeClr val="accent3"/>
                </a:solidFill>
              </a:rPr>
              <a:t> </a:t>
            </a:r>
            <a:r>
              <a:rPr lang="cs-CZ" sz="2800" dirty="0" smtClean="0">
                <a:solidFill>
                  <a:schemeClr val="accent6">
                    <a:lumMod val="50000"/>
                  </a:schemeClr>
                </a:solidFill>
              </a:rPr>
              <a:t>individuální charakter</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časově omezená</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těžiště práce je v řešení problému</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cílem je posílení klientových kompetencí</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eklektická – šitá na míru člověku a jeho situaci</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zaměření na vznik krizové situace</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princip bio-psycho-sociálně-duchovní </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týmová práce</a:t>
            </a:r>
            <a:endParaRPr lang="cs-CZ" sz="2800"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b="1" i="1" dirty="0" smtClean="0">
                <a:latin typeface="+mn-lt"/>
              </a:rPr>
              <a:t>Krizová intervence krok za krokem</a:t>
            </a:r>
            <a:endParaRPr lang="cs-CZ" b="1" i="1" dirty="0">
              <a:latin typeface="+mn-lt"/>
            </a:endParaRPr>
          </a:p>
        </p:txBody>
      </p:sp>
      <p:sp>
        <p:nvSpPr>
          <p:cNvPr id="3" name="TextovéPole 2"/>
          <p:cNvSpPr txBox="1"/>
          <p:nvPr/>
        </p:nvSpPr>
        <p:spPr>
          <a:xfrm>
            <a:off x="971600" y="2708920"/>
            <a:ext cx="7416824" cy="3693319"/>
          </a:xfrm>
          <a:prstGeom prst="rect">
            <a:avLst/>
          </a:prstGeom>
          <a:noFill/>
        </p:spPr>
        <p:txBody>
          <a:bodyPr wrap="square" rtlCol="0">
            <a:spAutoFit/>
          </a:bodyPr>
          <a:lstStyle/>
          <a:p>
            <a:pPr marL="342900" indent="-342900">
              <a:buFont typeface="+mj-lt"/>
              <a:buAutoNum type="arabicPeriod"/>
            </a:pPr>
            <a:r>
              <a:rPr lang="cs-CZ" dirty="0" smtClean="0">
                <a:solidFill>
                  <a:schemeClr val="accent3"/>
                </a:solidFill>
              </a:rPr>
              <a:t> </a:t>
            </a:r>
            <a:r>
              <a:rPr lang="cs-CZ" u="sng" dirty="0" smtClean="0">
                <a:solidFill>
                  <a:schemeClr val="accent3"/>
                </a:solidFill>
              </a:rPr>
              <a:t>Příprava konzultace, zabezpečení základních potřeb klienta</a:t>
            </a:r>
          </a:p>
          <a:p>
            <a:pPr marL="342900" indent="-342900"/>
            <a:r>
              <a:rPr lang="cs-CZ" dirty="0" smtClean="0">
                <a:solidFill>
                  <a:schemeClr val="accent6">
                    <a:lumMod val="50000"/>
                  </a:schemeClr>
                </a:solidFill>
              </a:rPr>
              <a:t>            - příchod klienta,  uvítání a  informace o době čekání na konzultaci, jméno krizového pracovníka</a:t>
            </a:r>
          </a:p>
          <a:p>
            <a:pPr marL="342900" indent="-342900">
              <a:buAutoNum type="arabicPeriod" startAt="2"/>
            </a:pPr>
            <a:r>
              <a:rPr lang="cs-CZ" u="sng" dirty="0" smtClean="0">
                <a:solidFill>
                  <a:schemeClr val="accent3"/>
                </a:solidFill>
              </a:rPr>
              <a:t>Úvod konzultace – než začne samotný rozhovor – vytvoření bezpečného místa</a:t>
            </a:r>
          </a:p>
          <a:p>
            <a:pPr marL="342900" indent="-342900"/>
            <a:r>
              <a:rPr lang="cs-CZ" dirty="0" smtClean="0">
                <a:solidFill>
                  <a:schemeClr val="accent6">
                    <a:lumMod val="50000"/>
                  </a:schemeClr>
                </a:solidFill>
              </a:rPr>
              <a:t>             -  představení pracovníka, klient může ale nemusí sdělovat své osobní údaje, nabídnutí bezpečného místa nejlépe blízko dveří</a:t>
            </a:r>
          </a:p>
          <a:p>
            <a:pPr marL="342900" indent="-342900"/>
            <a:r>
              <a:rPr lang="cs-CZ" dirty="0" smtClean="0">
                <a:solidFill>
                  <a:schemeClr val="accent6">
                    <a:lumMod val="50000"/>
                  </a:schemeClr>
                </a:solidFill>
              </a:rPr>
              <a:t>             - vhodné posouzení emočního stavu klienta v němž přichází a sledování vývoje v průběhu konzultace</a:t>
            </a:r>
          </a:p>
          <a:p>
            <a:pPr marL="342900" indent="-342900">
              <a:buAutoNum type="arabicPeriod" startAt="3"/>
            </a:pPr>
            <a:r>
              <a:rPr lang="cs-CZ" u="sng" dirty="0" smtClean="0">
                <a:solidFill>
                  <a:schemeClr val="accent3"/>
                </a:solidFill>
              </a:rPr>
              <a:t>Započetí rozhovoru a základní orientace v situaci</a:t>
            </a:r>
          </a:p>
          <a:p>
            <a:pPr marL="342900" indent="-342900"/>
            <a:r>
              <a:rPr lang="cs-CZ" dirty="0" smtClean="0">
                <a:solidFill>
                  <a:schemeClr val="accent6">
                    <a:lumMod val="50000"/>
                  </a:schemeClr>
                </a:solidFill>
              </a:rPr>
              <a:t>              - vyzvání klienta k vyprávění svého příběhu</a:t>
            </a:r>
          </a:p>
          <a:p>
            <a:pPr marL="342900" indent="-342900"/>
            <a:r>
              <a:rPr lang="cs-CZ" dirty="0" smtClean="0">
                <a:solidFill>
                  <a:schemeClr val="accent6">
                    <a:lumMod val="50000"/>
                  </a:schemeClr>
                </a:solidFill>
              </a:rPr>
              <a:t>              - na otázky, které jsou klientovi nepříjemné nemusí odpovídat</a:t>
            </a:r>
          </a:p>
          <a:p>
            <a:pPr marL="342900" indent="-342900"/>
            <a:endParaRPr lang="cs-CZ"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827584" y="1412776"/>
            <a:ext cx="7992888" cy="4985980"/>
          </a:xfrm>
          <a:prstGeom prst="rect">
            <a:avLst/>
          </a:prstGeom>
          <a:noFill/>
        </p:spPr>
        <p:txBody>
          <a:bodyPr wrap="square" rtlCol="0">
            <a:spAutoFit/>
          </a:bodyPr>
          <a:lstStyle/>
          <a:p>
            <a:pPr marL="342900" indent="-342900"/>
            <a:r>
              <a:rPr lang="cs-CZ" sz="2000" u="sng" dirty="0" smtClean="0">
                <a:solidFill>
                  <a:schemeClr val="accent3"/>
                </a:solidFill>
              </a:rPr>
              <a:t>Další fáze se týkají: </a:t>
            </a:r>
          </a:p>
          <a:p>
            <a:pPr marL="342900" indent="-342900"/>
            <a:r>
              <a:rPr lang="cs-CZ" sz="2000" dirty="0" smtClean="0">
                <a:solidFill>
                  <a:schemeClr val="accent6">
                    <a:lumMod val="50000"/>
                  </a:schemeClr>
                </a:solidFill>
              </a:rPr>
              <a:t>        -  formulace klientova očekávání konkrétní pomoci ze strany krizového pracovníka</a:t>
            </a:r>
          </a:p>
          <a:p>
            <a:pPr marL="342900" indent="-342900"/>
            <a:r>
              <a:rPr lang="cs-CZ" sz="2000" dirty="0" smtClean="0">
                <a:solidFill>
                  <a:schemeClr val="accent6">
                    <a:lumMod val="50000"/>
                  </a:schemeClr>
                </a:solidFill>
              </a:rPr>
              <a:t>        - zaměření se na „ katastrofický scénář “ – úkolem krizového pracovníka je tímto územím s klientem projít</a:t>
            </a:r>
          </a:p>
          <a:p>
            <a:pPr marL="342900" indent="-342900"/>
            <a:r>
              <a:rPr lang="cs-CZ" sz="2000" dirty="0" smtClean="0">
                <a:solidFill>
                  <a:schemeClr val="accent6">
                    <a:lumMod val="50000"/>
                  </a:schemeClr>
                </a:solidFill>
              </a:rPr>
              <a:t>        - využití zkušeností s podobnými situacemi v minulosti </a:t>
            </a:r>
          </a:p>
          <a:p>
            <a:pPr marL="342900" indent="-342900"/>
            <a:r>
              <a:rPr lang="cs-CZ" sz="2000" dirty="0" smtClean="0">
                <a:solidFill>
                  <a:schemeClr val="accent6">
                    <a:lumMod val="50000"/>
                  </a:schemeClr>
                </a:solidFill>
              </a:rPr>
              <a:t>         poučení pro aktuální vyrovnávací strategie</a:t>
            </a:r>
          </a:p>
          <a:p>
            <a:pPr marL="342900" indent="-342900"/>
            <a:r>
              <a:rPr lang="cs-CZ" sz="2000" dirty="0" smtClean="0">
                <a:solidFill>
                  <a:schemeClr val="accent6">
                    <a:lumMod val="50000"/>
                  </a:schemeClr>
                </a:solidFill>
              </a:rPr>
              <a:t>        - respektování klientova tempa a jeho potřeby sdělovat i nesdělovat</a:t>
            </a:r>
          </a:p>
          <a:p>
            <a:pPr marL="342900" indent="-342900"/>
            <a:r>
              <a:rPr lang="cs-CZ" sz="2000" dirty="0" smtClean="0">
                <a:solidFill>
                  <a:schemeClr val="accent6">
                    <a:lumMod val="50000"/>
                  </a:schemeClr>
                </a:solidFill>
              </a:rPr>
              <a:t>        -  opatření komentářem toho, co je nejasné, ale neblokovat emoce</a:t>
            </a:r>
          </a:p>
          <a:p>
            <a:pPr marL="342900" indent="-342900"/>
            <a:r>
              <a:rPr lang="cs-CZ" sz="2000" dirty="0" smtClean="0">
                <a:solidFill>
                  <a:schemeClr val="accent6">
                    <a:lumMod val="50000"/>
                  </a:schemeClr>
                </a:solidFill>
              </a:rPr>
              <a:t> </a:t>
            </a:r>
          </a:p>
          <a:p>
            <a:pPr marL="342900" indent="-342900"/>
            <a:r>
              <a:rPr lang="cs-CZ" sz="2000" dirty="0" smtClean="0">
                <a:solidFill>
                  <a:schemeClr val="accent6">
                    <a:lumMod val="50000"/>
                  </a:schemeClr>
                </a:solidFill>
              </a:rPr>
              <a:t>Poslední  fází je </a:t>
            </a:r>
            <a:r>
              <a:rPr lang="cs-CZ" sz="2000" u="sng" dirty="0" smtClean="0">
                <a:solidFill>
                  <a:schemeClr val="accent3"/>
                </a:solidFill>
              </a:rPr>
              <a:t>Dohoda s klientem a závěr rozhovoru</a:t>
            </a:r>
          </a:p>
          <a:p>
            <a:pPr marL="342900" indent="-342900"/>
            <a:r>
              <a:rPr lang="cs-CZ" sz="2000" dirty="0" smtClean="0">
                <a:solidFill>
                  <a:schemeClr val="accent6">
                    <a:lumMod val="50000"/>
                  </a:schemeClr>
                </a:solidFill>
              </a:rPr>
              <a:t>        - naplánování dalšího postupu společné práce</a:t>
            </a:r>
          </a:p>
          <a:p>
            <a:pPr marL="342900" indent="-342900"/>
            <a:r>
              <a:rPr lang="cs-CZ" sz="2000" dirty="0" smtClean="0">
                <a:solidFill>
                  <a:schemeClr val="accent6">
                    <a:lumMod val="50000"/>
                  </a:schemeClr>
                </a:solidFill>
              </a:rPr>
              <a:t>        - rozloučení</a:t>
            </a:r>
          </a:p>
          <a:p>
            <a:pPr marL="342900" indent="-342900"/>
            <a:endParaRPr lang="cs-CZ" u="sng" dirty="0">
              <a:solidFill>
                <a:schemeClr val="accent6">
                  <a:lumMod val="50000"/>
                </a:schemeClr>
              </a:solidFill>
            </a:endParaRPr>
          </a:p>
        </p:txBody>
      </p:sp>
      <p:cxnSp>
        <p:nvCxnSpPr>
          <p:cNvPr id="5" name="Přímá spojovací šipka 4"/>
          <p:cNvCxnSpPr/>
          <p:nvPr/>
        </p:nvCxnSpPr>
        <p:spPr>
          <a:xfrm>
            <a:off x="7020272" y="2996952"/>
            <a:ext cx="57606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908720"/>
            <a:ext cx="8229600" cy="1069848"/>
          </a:xfrm>
        </p:spPr>
        <p:txBody>
          <a:bodyPr>
            <a:normAutofit/>
          </a:bodyPr>
          <a:lstStyle/>
          <a:p>
            <a:pPr algn="ctr"/>
            <a:r>
              <a:rPr lang="cs-CZ" sz="6000" b="1" i="1" dirty="0" smtClean="0">
                <a:latin typeface="Georgia" pitchFamily="18" charset="0"/>
                <a:cs typeface="Times New Roman" pitchFamily="18" charset="0"/>
              </a:rPr>
              <a:t>Krize</a:t>
            </a:r>
            <a:endParaRPr lang="cs-CZ" sz="6000" b="1" i="1" dirty="0">
              <a:latin typeface="Georgia" pitchFamily="18" charset="0"/>
              <a:cs typeface="Times New Roman" pitchFamily="18" charset="0"/>
            </a:endParaRPr>
          </a:p>
        </p:txBody>
      </p:sp>
      <p:sp>
        <p:nvSpPr>
          <p:cNvPr id="3" name="TextovéPole 2"/>
          <p:cNvSpPr txBox="1"/>
          <p:nvPr/>
        </p:nvSpPr>
        <p:spPr>
          <a:xfrm>
            <a:off x="971600" y="2132856"/>
            <a:ext cx="6264696" cy="3046988"/>
          </a:xfrm>
          <a:prstGeom prst="rect">
            <a:avLst/>
          </a:prstGeom>
          <a:noFill/>
        </p:spPr>
        <p:txBody>
          <a:bodyPr wrap="square" rtlCol="0">
            <a:spAutoFit/>
          </a:bodyPr>
          <a:lstStyle/>
          <a:p>
            <a:pPr>
              <a:buFont typeface="Wingdings" pitchFamily="2" charset="2"/>
              <a:buChar char="Ø"/>
            </a:pPr>
            <a:r>
              <a:rPr lang="cs-CZ" sz="2400" i="1" dirty="0" smtClean="0">
                <a:solidFill>
                  <a:schemeClr val="accent3"/>
                </a:solidFill>
              </a:rPr>
              <a:t> </a:t>
            </a:r>
            <a:r>
              <a:rPr lang="cs-CZ" sz="2400" i="1" dirty="0" smtClean="0">
                <a:solidFill>
                  <a:schemeClr val="accent6">
                    <a:lumMod val="50000"/>
                  </a:schemeClr>
                </a:solidFill>
              </a:rPr>
              <a:t>,,extrémní psychologická zátěž, nebezpečný stav, životní událost.“</a:t>
            </a:r>
          </a:p>
          <a:p>
            <a:endParaRPr lang="cs-CZ" sz="2400" i="1" dirty="0" smtClean="0">
              <a:solidFill>
                <a:schemeClr val="accent6">
                  <a:lumMod val="50000"/>
                </a:schemeClr>
              </a:solidFill>
            </a:endParaRPr>
          </a:p>
          <a:p>
            <a:pPr>
              <a:buFont typeface="Wingdings" pitchFamily="2" charset="2"/>
              <a:buChar char="Ø"/>
            </a:pPr>
            <a:r>
              <a:rPr lang="cs-CZ" sz="2400" i="1" dirty="0" smtClean="0">
                <a:solidFill>
                  <a:schemeClr val="accent3"/>
                </a:solidFill>
              </a:rPr>
              <a:t> </a:t>
            </a:r>
            <a:r>
              <a:rPr lang="cs-CZ" sz="2400" i="1" dirty="0" smtClean="0">
                <a:solidFill>
                  <a:schemeClr val="accent6">
                    <a:lumMod val="50000"/>
                  </a:schemeClr>
                </a:solidFill>
              </a:rPr>
              <a:t>„ můžeme jí chápat jako subjektivní ohrožující situaci s velkým dynamickým nábojem, potenciálem změny – bez ní by nebylo možné dosáhnout životního posunu, zrání. “</a:t>
            </a:r>
            <a:endParaRPr lang="cs-CZ" sz="2400" dirty="0">
              <a:solidFill>
                <a:schemeClr val="accent6"/>
              </a:solidFill>
            </a:endParaRPr>
          </a:p>
        </p:txBody>
      </p:sp>
      <p:pic>
        <p:nvPicPr>
          <p:cNvPr id="1026" name="Picture 2" descr="C:\Documents and Settings\Lída\Local Settings\Temporary Internet Files\Content.IE5\S5K9G7YV\MC900078739[1].wm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308304" y="3140968"/>
            <a:ext cx="1202975" cy="251713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620688"/>
            <a:ext cx="8229600" cy="1066800"/>
          </a:xfrm>
        </p:spPr>
        <p:txBody>
          <a:bodyPr>
            <a:normAutofit fontScale="90000"/>
          </a:bodyPr>
          <a:lstStyle/>
          <a:p>
            <a:r>
              <a:rPr lang="cs-CZ" sz="6000" b="1" i="1" dirty="0" smtClean="0">
                <a:latin typeface="Georgia" pitchFamily="18" charset="0"/>
              </a:rPr>
              <a:t>Krizová centra v Brně</a:t>
            </a:r>
            <a:endParaRPr lang="cs-CZ" sz="6000" b="1" i="1" dirty="0">
              <a:latin typeface="Georgia" pitchFamily="18" charset="0"/>
            </a:endParaRPr>
          </a:p>
        </p:txBody>
      </p:sp>
      <p:sp>
        <p:nvSpPr>
          <p:cNvPr id="3" name="Zástupný symbol pro obsah 2"/>
          <p:cNvSpPr>
            <a:spLocks noGrp="1"/>
          </p:cNvSpPr>
          <p:nvPr>
            <p:ph idx="1"/>
          </p:nvPr>
        </p:nvSpPr>
        <p:spPr>
          <a:xfrm>
            <a:off x="395536" y="1700808"/>
            <a:ext cx="8229600" cy="4824536"/>
          </a:xfrm>
        </p:spPr>
        <p:txBody>
          <a:bodyPr>
            <a:normAutofit fontScale="85000" lnSpcReduction="20000"/>
          </a:bodyPr>
          <a:lstStyle/>
          <a:p>
            <a:pPr marL="624078" indent="-514350">
              <a:buFont typeface="Wingdings" pitchFamily="2" charset="2"/>
              <a:buChar char="Ø"/>
            </a:pPr>
            <a:r>
              <a:rPr lang="cs-CZ" sz="2600" dirty="0" smtClean="0"/>
              <a:t> </a:t>
            </a:r>
            <a:r>
              <a:rPr lang="cs-CZ" sz="2600" dirty="0" smtClean="0">
                <a:solidFill>
                  <a:schemeClr val="accent6">
                    <a:lumMod val="50000"/>
                  </a:schemeClr>
                </a:solidFill>
              </a:rPr>
              <a:t>Krizové centrum pro děti a dospívající</a:t>
            </a:r>
          </a:p>
          <a:p>
            <a:pPr marL="624078" indent="-514350">
              <a:buFontTx/>
              <a:buChar char="-"/>
            </a:pPr>
            <a:r>
              <a:rPr lang="cs-CZ" sz="2600" dirty="0" err="1" smtClean="0">
                <a:solidFill>
                  <a:schemeClr val="accent6">
                    <a:lumMod val="50000"/>
                  </a:schemeClr>
                </a:solidFill>
              </a:rPr>
              <a:t>Hapalova</a:t>
            </a:r>
            <a:r>
              <a:rPr lang="cs-CZ" sz="2600" dirty="0" smtClean="0">
                <a:solidFill>
                  <a:schemeClr val="accent6">
                    <a:lumMod val="50000"/>
                  </a:schemeClr>
                </a:solidFill>
              </a:rPr>
              <a:t> 4, Brno</a:t>
            </a:r>
          </a:p>
          <a:p>
            <a:pPr marL="624078" indent="-514350">
              <a:buFontTx/>
              <a:buChar char="-"/>
            </a:pPr>
            <a:r>
              <a:rPr lang="cs-CZ" sz="2600" dirty="0" smtClean="0">
                <a:hlinkClick r:id="rId3"/>
              </a:rPr>
              <a:t>http://www.</a:t>
            </a:r>
            <a:r>
              <a:rPr lang="cs-CZ" sz="2600" dirty="0" err="1" smtClean="0">
                <a:hlinkClick r:id="rId3"/>
              </a:rPr>
              <a:t>krizovecentrum.cz</a:t>
            </a:r>
            <a:r>
              <a:rPr lang="cs-CZ" sz="2600" dirty="0" smtClean="0">
                <a:hlinkClick r:id="rId3"/>
              </a:rPr>
              <a:t>/</a:t>
            </a:r>
            <a:r>
              <a:rPr lang="cs-CZ" sz="2600" dirty="0" err="1" smtClean="0">
                <a:hlinkClick r:id="rId3"/>
              </a:rPr>
              <a:t>cz</a:t>
            </a:r>
            <a:r>
              <a:rPr lang="cs-CZ" sz="2600" dirty="0" smtClean="0">
                <a:hlinkClick r:id="rId3"/>
              </a:rPr>
              <a:t>/</a:t>
            </a:r>
            <a:endParaRPr lang="cs-CZ" sz="2600" dirty="0" smtClean="0"/>
          </a:p>
          <a:p>
            <a:pPr marL="624078" indent="-514350">
              <a:buFont typeface="Wingdings" pitchFamily="2" charset="2"/>
              <a:buChar char="Ø"/>
            </a:pPr>
            <a:r>
              <a:rPr lang="cs-CZ" sz="2600" dirty="0" smtClean="0">
                <a:solidFill>
                  <a:schemeClr val="accent6">
                    <a:lumMod val="50000"/>
                  </a:schemeClr>
                </a:solidFill>
              </a:rPr>
              <a:t> </a:t>
            </a:r>
            <a:r>
              <a:rPr lang="cs-CZ" sz="2600" dirty="0" err="1" smtClean="0">
                <a:solidFill>
                  <a:schemeClr val="accent6">
                    <a:lumMod val="50000"/>
                  </a:schemeClr>
                </a:solidFill>
              </a:rPr>
              <a:t>Spondea</a:t>
            </a:r>
            <a:r>
              <a:rPr lang="cs-CZ" sz="2600" dirty="0" smtClean="0">
                <a:solidFill>
                  <a:schemeClr val="accent6">
                    <a:lumMod val="50000"/>
                  </a:schemeClr>
                </a:solidFill>
              </a:rPr>
              <a:t> O. p. s.</a:t>
            </a:r>
          </a:p>
          <a:p>
            <a:pPr marL="624078" indent="-514350">
              <a:buFontTx/>
              <a:buChar char="-"/>
            </a:pPr>
            <a:r>
              <a:rPr lang="cs-CZ" sz="2600" dirty="0" smtClean="0">
                <a:solidFill>
                  <a:schemeClr val="accent6">
                    <a:lumMod val="50000"/>
                  </a:schemeClr>
                </a:solidFill>
              </a:rPr>
              <a:t>Sýpka 25, Brno</a:t>
            </a:r>
          </a:p>
          <a:p>
            <a:pPr marL="624078" indent="-514350">
              <a:buFontTx/>
              <a:buChar char="-"/>
            </a:pPr>
            <a:r>
              <a:rPr lang="cs-CZ" sz="2600" dirty="0" smtClean="0">
                <a:solidFill>
                  <a:schemeClr val="accent6">
                    <a:lumMod val="50000"/>
                  </a:schemeClr>
                </a:solidFill>
              </a:rPr>
              <a:t> </a:t>
            </a:r>
            <a:r>
              <a:rPr lang="cs-CZ" sz="2600" dirty="0" smtClean="0">
                <a:hlinkClick r:id="rId4"/>
              </a:rPr>
              <a:t>http://www.</a:t>
            </a:r>
            <a:r>
              <a:rPr lang="cs-CZ" sz="2600" dirty="0" err="1" smtClean="0">
                <a:hlinkClick r:id="rId4"/>
              </a:rPr>
              <a:t>spondea.cz</a:t>
            </a:r>
            <a:r>
              <a:rPr lang="cs-CZ" sz="2600" dirty="0" smtClean="0">
                <a:hlinkClick r:id="rId4"/>
              </a:rPr>
              <a:t>/</a:t>
            </a:r>
            <a:endParaRPr lang="cs-CZ" sz="2600" dirty="0" smtClean="0"/>
          </a:p>
          <a:p>
            <a:pPr marL="624078" indent="-514350">
              <a:buFont typeface="Wingdings" pitchFamily="2" charset="2"/>
              <a:buChar char="Ø"/>
            </a:pPr>
            <a:r>
              <a:rPr lang="cs-CZ" sz="2600" dirty="0" smtClean="0">
                <a:solidFill>
                  <a:schemeClr val="accent6">
                    <a:lumMod val="50000"/>
                  </a:schemeClr>
                </a:solidFill>
              </a:rPr>
              <a:t> Modrá linka – </a:t>
            </a:r>
            <a:r>
              <a:rPr lang="cs-CZ" sz="2600" dirty="0" err="1" smtClean="0">
                <a:solidFill>
                  <a:schemeClr val="accent6">
                    <a:lumMod val="50000"/>
                  </a:schemeClr>
                </a:solidFill>
              </a:rPr>
              <a:t>linka</a:t>
            </a:r>
            <a:r>
              <a:rPr lang="cs-CZ" sz="2600" dirty="0" smtClean="0">
                <a:solidFill>
                  <a:schemeClr val="accent6">
                    <a:lumMod val="50000"/>
                  </a:schemeClr>
                </a:solidFill>
              </a:rPr>
              <a:t> důvěry nejen pro děti a mládež</a:t>
            </a:r>
          </a:p>
          <a:p>
            <a:pPr marL="624078" indent="-514350">
              <a:buFontTx/>
              <a:buChar char="-"/>
            </a:pPr>
            <a:r>
              <a:rPr lang="cs-CZ" sz="2600" dirty="0" smtClean="0">
                <a:solidFill>
                  <a:schemeClr val="accent6">
                    <a:lumMod val="50000"/>
                  </a:schemeClr>
                </a:solidFill>
              </a:rPr>
              <a:t>Lidická, Brno</a:t>
            </a:r>
          </a:p>
          <a:p>
            <a:pPr marL="624078" indent="-514350">
              <a:buFontTx/>
              <a:buChar char="-"/>
            </a:pPr>
            <a:r>
              <a:rPr lang="cs-CZ" sz="2600" dirty="0" smtClean="0">
                <a:hlinkClick r:id="rId5"/>
              </a:rPr>
              <a:t>http://www.</a:t>
            </a:r>
            <a:r>
              <a:rPr lang="cs-CZ" sz="2600" dirty="0" err="1" smtClean="0">
                <a:hlinkClick r:id="rId5"/>
              </a:rPr>
              <a:t>modralinka.cz</a:t>
            </a:r>
            <a:r>
              <a:rPr lang="cs-CZ" sz="2600" dirty="0" smtClean="0">
                <a:hlinkClick r:id="rId5"/>
              </a:rPr>
              <a:t>/</a:t>
            </a:r>
            <a:endParaRPr lang="cs-CZ" sz="2600" dirty="0" smtClean="0"/>
          </a:p>
          <a:p>
            <a:pPr marL="624078" indent="-514350">
              <a:buFont typeface="Wingdings" pitchFamily="2" charset="2"/>
              <a:buChar char="Ø"/>
            </a:pPr>
            <a:r>
              <a:rPr lang="cs-CZ" sz="2600" dirty="0" smtClean="0">
                <a:solidFill>
                  <a:schemeClr val="accent6">
                    <a:lumMod val="50000"/>
                  </a:schemeClr>
                </a:solidFill>
              </a:rPr>
              <a:t>CENAP - Centrum naděje a pomoci </a:t>
            </a:r>
          </a:p>
          <a:p>
            <a:pPr marL="624078" indent="-514350">
              <a:buFontTx/>
              <a:buChar char="-"/>
            </a:pPr>
            <a:r>
              <a:rPr lang="cs-CZ" sz="2600" dirty="0" smtClean="0">
                <a:solidFill>
                  <a:schemeClr val="accent6">
                    <a:lumMod val="50000"/>
                  </a:schemeClr>
                </a:solidFill>
              </a:rPr>
              <a:t>Vodní 13, Brno</a:t>
            </a:r>
          </a:p>
          <a:p>
            <a:pPr marL="624078" indent="-514350">
              <a:buFontTx/>
              <a:buChar char="-"/>
            </a:pPr>
            <a:r>
              <a:rPr lang="cs-CZ" sz="2400" dirty="0" smtClean="0">
                <a:hlinkClick r:id="rId6"/>
              </a:rPr>
              <a:t>http://www.</a:t>
            </a:r>
            <a:r>
              <a:rPr lang="cs-CZ" sz="2400" dirty="0" err="1" smtClean="0">
                <a:hlinkClick r:id="rId6"/>
              </a:rPr>
              <a:t>cenap.cz</a:t>
            </a:r>
            <a:r>
              <a:rPr lang="cs-CZ" sz="2400" dirty="0" smtClean="0">
                <a:hlinkClick r:id="rId6"/>
              </a:rPr>
              <a:t>/</a:t>
            </a:r>
            <a:endParaRPr lang="cs-CZ" sz="2400" dirty="0" smtClean="0"/>
          </a:p>
          <a:p>
            <a:pPr marL="624078" indent="-514350">
              <a:buFont typeface="Wingdings" pitchFamily="2" charset="2"/>
              <a:buChar char="Ø"/>
            </a:pPr>
            <a:r>
              <a:rPr lang="cs-CZ" sz="2400" dirty="0" smtClean="0">
                <a:solidFill>
                  <a:schemeClr val="accent6">
                    <a:lumMod val="50000"/>
                  </a:schemeClr>
                </a:solidFill>
              </a:rPr>
              <a:t> Rozkoš bez rizika</a:t>
            </a:r>
          </a:p>
          <a:p>
            <a:pPr marL="624078" indent="-514350">
              <a:buFontTx/>
              <a:buChar char="-"/>
            </a:pPr>
            <a:r>
              <a:rPr lang="cs-CZ" sz="2400" dirty="0" smtClean="0">
                <a:solidFill>
                  <a:schemeClr val="accent6">
                    <a:lumMod val="50000"/>
                  </a:schemeClr>
                </a:solidFill>
              </a:rPr>
              <a:t>Vlhká 10,Brno</a:t>
            </a:r>
          </a:p>
          <a:p>
            <a:pPr marL="624078" indent="-514350">
              <a:buFontTx/>
              <a:buChar char="-"/>
            </a:pPr>
            <a:r>
              <a:rPr lang="cs-CZ" sz="2400" dirty="0" smtClean="0">
                <a:hlinkClick r:id="rId7"/>
              </a:rPr>
              <a:t>http://www.</a:t>
            </a:r>
            <a:r>
              <a:rPr lang="cs-CZ" sz="2400" dirty="0" err="1" smtClean="0">
                <a:hlinkClick r:id="rId7"/>
              </a:rPr>
              <a:t>rozkosbezrizika.cz</a:t>
            </a:r>
            <a:r>
              <a:rPr lang="cs-CZ" sz="2400" dirty="0" smtClean="0">
                <a:hlinkClick r:id="rId7"/>
              </a:rPr>
              <a:t>/</a:t>
            </a:r>
            <a:endParaRPr lang="cs-CZ" sz="2600" dirty="0" smtClean="0">
              <a:solidFill>
                <a:schemeClr val="accent6">
                  <a:lumMod val="50000"/>
                </a:schemeClr>
              </a:solidFill>
            </a:endParaRPr>
          </a:p>
          <a:p>
            <a:pPr marL="624078" indent="-514350">
              <a:buFontTx/>
              <a:buChar char="-"/>
            </a:pPr>
            <a:endParaRPr lang="cs-CZ" dirty="0" smtClean="0">
              <a:solidFill>
                <a:schemeClr val="accent6">
                  <a:lumMod val="50000"/>
                </a:schemeClr>
              </a:solidFill>
            </a:endParaRPr>
          </a:p>
          <a:p>
            <a:pPr marL="624078" indent="-514350">
              <a:buNone/>
            </a:pPr>
            <a:endParaRPr lang="cs-CZ" dirty="0" smtClean="0">
              <a:solidFill>
                <a:schemeClr val="accent6">
                  <a:lumMod val="50000"/>
                </a:schemeClr>
              </a:solidFill>
            </a:endParaRPr>
          </a:p>
          <a:p>
            <a:pPr marL="624078" indent="-514350">
              <a:buFontTx/>
              <a:buChar char="-"/>
            </a:pPr>
            <a:endParaRPr lang="cs-CZ"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251520" y="2060848"/>
            <a:ext cx="8496944" cy="4154984"/>
          </a:xfrm>
          <a:prstGeom prst="rect">
            <a:avLst/>
          </a:prstGeom>
          <a:noFill/>
        </p:spPr>
        <p:txBody>
          <a:bodyPr wrap="square" rtlCol="0">
            <a:spAutoFit/>
          </a:bodyPr>
          <a:lstStyle/>
          <a:p>
            <a:pPr>
              <a:buFont typeface="Wingdings" pitchFamily="2" charset="2"/>
              <a:buChar char="Ø"/>
            </a:pPr>
            <a:r>
              <a:rPr lang="cs-CZ" sz="2400" dirty="0" smtClean="0">
                <a:solidFill>
                  <a:schemeClr val="accent3"/>
                </a:solidFill>
              </a:rPr>
              <a:t> </a:t>
            </a:r>
            <a:r>
              <a:rPr lang="cs-CZ" sz="2000" b="1" dirty="0" smtClean="0">
                <a:solidFill>
                  <a:schemeClr val="accent6">
                    <a:lumMod val="50000"/>
                  </a:schemeClr>
                </a:solidFill>
              </a:rPr>
              <a:t>Krizová pomoc</a:t>
            </a:r>
          </a:p>
          <a:p>
            <a:pPr>
              <a:buFontTx/>
              <a:buChar char="-"/>
            </a:pPr>
            <a:r>
              <a:rPr lang="cs-CZ" sz="2000" dirty="0" smtClean="0">
                <a:solidFill>
                  <a:schemeClr val="accent6">
                    <a:lumMod val="50000"/>
                  </a:schemeClr>
                </a:solidFill>
              </a:rPr>
              <a:t>odborná pomoc, podpora a poradenství dětem, dospívajícím, studentům do 26 let a jejich rodinám v obtížných životních situacích.</a:t>
            </a:r>
          </a:p>
          <a:p>
            <a:pPr>
              <a:buFontTx/>
              <a:buChar char="-"/>
            </a:pPr>
            <a:r>
              <a:rPr lang="cs-CZ" sz="2000" dirty="0" smtClean="0"/>
              <a:t> </a:t>
            </a:r>
            <a:r>
              <a:rPr lang="cs-CZ" sz="2000" dirty="0" smtClean="0">
                <a:solidFill>
                  <a:schemeClr val="accent6">
                    <a:lumMod val="50000"/>
                  </a:schemeClr>
                </a:solidFill>
              </a:rPr>
              <a:t>rozvodová problematika, </a:t>
            </a:r>
          </a:p>
          <a:p>
            <a:pPr>
              <a:buFontTx/>
              <a:buChar char="-"/>
            </a:pPr>
            <a:r>
              <a:rPr lang="cs-CZ" sz="2000" dirty="0" smtClean="0">
                <a:solidFill>
                  <a:schemeClr val="accent6">
                    <a:lumMod val="50000"/>
                  </a:schemeClr>
                </a:solidFill>
              </a:rPr>
              <a:t>nefunkční komunikace, </a:t>
            </a:r>
          </a:p>
          <a:p>
            <a:pPr>
              <a:buFontTx/>
              <a:buChar char="-"/>
            </a:pPr>
            <a:r>
              <a:rPr lang="cs-CZ" sz="2000" dirty="0" err="1" smtClean="0">
                <a:solidFill>
                  <a:schemeClr val="accent6">
                    <a:lumMod val="50000"/>
                  </a:schemeClr>
                </a:solidFill>
              </a:rPr>
              <a:t>vícegenerační</a:t>
            </a:r>
            <a:r>
              <a:rPr lang="cs-CZ" sz="2000" dirty="0" smtClean="0">
                <a:solidFill>
                  <a:schemeClr val="accent6">
                    <a:lumMod val="50000"/>
                  </a:schemeClr>
                </a:solidFill>
              </a:rPr>
              <a:t> otázky, </a:t>
            </a:r>
          </a:p>
          <a:p>
            <a:pPr>
              <a:buFontTx/>
              <a:buChar char="-"/>
            </a:pPr>
            <a:r>
              <a:rPr lang="cs-CZ" sz="2000" dirty="0" smtClean="0">
                <a:solidFill>
                  <a:schemeClr val="accent6">
                    <a:lumMod val="50000"/>
                  </a:schemeClr>
                </a:solidFill>
              </a:rPr>
              <a:t>školní problémy a neprospěch, </a:t>
            </a:r>
          </a:p>
          <a:p>
            <a:pPr>
              <a:buFontTx/>
              <a:buChar char="-"/>
            </a:pPr>
            <a:r>
              <a:rPr lang="cs-CZ" sz="2000" dirty="0" smtClean="0">
                <a:solidFill>
                  <a:schemeClr val="accent6">
                    <a:lumMod val="50000"/>
                  </a:schemeClr>
                </a:solidFill>
              </a:rPr>
              <a:t>zanedbávání, </a:t>
            </a:r>
          </a:p>
          <a:p>
            <a:pPr>
              <a:buFontTx/>
              <a:buChar char="-"/>
            </a:pPr>
            <a:r>
              <a:rPr lang="cs-CZ" sz="2000" dirty="0" smtClean="0">
                <a:solidFill>
                  <a:schemeClr val="accent6">
                    <a:lumMod val="50000"/>
                  </a:schemeClr>
                </a:solidFill>
              </a:rPr>
              <a:t>situace po prožití jednorázového traumatu, </a:t>
            </a:r>
          </a:p>
          <a:p>
            <a:pPr>
              <a:buFontTx/>
              <a:buChar char="-"/>
            </a:pPr>
            <a:r>
              <a:rPr lang="cs-CZ" sz="2000" dirty="0" smtClean="0">
                <a:solidFill>
                  <a:schemeClr val="accent6">
                    <a:lumMod val="50000"/>
                  </a:schemeClr>
                </a:solidFill>
              </a:rPr>
              <a:t>krize provázená poruchami příjmu potravy, </a:t>
            </a:r>
          </a:p>
          <a:p>
            <a:pPr>
              <a:buFontTx/>
              <a:buChar char="-"/>
            </a:pPr>
            <a:r>
              <a:rPr lang="cs-CZ" sz="2000" dirty="0" smtClean="0">
                <a:solidFill>
                  <a:schemeClr val="accent6">
                    <a:lumMod val="50000"/>
                  </a:schemeClr>
                </a:solidFill>
              </a:rPr>
              <a:t>sebepoškozování, </a:t>
            </a:r>
          </a:p>
          <a:p>
            <a:pPr>
              <a:buFontTx/>
              <a:buChar char="-"/>
            </a:pPr>
            <a:r>
              <a:rPr lang="cs-CZ" sz="2000" dirty="0" smtClean="0">
                <a:solidFill>
                  <a:schemeClr val="accent6">
                    <a:lumMod val="50000"/>
                  </a:schemeClr>
                </a:solidFill>
              </a:rPr>
              <a:t>domácí násilí </a:t>
            </a:r>
          </a:p>
          <a:p>
            <a:pPr>
              <a:buFontTx/>
              <a:buChar char="-"/>
            </a:pPr>
            <a:r>
              <a:rPr lang="cs-CZ" sz="2000" dirty="0" smtClean="0">
                <a:solidFill>
                  <a:schemeClr val="accent6">
                    <a:lumMod val="50000"/>
                  </a:schemeClr>
                </a:solidFill>
              </a:rPr>
              <a:t> šikana</a:t>
            </a:r>
          </a:p>
        </p:txBody>
      </p:sp>
      <p:pic>
        <p:nvPicPr>
          <p:cNvPr id="5" name="Obrázek 4" descr="logo.png"/>
          <p:cNvPicPr>
            <a:picLocks noChangeAspect="1"/>
          </p:cNvPicPr>
          <p:nvPr/>
        </p:nvPicPr>
        <p:blipFill>
          <a:blip r:embed="rId3" cstate="print"/>
          <a:stretch>
            <a:fillRect/>
          </a:stretch>
        </p:blipFill>
        <p:spPr>
          <a:xfrm>
            <a:off x="2627784" y="908720"/>
            <a:ext cx="3358961" cy="936104"/>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827584" y="2204864"/>
            <a:ext cx="7632848" cy="3416320"/>
          </a:xfrm>
          <a:prstGeom prst="rect">
            <a:avLst/>
          </a:prstGeom>
          <a:noFill/>
        </p:spPr>
        <p:txBody>
          <a:bodyPr wrap="square" rtlCol="0">
            <a:spAutoFit/>
          </a:bodyPr>
          <a:lstStyle/>
          <a:p>
            <a:pPr>
              <a:buFont typeface="Wingdings" pitchFamily="2" charset="2"/>
              <a:buChar char="Ø"/>
            </a:pPr>
            <a:r>
              <a:rPr lang="cs-CZ" sz="2000" dirty="0" smtClean="0">
                <a:solidFill>
                  <a:schemeClr val="accent3"/>
                </a:solidFill>
              </a:rPr>
              <a:t> </a:t>
            </a:r>
            <a:r>
              <a:rPr lang="cs-CZ" sz="2400" b="1" dirty="0" smtClean="0">
                <a:solidFill>
                  <a:schemeClr val="accent6">
                    <a:lumMod val="50000"/>
                  </a:schemeClr>
                </a:solidFill>
              </a:rPr>
              <a:t>Intervenční centrum Brno</a:t>
            </a:r>
          </a:p>
          <a:p>
            <a:pPr>
              <a:buFontTx/>
              <a:buChar char="-"/>
            </a:pPr>
            <a:r>
              <a:rPr lang="cs-CZ" sz="2400" dirty="0" smtClean="0">
                <a:solidFill>
                  <a:schemeClr val="accent6">
                    <a:lumMod val="50000"/>
                  </a:schemeClr>
                </a:solidFill>
              </a:rPr>
              <a:t>poskytuje odbornou pomoc a podporu osobám ohroženým nebo již vystaveným domácímu násilí a nebezpečnému pronásledování, také rodinným příslušníkům a osobám blízkým; je určena všem osobám bez rozdílu věku a pohlaví</a:t>
            </a:r>
            <a:r>
              <a:rPr lang="cs-CZ" sz="2400" dirty="0" smtClean="0"/>
              <a:t>.</a:t>
            </a:r>
          </a:p>
          <a:p>
            <a:pPr>
              <a:buFontTx/>
              <a:buChar char="-"/>
            </a:pPr>
            <a:r>
              <a:rPr lang="cs-CZ" sz="2400" dirty="0" smtClean="0">
                <a:solidFill>
                  <a:schemeClr val="accent6">
                    <a:lumMod val="50000"/>
                  </a:schemeClr>
                </a:solidFill>
              </a:rPr>
              <a:t> cílem služby je pomoci ohroženým osobám, aby byly schopny řešit situaci související s domácím násilím. </a:t>
            </a:r>
          </a:p>
          <a:p>
            <a:endParaRPr lang="cs-CZ" sz="2400" dirty="0"/>
          </a:p>
        </p:txBody>
      </p:sp>
      <p:pic>
        <p:nvPicPr>
          <p:cNvPr id="4" name="Obrázek 3" descr="logo.png"/>
          <p:cNvPicPr>
            <a:picLocks noChangeAspect="1"/>
          </p:cNvPicPr>
          <p:nvPr/>
        </p:nvPicPr>
        <p:blipFill>
          <a:blip r:embed="rId3" cstate="print"/>
          <a:stretch>
            <a:fillRect/>
          </a:stretch>
        </p:blipFill>
        <p:spPr>
          <a:xfrm>
            <a:off x="2627784" y="908720"/>
            <a:ext cx="3100578" cy="864096"/>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descr="logo.png"/>
          <p:cNvPicPr>
            <a:picLocks noChangeAspect="1"/>
          </p:cNvPicPr>
          <p:nvPr/>
        </p:nvPicPr>
        <p:blipFill>
          <a:blip r:embed="rId3" cstate="print"/>
          <a:stretch>
            <a:fillRect/>
          </a:stretch>
        </p:blipFill>
        <p:spPr>
          <a:xfrm>
            <a:off x="1979712" y="1844824"/>
            <a:ext cx="5112568" cy="1424814"/>
          </a:xfrm>
          <a:prstGeom prst="rect">
            <a:avLst/>
          </a:prstGeom>
        </p:spPr>
      </p:pic>
      <p:sp>
        <p:nvSpPr>
          <p:cNvPr id="3" name="TextovéPole 2">
            <a:hlinkClick r:id="rId4"/>
          </p:cNvPr>
          <p:cNvSpPr txBox="1"/>
          <p:nvPr/>
        </p:nvSpPr>
        <p:spPr>
          <a:xfrm>
            <a:off x="1475656" y="4005064"/>
            <a:ext cx="6696744" cy="369332"/>
          </a:xfrm>
          <a:prstGeom prst="rect">
            <a:avLst/>
          </a:prstGeom>
          <a:noFill/>
        </p:spPr>
        <p:txBody>
          <a:bodyPr wrap="square" rtlCol="0">
            <a:spAutoFit/>
          </a:bodyPr>
          <a:lstStyle/>
          <a:p>
            <a:pPr algn="ctr"/>
            <a:r>
              <a:rPr lang="cs-CZ" dirty="0" smtClean="0">
                <a:hlinkClick r:id="rId4"/>
              </a:rPr>
              <a:t>http://www.</a:t>
            </a:r>
            <a:r>
              <a:rPr lang="cs-CZ" dirty="0" err="1" smtClean="0">
                <a:hlinkClick r:id="rId4"/>
              </a:rPr>
              <a:t>spondea.cz</a:t>
            </a:r>
            <a:r>
              <a:rPr lang="cs-CZ" dirty="0" smtClean="0">
                <a:hlinkClick r:id="rId4"/>
              </a:rPr>
              <a:t>/</a:t>
            </a:r>
            <a:endParaRPr lang="cs-CZ"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6000" b="1" dirty="0" smtClean="0">
                <a:latin typeface="Georgia" pitchFamily="18" charset="0"/>
              </a:rPr>
              <a:t>Video</a:t>
            </a:r>
            <a:endParaRPr lang="cs-CZ" sz="6000" b="1" dirty="0">
              <a:latin typeface="Georgia" pitchFamily="18" charset="0"/>
            </a:endParaRPr>
          </a:p>
        </p:txBody>
      </p:sp>
      <p:sp>
        <p:nvSpPr>
          <p:cNvPr id="5" name="Obdélník 4"/>
          <p:cNvSpPr/>
          <p:nvPr/>
        </p:nvSpPr>
        <p:spPr>
          <a:xfrm>
            <a:off x="2286000" y="2967335"/>
            <a:ext cx="4572000" cy="923330"/>
          </a:xfrm>
          <a:prstGeom prst="rect">
            <a:avLst/>
          </a:prstGeom>
        </p:spPr>
        <p:txBody>
          <a:bodyPr>
            <a:spAutoFit/>
          </a:bodyPr>
          <a:lstStyle/>
          <a:p>
            <a:r>
              <a:rPr lang="cs-CZ" dirty="0">
                <a:hlinkClick r:id="rId3"/>
              </a:rPr>
              <a:t>http://www.linkaduvery.kh.cz/?l=j1&amp;r=2&amp;typzob=2&amp;z=42&amp;idparent=1&amp;idpoloz=15&amp;raz=&amp;s=0</a:t>
            </a:r>
            <a:endParaRPr lang="cs-CZ" dirty="0"/>
          </a:p>
        </p:txBody>
      </p:sp>
      <p:pic>
        <p:nvPicPr>
          <p:cNvPr id="6146" name="Picture 2" descr="C:\Documents and Settings\Lída\Local Settings\Temporary Internet Files\Content.IE5\C145OTKP\dglxasset[1].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020272" y="980728"/>
            <a:ext cx="1440160" cy="144016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260648"/>
            <a:ext cx="8229600" cy="1069848"/>
          </a:xfrm>
        </p:spPr>
        <p:txBody>
          <a:bodyPr>
            <a:normAutofit/>
          </a:bodyPr>
          <a:lstStyle/>
          <a:p>
            <a:pPr algn="ctr"/>
            <a:r>
              <a:rPr lang="cs-CZ" b="1" i="1" dirty="0" smtClean="0">
                <a:solidFill>
                  <a:schemeClr val="accent6">
                    <a:lumMod val="50000"/>
                  </a:schemeClr>
                </a:solidFill>
                <a:latin typeface="+mn-lt"/>
              </a:rPr>
              <a:t>Příběhy</a:t>
            </a:r>
            <a:endParaRPr lang="cs-CZ" b="1" i="1" dirty="0">
              <a:solidFill>
                <a:schemeClr val="accent6">
                  <a:lumMod val="50000"/>
                </a:schemeClr>
              </a:solidFill>
              <a:latin typeface="+mn-lt"/>
            </a:endParaRPr>
          </a:p>
        </p:txBody>
      </p:sp>
      <p:sp>
        <p:nvSpPr>
          <p:cNvPr id="3" name="TextovéPole 2"/>
          <p:cNvSpPr txBox="1"/>
          <p:nvPr/>
        </p:nvSpPr>
        <p:spPr>
          <a:xfrm>
            <a:off x="251520" y="1194911"/>
            <a:ext cx="8568952" cy="5663089"/>
          </a:xfrm>
          <a:prstGeom prst="rect">
            <a:avLst/>
          </a:prstGeom>
          <a:noFill/>
        </p:spPr>
        <p:txBody>
          <a:bodyPr wrap="square" rtlCol="0">
            <a:spAutoFit/>
          </a:bodyPr>
          <a:lstStyle/>
          <a:p>
            <a:pPr>
              <a:buFont typeface="Wingdings" pitchFamily="2" charset="2"/>
              <a:buChar char="Ø"/>
            </a:pPr>
            <a:r>
              <a:rPr lang="cs-CZ" dirty="0" smtClean="0">
                <a:solidFill>
                  <a:schemeClr val="accent3"/>
                </a:solidFill>
              </a:rPr>
              <a:t> </a:t>
            </a:r>
            <a:r>
              <a:rPr lang="cs-CZ" sz="2000" b="1" dirty="0" smtClean="0">
                <a:solidFill>
                  <a:schemeClr val="accent3"/>
                </a:solidFill>
              </a:rPr>
              <a:t>ON, 11 let, týrání</a:t>
            </a:r>
          </a:p>
          <a:p>
            <a:r>
              <a:rPr lang="cs-CZ" dirty="0" smtClean="0">
                <a:solidFill>
                  <a:schemeClr val="accent6">
                    <a:lumMod val="50000"/>
                  </a:schemeClr>
                </a:solidFill>
              </a:rPr>
              <a:t>Věděl jsem už dlouho, že takhle by to být nemělo, ale snažil jsem se to vydržet. Máma je rozvedená, určitě má své problémy, ale už nemůžu. Za všechno mě bije, přivazuje v koutě, musím klečet na kolenou i několik hodin. K tomu na mě křičí, nadává mně, říká strašné věci. Že je vše kvůli mně, nesnáší mě a tak. Dostávám každý den do školy stejnou svačinu, vždy je to chleba se sádlem, přitom ví, že sádlo nesnáším! Věděl jsem, že existuje organizace na úřadě, kde bych se mohl svěřit. Jmenuje se to orgán sociálně právní ochrany dětí. Zašel jsem tam a mluvil s paní, která byla milá a vyslechla mě. Poté mě doprovodila do krizového centra a tam se mnou mluvil pan psycholog. Bylo to tam v pohodě, strašně se mi ulevilo. Najednou jsem se konečně cítil jako ostatní kluci, mohl jsem si hrát, koukat na televizi a v klidu se učit do školy. Pak si pozvali na pohovor mámu. Slyšel jsem, jak o mně zase říká ty věci, taky že až se jí dostanu do ruky, tak to pěkně schytám, jestli neřeknu, že je doma všechno v pořádku. Úplně jsem se styděl. Byla tu i babička s dědou, to bylo skoro to samé jako máma. Děda se ani nedostal ke slovu a i kdyby si prosadil, že u něj můžu být, moc bych si nepomohl. Tátu skoro neznám, má novou paní a další děti. Nakonec jsem se dostal do Dětského domova. Tady je to pohoda, mám svoji postel, místo na hraní, kamarády. Občas jim do krizového centra napíši, jak se mám a že jsem rád, že jsem se tenkrát rozhodl požádat o pomoc.</a:t>
            </a:r>
            <a:endParaRPr lang="cs-CZ"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827584" y="1124744"/>
            <a:ext cx="7920880" cy="5201424"/>
          </a:xfrm>
          <a:prstGeom prst="rect">
            <a:avLst/>
          </a:prstGeom>
          <a:noFill/>
        </p:spPr>
        <p:txBody>
          <a:bodyPr wrap="square" rtlCol="0">
            <a:spAutoFit/>
          </a:bodyPr>
          <a:lstStyle/>
          <a:p>
            <a:pPr>
              <a:buFont typeface="Wingdings" pitchFamily="2" charset="2"/>
              <a:buChar char="Ø"/>
            </a:pPr>
            <a:r>
              <a:rPr lang="cs-CZ" dirty="0" smtClean="0">
                <a:solidFill>
                  <a:schemeClr val="accent3"/>
                </a:solidFill>
              </a:rPr>
              <a:t> </a:t>
            </a:r>
            <a:r>
              <a:rPr lang="cs-CZ" sz="2000" b="1" dirty="0" smtClean="0">
                <a:solidFill>
                  <a:schemeClr val="accent3"/>
                </a:solidFill>
              </a:rPr>
              <a:t>ON, 17 let, sebevražedné jednání</a:t>
            </a:r>
          </a:p>
          <a:p>
            <a:r>
              <a:rPr lang="cs-CZ" sz="2400" dirty="0" smtClean="0">
                <a:solidFill>
                  <a:schemeClr val="accent6">
                    <a:lumMod val="50000"/>
                  </a:schemeClr>
                </a:solidFill>
              </a:rPr>
              <a:t>Bývalý klient k nám přivedl svého spolužáka, který trpěl akutní depresí, mluvil o tom, že chce spáchat sebevraždu. Jednalo se o reakci na rozchod s dívkou. Po úvodní krizové intervenci své rozhodnutí ukončit život odložil, aby s pomocí psychologa mohl lépe zmapovat svoji aktuální situaci  a lépe nahlédnout na jiné alternativní cesty, jak by se mohl se svojí bolestí vyrovnat. Během následné práce vyplynula na povrch mladíkova špatná rodinná situace, kdy ze strany rodičů necítil žádnou podporu. Také se mu otevřel širší pohled na vlastní možnosti, lépe porozuměl svým zkratovým reakcím, které jej občas přiváděly do krajních situací. Po zlepšení nálady a ústupu sebevražedné tématiky spolupráci ukončil..</a:t>
            </a:r>
            <a:endParaRPr lang="cs-CZ" sz="2400"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683568" y="1124744"/>
            <a:ext cx="7776864" cy="5078313"/>
          </a:xfrm>
          <a:prstGeom prst="rect">
            <a:avLst/>
          </a:prstGeom>
          <a:noFill/>
        </p:spPr>
        <p:txBody>
          <a:bodyPr wrap="square" rtlCol="0">
            <a:spAutoFit/>
          </a:bodyPr>
          <a:lstStyle/>
          <a:p>
            <a:pPr>
              <a:buFont typeface="Wingdings" pitchFamily="2" charset="2"/>
              <a:buChar char="Ø"/>
            </a:pPr>
            <a:r>
              <a:rPr lang="cs-CZ" dirty="0" smtClean="0">
                <a:solidFill>
                  <a:schemeClr val="accent3"/>
                </a:solidFill>
              </a:rPr>
              <a:t> </a:t>
            </a:r>
            <a:r>
              <a:rPr lang="cs-CZ" sz="2000" b="1" dirty="0" smtClean="0">
                <a:solidFill>
                  <a:schemeClr val="accent3"/>
                </a:solidFill>
              </a:rPr>
              <a:t>ONA, 10 let, syndrom zavrženého rodiče</a:t>
            </a:r>
          </a:p>
          <a:p>
            <a:r>
              <a:rPr lang="cs-CZ" dirty="0" smtClean="0">
                <a:solidFill>
                  <a:schemeClr val="accent6">
                    <a:lumMod val="50000"/>
                  </a:schemeClr>
                </a:solidFill>
              </a:rPr>
              <a:t>Matka přivedla do Krizového centra dceru v situaci, kdy se rozhodla odejít z dlouhodobě nevyhovujícího vztahu s manželem. Matka uvedla, že ji manžel ponižoval a psychicky týral. Napadl ji i fyzicky. Dcera násilí otce popřela, s matkou přestala komunikovat, nerespektovala ji, dělala jí naschvály, chovala se k ní hrubě, obviňovala z týrání, opakovala, že chce bydlet s otcem. Sdělovala, že si nevzpomíná na nic pěkného, co by s matkou společně prožily. Když mluvila o matce, používala shodné formulace jako otec. Ke stejnému postoji nabádala i mladší sestru. Při konzultaci s psychologem krizového centra byla velmi napjatá, ale vyjádřila spokojenost, že si mohla promluvit o svých trápeních s někým, kdo ji o ničem nepřesvědčuje. Poté, co otec pojal k našemu zařízení nedůvěru, odmítla dále s psychologem Krizového centra komunikovat. U dívky byla shledána diagnóza PAS (syndrom zavrženého rodiče) a ona i její sestra byly umístěny do zařízení pro děti vyžadující okamžitou pomoc, aby se v neutrálním prostředí zjistilo, proč matku odmítají. Po několika měsících se obě dívenky na vlastní přání vrátily k matce, nechtěly již žít s otcem a babičkou (jeho matkou). </a:t>
            </a:r>
            <a:endParaRPr lang="cs-CZ"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701824"/>
          </a:xfrm>
        </p:spPr>
        <p:txBody>
          <a:bodyPr>
            <a:normAutofit fontScale="90000"/>
          </a:bodyPr>
          <a:lstStyle/>
          <a:p>
            <a:pPr algn="ctr"/>
            <a:r>
              <a:rPr lang="cs-CZ" sz="4400" b="1" i="1" dirty="0" smtClean="0">
                <a:latin typeface="+mn-lt"/>
              </a:rPr>
              <a:t>Zdroje:</a:t>
            </a:r>
            <a:r>
              <a:rPr lang="cs-CZ" dirty="0" smtClean="0"/>
              <a:t/>
            </a:r>
            <a:br>
              <a:rPr lang="cs-CZ" dirty="0" smtClean="0"/>
            </a:br>
            <a:endParaRPr lang="cs-CZ" dirty="0"/>
          </a:p>
        </p:txBody>
      </p:sp>
      <p:sp>
        <p:nvSpPr>
          <p:cNvPr id="5" name="TextovéPole 4"/>
          <p:cNvSpPr txBox="1"/>
          <p:nvPr/>
        </p:nvSpPr>
        <p:spPr>
          <a:xfrm>
            <a:off x="683568" y="1916832"/>
            <a:ext cx="7776864" cy="830997"/>
          </a:xfrm>
          <a:prstGeom prst="rect">
            <a:avLst/>
          </a:prstGeom>
          <a:noFill/>
        </p:spPr>
        <p:txBody>
          <a:bodyPr wrap="square" rtlCol="0">
            <a:spAutoFit/>
          </a:bodyPr>
          <a:lstStyle/>
          <a:p>
            <a:r>
              <a:rPr lang="cs-CZ" sz="2400" dirty="0" err="1" smtClean="0">
                <a:solidFill>
                  <a:schemeClr val="accent6">
                    <a:lumMod val="50000"/>
                  </a:schemeClr>
                </a:solidFill>
              </a:rPr>
              <a:t>Vodáčková</a:t>
            </a:r>
            <a:r>
              <a:rPr lang="cs-CZ" sz="2400" dirty="0" smtClean="0">
                <a:solidFill>
                  <a:schemeClr val="accent6">
                    <a:lumMod val="50000"/>
                  </a:schemeClr>
                </a:solidFill>
              </a:rPr>
              <a:t>, Daniela. Krizová intervence. 2.vyd. Praha, Portál, 2007. 544 s. ISBN 978-80-7367-342-0</a:t>
            </a:r>
            <a:endParaRPr lang="cs-CZ" sz="2400"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692696"/>
            <a:ext cx="8229600" cy="1069848"/>
          </a:xfrm>
        </p:spPr>
        <p:txBody>
          <a:bodyPr>
            <a:normAutofit/>
          </a:bodyPr>
          <a:lstStyle/>
          <a:p>
            <a:pPr algn="ctr"/>
            <a:r>
              <a:rPr lang="cs-CZ" sz="6000" b="1" i="1" dirty="0" smtClean="0">
                <a:latin typeface="+mn-lt"/>
              </a:rPr>
              <a:t>Příčiny krizí</a:t>
            </a:r>
            <a:endParaRPr lang="cs-CZ" sz="6000" b="1" i="1" dirty="0">
              <a:latin typeface="+mn-lt"/>
            </a:endParaRPr>
          </a:p>
        </p:txBody>
      </p:sp>
      <p:sp>
        <p:nvSpPr>
          <p:cNvPr id="3" name="TextovéPole 2"/>
          <p:cNvSpPr txBox="1"/>
          <p:nvPr/>
        </p:nvSpPr>
        <p:spPr>
          <a:xfrm>
            <a:off x="611560" y="2060848"/>
            <a:ext cx="7416824" cy="523220"/>
          </a:xfrm>
          <a:prstGeom prst="rect">
            <a:avLst/>
          </a:prstGeom>
          <a:noFill/>
        </p:spPr>
        <p:txBody>
          <a:bodyPr wrap="square" rtlCol="0">
            <a:spAutoFit/>
          </a:bodyPr>
          <a:lstStyle/>
          <a:p>
            <a:r>
              <a:rPr lang="cs-CZ" sz="2800" b="1" dirty="0" smtClean="0">
                <a:solidFill>
                  <a:schemeClr val="accent6">
                    <a:lumMod val="50000"/>
                  </a:schemeClr>
                </a:solidFill>
              </a:rPr>
              <a:t>Životní události:</a:t>
            </a:r>
            <a:endParaRPr lang="cs-CZ" sz="2800" b="1" dirty="0">
              <a:solidFill>
                <a:schemeClr val="accent6">
                  <a:lumMod val="50000"/>
                </a:schemeClr>
              </a:solidFill>
            </a:endParaRPr>
          </a:p>
        </p:txBody>
      </p:sp>
      <p:sp>
        <p:nvSpPr>
          <p:cNvPr id="4" name="TextovéPole 3"/>
          <p:cNvSpPr txBox="1"/>
          <p:nvPr/>
        </p:nvSpPr>
        <p:spPr>
          <a:xfrm>
            <a:off x="755576" y="2780928"/>
            <a:ext cx="3312368" cy="3416320"/>
          </a:xfrm>
          <a:prstGeom prst="rect">
            <a:avLst/>
          </a:prstGeom>
          <a:noFill/>
        </p:spPr>
        <p:txBody>
          <a:bodyPr wrap="square" rtlCol="0">
            <a:spAutoFit/>
          </a:bodyPr>
          <a:lstStyle/>
          <a:p>
            <a:pPr>
              <a:lnSpc>
                <a:spcPct val="150000"/>
              </a:lnSpc>
              <a:buFont typeface="Wingdings" pitchFamily="2" charset="2"/>
              <a:buChar char="Ø"/>
            </a:pPr>
            <a:r>
              <a:rPr lang="cs-CZ" dirty="0" smtClean="0">
                <a:solidFill>
                  <a:schemeClr val="accent3"/>
                </a:solidFill>
              </a:rPr>
              <a:t> </a:t>
            </a:r>
            <a:r>
              <a:rPr lang="cs-CZ" dirty="0" smtClean="0">
                <a:solidFill>
                  <a:schemeClr val="accent6">
                    <a:lumMod val="50000"/>
                  </a:schemeClr>
                </a:solidFill>
              </a:rPr>
              <a:t>úmrtí  v rodině</a:t>
            </a:r>
          </a:p>
          <a:p>
            <a:pPr>
              <a:lnSpc>
                <a:spcPct val="150000"/>
              </a:lnSpc>
              <a:buFont typeface="Wingdings" pitchFamily="2" charset="2"/>
              <a:buChar char="Ø"/>
            </a:pPr>
            <a:r>
              <a:rPr lang="cs-CZ" dirty="0" smtClean="0">
                <a:solidFill>
                  <a:schemeClr val="accent3"/>
                </a:solidFill>
              </a:rPr>
              <a:t> </a:t>
            </a:r>
            <a:r>
              <a:rPr lang="cs-CZ" dirty="0" smtClean="0">
                <a:solidFill>
                  <a:schemeClr val="accent6">
                    <a:lumMod val="50000"/>
                  </a:schemeClr>
                </a:solidFill>
              </a:rPr>
              <a:t>ztráta zaměstnání</a:t>
            </a:r>
          </a:p>
          <a:p>
            <a:pPr>
              <a:lnSpc>
                <a:spcPct val="150000"/>
              </a:lnSpc>
              <a:buFont typeface="Wingdings" pitchFamily="2" charset="2"/>
              <a:buChar char="Ø"/>
            </a:pPr>
            <a:r>
              <a:rPr lang="cs-CZ" dirty="0" smtClean="0">
                <a:solidFill>
                  <a:schemeClr val="accent3"/>
                </a:solidFill>
              </a:rPr>
              <a:t> </a:t>
            </a:r>
            <a:r>
              <a:rPr lang="cs-CZ" dirty="0" smtClean="0">
                <a:solidFill>
                  <a:schemeClr val="accent6">
                    <a:lumMod val="50000"/>
                  </a:schemeClr>
                </a:solidFill>
              </a:rPr>
              <a:t>změna zdravotního stavu</a:t>
            </a:r>
          </a:p>
          <a:p>
            <a:pPr>
              <a:lnSpc>
                <a:spcPct val="150000"/>
              </a:lnSpc>
              <a:buFont typeface="Wingdings" pitchFamily="2" charset="2"/>
              <a:buChar char="Ø"/>
            </a:pPr>
            <a:r>
              <a:rPr lang="cs-CZ" dirty="0" smtClean="0">
                <a:solidFill>
                  <a:schemeClr val="accent3"/>
                </a:solidFill>
              </a:rPr>
              <a:t> </a:t>
            </a:r>
            <a:r>
              <a:rPr lang="cs-CZ" dirty="0" smtClean="0">
                <a:solidFill>
                  <a:schemeClr val="accent6">
                    <a:lumMod val="50000"/>
                  </a:schemeClr>
                </a:solidFill>
              </a:rPr>
              <a:t>sexuální obtíže</a:t>
            </a:r>
          </a:p>
          <a:p>
            <a:pPr>
              <a:lnSpc>
                <a:spcPct val="150000"/>
              </a:lnSpc>
              <a:buFont typeface="Wingdings" pitchFamily="2" charset="2"/>
              <a:buChar char="Ø"/>
            </a:pPr>
            <a:r>
              <a:rPr lang="cs-CZ" dirty="0" smtClean="0">
                <a:solidFill>
                  <a:schemeClr val="accent3"/>
                </a:solidFill>
              </a:rPr>
              <a:t> </a:t>
            </a:r>
            <a:r>
              <a:rPr lang="cs-CZ" dirty="0" smtClean="0">
                <a:solidFill>
                  <a:schemeClr val="accent6">
                    <a:lumMod val="50000"/>
                  </a:schemeClr>
                </a:solidFill>
              </a:rPr>
              <a:t>změna životních podmínek</a:t>
            </a:r>
          </a:p>
          <a:p>
            <a:pPr>
              <a:lnSpc>
                <a:spcPct val="150000"/>
              </a:lnSpc>
              <a:buFont typeface="Wingdings" pitchFamily="2" charset="2"/>
              <a:buChar char="Ø"/>
            </a:pPr>
            <a:r>
              <a:rPr lang="cs-CZ" dirty="0" smtClean="0">
                <a:solidFill>
                  <a:schemeClr val="accent3"/>
                </a:solidFill>
              </a:rPr>
              <a:t> </a:t>
            </a:r>
            <a:r>
              <a:rPr lang="cs-CZ" dirty="0" smtClean="0">
                <a:solidFill>
                  <a:schemeClr val="accent6">
                    <a:lumMod val="50000"/>
                  </a:schemeClr>
                </a:solidFill>
              </a:rPr>
              <a:t>konflikty v rodině</a:t>
            </a:r>
          </a:p>
          <a:p>
            <a:pPr>
              <a:lnSpc>
                <a:spcPct val="150000"/>
              </a:lnSpc>
              <a:buFont typeface="Wingdings" pitchFamily="2" charset="2"/>
              <a:buChar char="Ø"/>
            </a:pPr>
            <a:r>
              <a:rPr lang="cs-CZ" dirty="0" smtClean="0">
                <a:solidFill>
                  <a:schemeClr val="accent3"/>
                </a:solidFill>
              </a:rPr>
              <a:t> </a:t>
            </a:r>
            <a:r>
              <a:rPr lang="cs-CZ" dirty="0" smtClean="0">
                <a:solidFill>
                  <a:schemeClr val="accent6">
                    <a:lumMod val="50000"/>
                  </a:schemeClr>
                </a:solidFill>
              </a:rPr>
              <a:t>odchod do důchodu</a:t>
            </a:r>
          </a:p>
          <a:p>
            <a:pPr>
              <a:lnSpc>
                <a:spcPct val="150000"/>
              </a:lnSpc>
              <a:buFont typeface="Wingdings" pitchFamily="2" charset="2"/>
              <a:buChar char="Ø"/>
            </a:pPr>
            <a:r>
              <a:rPr lang="cs-CZ" dirty="0" smtClean="0">
                <a:solidFill>
                  <a:schemeClr val="accent3"/>
                </a:solidFill>
              </a:rPr>
              <a:t> </a:t>
            </a:r>
            <a:r>
              <a:rPr lang="cs-CZ" dirty="0" smtClean="0">
                <a:solidFill>
                  <a:schemeClr val="accent6">
                    <a:lumMod val="50000"/>
                  </a:schemeClr>
                </a:solidFill>
              </a:rPr>
              <a:t>změna bydliště (školy)</a:t>
            </a:r>
            <a:endParaRPr lang="cs-CZ" dirty="0">
              <a:solidFill>
                <a:schemeClr val="accent6">
                  <a:lumMod val="50000"/>
                </a:schemeClr>
              </a:solidFill>
            </a:endParaRPr>
          </a:p>
        </p:txBody>
      </p:sp>
      <p:sp>
        <p:nvSpPr>
          <p:cNvPr id="5" name="TextovéPole 4"/>
          <p:cNvSpPr txBox="1"/>
          <p:nvPr/>
        </p:nvSpPr>
        <p:spPr>
          <a:xfrm>
            <a:off x="5076056" y="2852936"/>
            <a:ext cx="3456384" cy="3416320"/>
          </a:xfrm>
          <a:prstGeom prst="rect">
            <a:avLst/>
          </a:prstGeom>
          <a:noFill/>
        </p:spPr>
        <p:txBody>
          <a:bodyPr wrap="square" rtlCol="0">
            <a:spAutoFit/>
          </a:bodyPr>
          <a:lstStyle/>
          <a:p>
            <a:pPr>
              <a:lnSpc>
                <a:spcPct val="150000"/>
              </a:lnSpc>
              <a:buFont typeface="Wingdings" pitchFamily="2" charset="2"/>
              <a:buChar char="Ø"/>
            </a:pPr>
            <a:r>
              <a:rPr lang="cs-CZ" dirty="0" smtClean="0">
                <a:solidFill>
                  <a:schemeClr val="accent3"/>
                </a:solidFill>
              </a:rPr>
              <a:t> </a:t>
            </a:r>
            <a:r>
              <a:rPr lang="cs-CZ" dirty="0" smtClean="0">
                <a:solidFill>
                  <a:schemeClr val="accent6">
                    <a:lumMod val="50000"/>
                  </a:schemeClr>
                </a:solidFill>
              </a:rPr>
              <a:t>sňatek</a:t>
            </a:r>
          </a:p>
          <a:p>
            <a:pPr>
              <a:lnSpc>
                <a:spcPct val="150000"/>
              </a:lnSpc>
              <a:buFont typeface="Wingdings" pitchFamily="2" charset="2"/>
              <a:buChar char="Ø"/>
            </a:pPr>
            <a:r>
              <a:rPr lang="cs-CZ" dirty="0" smtClean="0">
                <a:solidFill>
                  <a:schemeClr val="accent3"/>
                </a:solidFill>
              </a:rPr>
              <a:t> </a:t>
            </a:r>
            <a:r>
              <a:rPr lang="cs-CZ" dirty="0" smtClean="0">
                <a:solidFill>
                  <a:schemeClr val="accent6">
                    <a:lumMod val="50000"/>
                  </a:schemeClr>
                </a:solidFill>
              </a:rPr>
              <a:t>půjčka</a:t>
            </a:r>
          </a:p>
          <a:p>
            <a:pPr>
              <a:lnSpc>
                <a:spcPct val="150000"/>
              </a:lnSpc>
              <a:buFont typeface="Wingdings" pitchFamily="2" charset="2"/>
              <a:buChar char="Ø"/>
            </a:pPr>
            <a:r>
              <a:rPr lang="cs-CZ" dirty="0" smtClean="0">
                <a:solidFill>
                  <a:schemeClr val="accent3"/>
                </a:solidFill>
              </a:rPr>
              <a:t> </a:t>
            </a:r>
            <a:r>
              <a:rPr lang="cs-CZ" dirty="0" smtClean="0">
                <a:solidFill>
                  <a:schemeClr val="accent6">
                    <a:lumMod val="50000"/>
                  </a:schemeClr>
                </a:solidFill>
              </a:rPr>
              <a:t>změna pracovní doby</a:t>
            </a:r>
          </a:p>
          <a:p>
            <a:pPr>
              <a:lnSpc>
                <a:spcPct val="150000"/>
              </a:lnSpc>
              <a:buFont typeface="Wingdings" pitchFamily="2" charset="2"/>
              <a:buChar char="Ø"/>
            </a:pPr>
            <a:r>
              <a:rPr lang="cs-CZ" dirty="0" smtClean="0">
                <a:solidFill>
                  <a:schemeClr val="accent3"/>
                </a:solidFill>
              </a:rPr>
              <a:t> </a:t>
            </a:r>
            <a:r>
              <a:rPr lang="cs-CZ" dirty="0" smtClean="0">
                <a:solidFill>
                  <a:schemeClr val="accent6">
                    <a:lumMod val="50000"/>
                  </a:schemeClr>
                </a:solidFill>
              </a:rPr>
              <a:t>Vánoce</a:t>
            </a:r>
          </a:p>
          <a:p>
            <a:pPr>
              <a:lnSpc>
                <a:spcPct val="150000"/>
              </a:lnSpc>
              <a:buFont typeface="Wingdings" pitchFamily="2" charset="2"/>
              <a:buChar char="Ø"/>
            </a:pPr>
            <a:r>
              <a:rPr lang="cs-CZ" dirty="0" smtClean="0">
                <a:solidFill>
                  <a:schemeClr val="accent3"/>
                </a:solidFill>
              </a:rPr>
              <a:t> </a:t>
            </a:r>
            <a:r>
              <a:rPr lang="cs-CZ" dirty="0" smtClean="0">
                <a:solidFill>
                  <a:schemeClr val="accent6">
                    <a:lumMod val="50000"/>
                  </a:schemeClr>
                </a:solidFill>
              </a:rPr>
              <a:t>těhotenství</a:t>
            </a:r>
          </a:p>
          <a:p>
            <a:pPr>
              <a:lnSpc>
                <a:spcPct val="150000"/>
              </a:lnSpc>
              <a:buFont typeface="Wingdings" pitchFamily="2" charset="2"/>
              <a:buChar char="Ø"/>
            </a:pPr>
            <a:r>
              <a:rPr lang="cs-CZ" dirty="0" smtClean="0">
                <a:solidFill>
                  <a:schemeClr val="accent3"/>
                </a:solidFill>
              </a:rPr>
              <a:t> </a:t>
            </a:r>
            <a:r>
              <a:rPr lang="cs-CZ" dirty="0" smtClean="0">
                <a:solidFill>
                  <a:schemeClr val="accent6">
                    <a:lumMod val="50000"/>
                  </a:schemeClr>
                </a:solidFill>
              </a:rPr>
              <a:t>uvěznění</a:t>
            </a:r>
          </a:p>
          <a:p>
            <a:pPr>
              <a:lnSpc>
                <a:spcPct val="150000"/>
              </a:lnSpc>
              <a:buFont typeface="Wingdings" pitchFamily="2" charset="2"/>
              <a:buChar char="Ø"/>
            </a:pPr>
            <a:r>
              <a:rPr lang="cs-CZ" dirty="0" smtClean="0">
                <a:solidFill>
                  <a:schemeClr val="accent3"/>
                </a:solidFill>
              </a:rPr>
              <a:t> </a:t>
            </a:r>
            <a:r>
              <a:rPr lang="cs-CZ" dirty="0" smtClean="0">
                <a:solidFill>
                  <a:schemeClr val="accent6">
                    <a:lumMod val="50000"/>
                  </a:schemeClr>
                </a:solidFill>
              </a:rPr>
              <a:t>změna stravovacích zvyklostí</a:t>
            </a:r>
          </a:p>
          <a:p>
            <a:pPr>
              <a:lnSpc>
                <a:spcPct val="150000"/>
              </a:lnSpc>
              <a:buFont typeface="Wingdings" pitchFamily="2" charset="2"/>
              <a:buChar char="Ø"/>
            </a:pPr>
            <a:r>
              <a:rPr lang="cs-CZ" dirty="0" smtClean="0">
                <a:solidFill>
                  <a:schemeClr val="accent3"/>
                </a:solidFill>
              </a:rPr>
              <a:t> </a:t>
            </a:r>
            <a:r>
              <a:rPr lang="cs-CZ" dirty="0" smtClean="0">
                <a:solidFill>
                  <a:schemeClr val="accent6">
                    <a:lumMod val="50000"/>
                  </a:schemeClr>
                </a:solidFill>
              </a:rPr>
              <a:t>změna církve</a:t>
            </a:r>
          </a:p>
        </p:txBody>
      </p:sp>
      <p:pic>
        <p:nvPicPr>
          <p:cNvPr id="53250" name="Picture 2" descr="http://media.novinky.cz/440/94408-top_foto2-khpig.jpg?1260867601"/>
          <p:cNvPicPr>
            <a:picLocks noChangeAspect="1" noChangeArrowheads="1"/>
          </p:cNvPicPr>
          <p:nvPr/>
        </p:nvPicPr>
        <p:blipFill>
          <a:blip r:embed="rId3" cstate="print"/>
          <a:srcRect/>
          <a:stretch>
            <a:fillRect/>
          </a:stretch>
        </p:blipFill>
        <p:spPr bwMode="auto">
          <a:xfrm>
            <a:off x="6732240" y="2132856"/>
            <a:ext cx="2017801" cy="1135013"/>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836712"/>
            <a:ext cx="8229600" cy="1069848"/>
          </a:xfrm>
        </p:spPr>
        <p:txBody>
          <a:bodyPr>
            <a:normAutofit/>
          </a:bodyPr>
          <a:lstStyle/>
          <a:p>
            <a:pPr algn="ctr"/>
            <a:r>
              <a:rPr lang="cs-CZ" sz="6000" b="1" i="1" dirty="0" smtClean="0">
                <a:latin typeface="+mn-lt"/>
              </a:rPr>
              <a:t>Typologie krizí</a:t>
            </a:r>
            <a:endParaRPr lang="cs-CZ" sz="6000" b="1" i="1" dirty="0">
              <a:latin typeface="+mn-lt"/>
            </a:endParaRPr>
          </a:p>
        </p:txBody>
      </p:sp>
      <p:sp>
        <p:nvSpPr>
          <p:cNvPr id="3" name="TextovéPole 2"/>
          <p:cNvSpPr txBox="1"/>
          <p:nvPr/>
        </p:nvSpPr>
        <p:spPr>
          <a:xfrm>
            <a:off x="899592" y="2348880"/>
            <a:ext cx="5760640" cy="3970318"/>
          </a:xfrm>
          <a:prstGeom prst="rect">
            <a:avLst/>
          </a:prstGeom>
          <a:noFill/>
        </p:spPr>
        <p:txBody>
          <a:bodyPr wrap="square" rtlCol="0">
            <a:spAutoFit/>
          </a:bodyPr>
          <a:lstStyle/>
          <a:p>
            <a:pPr>
              <a:lnSpc>
                <a:spcPct val="150000"/>
              </a:lnSpc>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Situační krize</a:t>
            </a:r>
          </a:p>
          <a:p>
            <a:pPr>
              <a:lnSpc>
                <a:spcPct val="150000"/>
              </a:lnSpc>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Tranzitorní krize</a:t>
            </a:r>
          </a:p>
          <a:p>
            <a:pPr>
              <a:lnSpc>
                <a:spcPct val="150000"/>
              </a:lnSpc>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Krize pramenící z náhlého traumatu</a:t>
            </a:r>
          </a:p>
          <a:p>
            <a:pPr>
              <a:lnSpc>
                <a:spcPct val="150000"/>
              </a:lnSpc>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Krize zrání, vývojové</a:t>
            </a:r>
          </a:p>
          <a:p>
            <a:pPr>
              <a:lnSpc>
                <a:spcPct val="150000"/>
              </a:lnSpc>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Neodkladné krizové stavy</a:t>
            </a:r>
          </a:p>
        </p:txBody>
      </p:sp>
      <p:pic>
        <p:nvPicPr>
          <p:cNvPr id="51202" name="Picture 2" descr="http://blog.avizo.cz/files/2013/03/otaznik-300x300.jpg"/>
          <p:cNvPicPr>
            <a:picLocks noChangeAspect="1" noChangeArrowheads="1"/>
          </p:cNvPicPr>
          <p:nvPr/>
        </p:nvPicPr>
        <p:blipFill>
          <a:blip r:embed="rId3" cstate="print"/>
          <a:srcRect/>
          <a:stretch>
            <a:fillRect/>
          </a:stretch>
        </p:blipFill>
        <p:spPr bwMode="auto">
          <a:xfrm>
            <a:off x="6300192" y="3429000"/>
            <a:ext cx="2353444" cy="2353444"/>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6000" b="1" i="1" dirty="0" smtClean="0">
                <a:latin typeface="+mn-lt"/>
              </a:rPr>
              <a:t>Fáze krize</a:t>
            </a:r>
            <a:endParaRPr lang="cs-CZ" sz="6000" b="1" i="1" dirty="0">
              <a:latin typeface="+mn-lt"/>
            </a:endParaRPr>
          </a:p>
        </p:txBody>
      </p:sp>
      <p:sp>
        <p:nvSpPr>
          <p:cNvPr id="3" name="TextovéPole 2"/>
          <p:cNvSpPr txBox="1"/>
          <p:nvPr/>
        </p:nvSpPr>
        <p:spPr>
          <a:xfrm>
            <a:off x="971600" y="2564904"/>
            <a:ext cx="7128792" cy="3416320"/>
          </a:xfrm>
          <a:prstGeom prst="rect">
            <a:avLst/>
          </a:prstGeom>
          <a:noFill/>
        </p:spPr>
        <p:txBody>
          <a:bodyPr wrap="square" rtlCol="0">
            <a:spAutoFit/>
          </a:bodyPr>
          <a:lstStyle/>
          <a:p>
            <a:pPr marL="514350" indent="-514350">
              <a:buFont typeface="+mj-lt"/>
              <a:buAutoNum type="arabicPeriod"/>
            </a:pPr>
            <a:r>
              <a:rPr lang="cs-CZ" sz="2800" b="1" dirty="0" smtClean="0">
                <a:solidFill>
                  <a:schemeClr val="accent3"/>
                </a:solidFill>
              </a:rPr>
              <a:t>fáze:</a:t>
            </a:r>
          </a:p>
          <a:p>
            <a:pPr marL="514350" indent="-514350"/>
            <a:r>
              <a:rPr lang="cs-CZ" sz="2000" dirty="0" smtClean="0">
                <a:solidFill>
                  <a:schemeClr val="accent6">
                    <a:lumMod val="50000"/>
                  </a:schemeClr>
                </a:solidFill>
              </a:rPr>
              <a:t>- vnímáme ohrožení  - zvýšená úzkost</a:t>
            </a:r>
          </a:p>
          <a:p>
            <a:pPr marL="514350" indent="-514350"/>
            <a:r>
              <a:rPr lang="cs-CZ" sz="2000" dirty="0" smtClean="0">
                <a:solidFill>
                  <a:schemeClr val="accent6">
                    <a:lumMod val="50000"/>
                  </a:schemeClr>
                </a:solidFill>
              </a:rPr>
              <a:t>- aktivizace vyrovnávacích strategií  - nepomáhá = přechod do 2. fáze</a:t>
            </a:r>
          </a:p>
          <a:p>
            <a:pPr marL="514350" indent="-514350">
              <a:buAutoNum type="arabicPeriod" startAt="2"/>
            </a:pPr>
            <a:r>
              <a:rPr lang="cs-CZ" sz="2800" b="1" dirty="0" smtClean="0">
                <a:solidFill>
                  <a:schemeClr val="accent3"/>
                </a:solidFill>
              </a:rPr>
              <a:t>fáze:</a:t>
            </a:r>
          </a:p>
          <a:p>
            <a:pPr marL="514350" indent="-514350"/>
            <a:r>
              <a:rPr lang="cs-CZ" sz="2000" dirty="0" smtClean="0">
                <a:solidFill>
                  <a:schemeClr val="accent6">
                    <a:lumMod val="50000"/>
                  </a:schemeClr>
                </a:solidFill>
              </a:rPr>
              <a:t>- pocit zranitelnosti a nedostatku kontroly nad situací </a:t>
            </a:r>
          </a:p>
          <a:p>
            <a:pPr marL="514350" indent="-514350"/>
            <a:r>
              <a:rPr lang="cs-CZ" sz="2000" dirty="0" smtClean="0">
                <a:solidFill>
                  <a:schemeClr val="accent6">
                    <a:lumMod val="50000"/>
                  </a:schemeClr>
                </a:solidFill>
              </a:rPr>
              <a:t>- snaha vyrovnání se se situací náhodným způsobem (linka důvěry)</a:t>
            </a:r>
          </a:p>
          <a:p>
            <a:pPr marL="514350" indent="-514350"/>
            <a:r>
              <a:rPr lang="cs-CZ" sz="2000" dirty="0" smtClean="0">
                <a:solidFill>
                  <a:schemeClr val="accent6">
                    <a:lumMod val="50000"/>
                  </a:schemeClr>
                </a:solidFill>
              </a:rPr>
              <a:t>- přetrvávání úzkosti = vstup do další fáze</a:t>
            </a:r>
          </a:p>
          <a:p>
            <a:pPr marL="514350" indent="-514350"/>
            <a:endParaRPr lang="cs-CZ" sz="2000" dirty="0" smtClean="0">
              <a:solidFill>
                <a:schemeClr val="accent6">
                  <a:lumMod val="50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755576" y="1556792"/>
            <a:ext cx="7704856" cy="4339650"/>
          </a:xfrm>
          <a:prstGeom prst="rect">
            <a:avLst/>
          </a:prstGeom>
          <a:noFill/>
        </p:spPr>
        <p:txBody>
          <a:bodyPr wrap="square" rtlCol="0">
            <a:spAutoFit/>
          </a:bodyPr>
          <a:lstStyle/>
          <a:p>
            <a:r>
              <a:rPr lang="cs-CZ" sz="2800" b="1" dirty="0" smtClean="0">
                <a:solidFill>
                  <a:schemeClr val="accent3"/>
                </a:solidFill>
              </a:rPr>
              <a:t>3. fáze:</a:t>
            </a:r>
          </a:p>
          <a:p>
            <a:pPr>
              <a:buFontTx/>
              <a:buChar char="-"/>
            </a:pPr>
            <a:r>
              <a:rPr lang="cs-CZ" sz="2000" dirty="0" smtClean="0">
                <a:solidFill>
                  <a:schemeClr val="accent6">
                    <a:lumMod val="50000"/>
                  </a:schemeClr>
                </a:solidFill>
              </a:rPr>
              <a:t>pokus o předefinování krize (přehodnocení) s nadějí v úspěšnost známých vyrovnávacích prostředků</a:t>
            </a:r>
          </a:p>
          <a:p>
            <a:pPr>
              <a:buFontTx/>
              <a:buChar char="-"/>
            </a:pPr>
            <a:r>
              <a:rPr lang="cs-CZ" sz="2000" dirty="0" smtClean="0">
                <a:solidFill>
                  <a:schemeClr val="accent6">
                    <a:lumMod val="50000"/>
                  </a:schemeClr>
                </a:solidFill>
              </a:rPr>
              <a:t>krizové intervence je v této fázi plně dostačující</a:t>
            </a:r>
          </a:p>
          <a:p>
            <a:endParaRPr lang="cs-CZ" sz="2000" dirty="0" smtClean="0">
              <a:solidFill>
                <a:schemeClr val="accent6">
                  <a:lumMod val="50000"/>
                </a:schemeClr>
              </a:solidFill>
            </a:endParaRPr>
          </a:p>
          <a:p>
            <a:r>
              <a:rPr lang="cs-CZ" sz="2800" b="1" dirty="0" smtClean="0">
                <a:solidFill>
                  <a:schemeClr val="accent3"/>
                </a:solidFill>
              </a:rPr>
              <a:t>4. fáze:</a:t>
            </a:r>
          </a:p>
          <a:p>
            <a:pPr>
              <a:buFontTx/>
              <a:buChar char="-"/>
            </a:pPr>
            <a:r>
              <a:rPr lang="cs-CZ" sz="2000" dirty="0" smtClean="0">
                <a:solidFill>
                  <a:schemeClr val="accent6">
                    <a:lumMod val="50000"/>
                  </a:schemeClr>
                </a:solidFill>
              </a:rPr>
              <a:t> závažná psychologická dezorganizovanost</a:t>
            </a:r>
          </a:p>
          <a:p>
            <a:pPr>
              <a:buFontTx/>
              <a:buChar char="-"/>
            </a:pPr>
            <a:r>
              <a:rPr lang="cs-CZ" sz="2000" dirty="0" smtClean="0">
                <a:solidFill>
                  <a:schemeClr val="accent6">
                    <a:lumMod val="50000"/>
                  </a:schemeClr>
                </a:solidFill>
              </a:rPr>
              <a:t> objevují se hluboké kognitivní, emocionální a psychologické změny – krizová intervence je nezbytná</a:t>
            </a:r>
          </a:p>
          <a:p>
            <a:pPr>
              <a:buFontTx/>
              <a:buChar char="-"/>
            </a:pPr>
            <a:r>
              <a:rPr lang="cs-CZ" sz="2000" dirty="0" smtClean="0">
                <a:solidFill>
                  <a:schemeClr val="accent6">
                    <a:lumMod val="50000"/>
                  </a:schemeClr>
                </a:solidFill>
              </a:rPr>
              <a:t> může navazovat psychoterapie</a:t>
            </a:r>
          </a:p>
          <a:p>
            <a:endParaRPr lang="cs-CZ" sz="2000" dirty="0" smtClean="0">
              <a:solidFill>
                <a:schemeClr val="accent6">
                  <a:lumMod val="50000"/>
                </a:schemeClr>
              </a:solidFill>
            </a:endParaRPr>
          </a:p>
          <a:p>
            <a:endParaRPr lang="cs-CZ" sz="2000" dirty="0" smtClean="0">
              <a:solidFill>
                <a:schemeClr val="accent6">
                  <a:lumMod val="50000"/>
                </a:schemeClr>
              </a:solidFill>
            </a:endParaRPr>
          </a:p>
          <a:p>
            <a:endParaRPr lang="cs-CZ" sz="2000"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0528" y="620688"/>
            <a:ext cx="8229600" cy="1069848"/>
          </a:xfrm>
        </p:spPr>
        <p:txBody>
          <a:bodyPr/>
          <a:lstStyle/>
          <a:p>
            <a:pPr algn="ctr"/>
            <a:r>
              <a:rPr lang="cs-CZ" b="1" i="1" dirty="0" smtClean="0">
                <a:latin typeface="+mn-lt"/>
              </a:rPr>
              <a:t>Odborná pomoc v krizi</a:t>
            </a:r>
            <a:endParaRPr lang="cs-CZ" b="1" i="1" dirty="0">
              <a:latin typeface="+mn-lt"/>
            </a:endParaRPr>
          </a:p>
        </p:txBody>
      </p:sp>
      <p:sp>
        <p:nvSpPr>
          <p:cNvPr id="4" name="TextovéPole 3"/>
          <p:cNvSpPr txBox="1"/>
          <p:nvPr/>
        </p:nvSpPr>
        <p:spPr>
          <a:xfrm>
            <a:off x="899592" y="2276872"/>
            <a:ext cx="7272808" cy="4093428"/>
          </a:xfrm>
          <a:prstGeom prst="rect">
            <a:avLst/>
          </a:prstGeom>
          <a:noFill/>
        </p:spPr>
        <p:txBody>
          <a:bodyPr wrap="square" rtlCol="0">
            <a:spAutoFit/>
          </a:bodyPr>
          <a:lstStyle/>
          <a:p>
            <a:r>
              <a:rPr lang="cs-CZ" sz="2000" i="1" dirty="0" smtClean="0">
                <a:solidFill>
                  <a:schemeClr val="accent6">
                    <a:lumMod val="50000"/>
                  </a:schemeClr>
                </a:solidFill>
              </a:rPr>
              <a:t>„ komplex služeb odpovídající na klientův prožitek vlastní životní situace, kterou vnímá jako neodkladnou a naléhavou a ve stavu nouze ji není schopen řešit vlastními silami a z vlastních zdrojů. “</a:t>
            </a:r>
          </a:p>
          <a:p>
            <a:endParaRPr lang="cs-CZ" sz="2000" i="1" dirty="0" smtClean="0">
              <a:solidFill>
                <a:schemeClr val="accent6">
                  <a:lumMod val="50000"/>
                </a:schemeClr>
              </a:solidFill>
            </a:endParaRPr>
          </a:p>
          <a:p>
            <a:r>
              <a:rPr lang="cs-CZ" sz="2000" b="1" dirty="0" smtClean="0">
                <a:solidFill>
                  <a:schemeClr val="accent6">
                    <a:lumMod val="50000"/>
                  </a:schemeClr>
                </a:solidFill>
              </a:rPr>
              <a:t>Aktuální cíl:</a:t>
            </a:r>
          </a:p>
          <a:p>
            <a:pPr>
              <a:buFont typeface="Wingdings" pitchFamily="2" charset="2"/>
              <a:buChar char="Ø"/>
            </a:pPr>
            <a:r>
              <a:rPr lang="cs-CZ" sz="2000" dirty="0" smtClean="0">
                <a:solidFill>
                  <a:schemeClr val="accent3"/>
                </a:solidFill>
              </a:rPr>
              <a:t> </a:t>
            </a:r>
            <a:r>
              <a:rPr lang="cs-CZ" sz="2000" dirty="0" smtClean="0">
                <a:solidFill>
                  <a:schemeClr val="accent6">
                    <a:lumMod val="50000"/>
                  </a:schemeClr>
                </a:solidFill>
              </a:rPr>
              <a:t>stabilizace stavu klienta, snížení nebezpečí prohloubení krizového stavu</a:t>
            </a:r>
          </a:p>
          <a:p>
            <a:endParaRPr lang="cs-CZ" sz="2000" dirty="0" smtClean="0">
              <a:solidFill>
                <a:schemeClr val="accent6">
                  <a:lumMod val="50000"/>
                </a:schemeClr>
              </a:solidFill>
            </a:endParaRPr>
          </a:p>
          <a:p>
            <a:r>
              <a:rPr lang="cs-CZ" sz="2000" b="1" dirty="0" smtClean="0">
                <a:solidFill>
                  <a:schemeClr val="accent6">
                    <a:lumMod val="50000"/>
                  </a:schemeClr>
                </a:solidFill>
              </a:rPr>
              <a:t>Perspektivní cíl:</a:t>
            </a:r>
          </a:p>
          <a:p>
            <a:pPr>
              <a:buFont typeface="Wingdings" pitchFamily="2" charset="2"/>
              <a:buChar char="Ø"/>
            </a:pPr>
            <a:r>
              <a:rPr lang="cs-CZ" sz="2000" dirty="0" smtClean="0">
                <a:solidFill>
                  <a:schemeClr val="accent3"/>
                </a:solidFill>
              </a:rPr>
              <a:t> </a:t>
            </a:r>
            <a:r>
              <a:rPr lang="cs-CZ" sz="2000" dirty="0" smtClean="0">
                <a:solidFill>
                  <a:schemeClr val="accent6">
                    <a:lumMod val="50000"/>
                  </a:schemeClr>
                </a:solidFill>
              </a:rPr>
              <a:t>propracování blízké budoucnosti klienta, nasměrování ho na další možnosti (podpora kompetence a samostatnosti klienta)</a:t>
            </a:r>
          </a:p>
          <a:p>
            <a:endParaRPr lang="cs-CZ" sz="2000" dirty="0">
              <a:solidFill>
                <a:schemeClr val="accent6">
                  <a:lumMod val="50000"/>
                </a:schemeClr>
              </a:solidFill>
            </a:endParaRPr>
          </a:p>
        </p:txBody>
      </p:sp>
      <p:pic>
        <p:nvPicPr>
          <p:cNvPr id="45058" name="Picture 2" descr="http://smkompas.sk/data/MediaLibrary/227/pic2.jpg"/>
          <p:cNvPicPr>
            <a:picLocks noChangeAspect="1" noChangeArrowheads="1"/>
          </p:cNvPicPr>
          <p:nvPr/>
        </p:nvPicPr>
        <p:blipFill>
          <a:blip r:embed="rId3" cstate="print"/>
          <a:srcRect/>
          <a:stretch>
            <a:fillRect/>
          </a:stretch>
        </p:blipFill>
        <p:spPr bwMode="auto">
          <a:xfrm>
            <a:off x="6588224" y="1340768"/>
            <a:ext cx="2232248" cy="998931"/>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lgn="ctr"/>
            <a:r>
              <a:rPr lang="cs-CZ" b="1" i="1" dirty="0" smtClean="0">
                <a:latin typeface="+mn-lt"/>
              </a:rPr>
              <a:t>Formy odborné krizové pomoci</a:t>
            </a:r>
            <a:endParaRPr lang="cs-CZ" b="1" i="1" dirty="0">
              <a:latin typeface="+mn-lt"/>
            </a:endParaRPr>
          </a:p>
        </p:txBody>
      </p:sp>
      <p:sp>
        <p:nvSpPr>
          <p:cNvPr id="3" name="TextovéPole 2"/>
          <p:cNvSpPr txBox="1"/>
          <p:nvPr/>
        </p:nvSpPr>
        <p:spPr>
          <a:xfrm>
            <a:off x="755576" y="2564904"/>
            <a:ext cx="7992888" cy="3046988"/>
          </a:xfrm>
          <a:prstGeom prst="rect">
            <a:avLst/>
          </a:prstGeom>
          <a:noFill/>
        </p:spPr>
        <p:txBody>
          <a:bodyPr wrap="square" rtlCol="0">
            <a:spAutoFit/>
          </a:bodyPr>
          <a:lstStyle/>
          <a:p>
            <a:pPr>
              <a:buFont typeface="Wingdings" pitchFamily="2" charset="2"/>
              <a:buChar char="Ø"/>
            </a:pPr>
            <a:r>
              <a:rPr lang="cs-CZ" sz="2400" dirty="0" smtClean="0">
                <a:solidFill>
                  <a:schemeClr val="accent3"/>
                </a:solidFill>
              </a:rPr>
              <a:t> </a:t>
            </a:r>
            <a:r>
              <a:rPr lang="cs-CZ" sz="2400" dirty="0" smtClean="0">
                <a:solidFill>
                  <a:schemeClr val="accent6">
                    <a:lumMod val="50000"/>
                  </a:schemeClr>
                </a:solidFill>
              </a:rPr>
              <a:t>V naší zemi je možné specifikovat pět forem   krizové pomoci:</a:t>
            </a:r>
          </a:p>
          <a:p>
            <a:pPr marL="624078" indent="-514350">
              <a:buFont typeface="+mj-lt"/>
              <a:buAutoNum type="arabicParenR"/>
            </a:pPr>
            <a:r>
              <a:rPr lang="cs-CZ" sz="2400" dirty="0" smtClean="0">
                <a:solidFill>
                  <a:schemeClr val="accent3"/>
                </a:solidFill>
              </a:rPr>
              <a:t> </a:t>
            </a:r>
            <a:r>
              <a:rPr lang="cs-CZ" sz="2400" dirty="0" smtClean="0">
                <a:solidFill>
                  <a:schemeClr val="accent6">
                    <a:lumMod val="50000"/>
                  </a:schemeClr>
                </a:solidFill>
              </a:rPr>
              <a:t>Ambulantní forma</a:t>
            </a:r>
          </a:p>
          <a:p>
            <a:pPr marL="624078" indent="-514350">
              <a:buFont typeface="+mj-lt"/>
              <a:buAutoNum type="arabicParenR"/>
            </a:pPr>
            <a:r>
              <a:rPr lang="cs-CZ" sz="2400" dirty="0" smtClean="0">
                <a:solidFill>
                  <a:schemeClr val="accent3"/>
                </a:solidFill>
              </a:rPr>
              <a:t> </a:t>
            </a:r>
            <a:r>
              <a:rPr lang="cs-CZ" sz="2400" dirty="0" smtClean="0">
                <a:solidFill>
                  <a:schemeClr val="accent6">
                    <a:lumMod val="50000"/>
                  </a:schemeClr>
                </a:solidFill>
              </a:rPr>
              <a:t>Forma hospitalizace</a:t>
            </a:r>
          </a:p>
          <a:p>
            <a:pPr marL="624078" indent="-514350">
              <a:buFont typeface="+mj-lt"/>
              <a:buAutoNum type="arabicParenR"/>
            </a:pPr>
            <a:r>
              <a:rPr lang="cs-CZ" sz="2400" dirty="0" smtClean="0">
                <a:solidFill>
                  <a:schemeClr val="accent3"/>
                </a:solidFill>
              </a:rPr>
              <a:t> </a:t>
            </a:r>
            <a:r>
              <a:rPr lang="cs-CZ" sz="2400" dirty="0" smtClean="0">
                <a:solidFill>
                  <a:schemeClr val="accent6">
                    <a:lumMod val="50000"/>
                  </a:schemeClr>
                </a:solidFill>
              </a:rPr>
              <a:t>Forma terénní služby</a:t>
            </a:r>
          </a:p>
          <a:p>
            <a:pPr marL="624078" indent="-514350">
              <a:buFont typeface="+mj-lt"/>
              <a:buAutoNum type="arabicParenR"/>
            </a:pPr>
            <a:r>
              <a:rPr lang="cs-CZ" sz="2400" dirty="0" smtClean="0">
                <a:solidFill>
                  <a:schemeClr val="accent3"/>
                </a:solidFill>
              </a:rPr>
              <a:t> </a:t>
            </a:r>
            <a:r>
              <a:rPr lang="cs-CZ" sz="2400" dirty="0" smtClean="0">
                <a:solidFill>
                  <a:schemeClr val="accent6">
                    <a:lumMod val="50000"/>
                  </a:schemeClr>
                </a:solidFill>
              </a:rPr>
              <a:t>Forma krizové pomoci a služby v klientově přirozeném prostředí</a:t>
            </a:r>
          </a:p>
          <a:p>
            <a:pPr marL="624078" indent="-514350">
              <a:buFont typeface="+mj-lt"/>
              <a:buAutoNum type="arabicParenR"/>
            </a:pPr>
            <a:r>
              <a:rPr lang="cs-CZ" sz="2400" dirty="0" smtClean="0">
                <a:solidFill>
                  <a:schemeClr val="accent3"/>
                </a:solidFill>
              </a:rPr>
              <a:t> </a:t>
            </a:r>
            <a:r>
              <a:rPr lang="cs-CZ" sz="2400" dirty="0" smtClean="0">
                <a:solidFill>
                  <a:schemeClr val="accent6">
                    <a:lumMod val="50000"/>
                  </a:schemeClr>
                </a:solidFill>
              </a:rPr>
              <a:t>Telefonická forma</a:t>
            </a:r>
            <a:endParaRPr lang="cs-CZ" sz="2400"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552" y="836712"/>
            <a:ext cx="8229600" cy="1069848"/>
          </a:xfrm>
        </p:spPr>
        <p:txBody>
          <a:bodyPr>
            <a:normAutofit/>
          </a:bodyPr>
          <a:lstStyle/>
          <a:p>
            <a:pPr algn="ctr"/>
            <a:r>
              <a:rPr lang="cs-CZ" sz="6000" b="1" i="1" dirty="0" smtClean="0">
                <a:latin typeface="+mn-lt"/>
              </a:rPr>
              <a:t>Ambulantní forma</a:t>
            </a:r>
            <a:endParaRPr lang="cs-CZ" sz="6000" b="1" i="1" dirty="0">
              <a:latin typeface="+mn-lt"/>
            </a:endParaRPr>
          </a:p>
        </p:txBody>
      </p:sp>
      <p:sp>
        <p:nvSpPr>
          <p:cNvPr id="4" name="TextovéPole 3"/>
          <p:cNvSpPr txBox="1"/>
          <p:nvPr/>
        </p:nvSpPr>
        <p:spPr>
          <a:xfrm>
            <a:off x="971600" y="2708920"/>
            <a:ext cx="7632848" cy="2677656"/>
          </a:xfrm>
          <a:prstGeom prst="rect">
            <a:avLst/>
          </a:prstGeom>
          <a:noFill/>
        </p:spPr>
        <p:txBody>
          <a:bodyPr wrap="square" rtlCol="0">
            <a:spAutoFit/>
          </a:bodyPr>
          <a:lstStyle/>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klientův stav umožňuje do zařízení docházet</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zahrnuje i krizovou pomoc v podobě stacionáře</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intenzivní péče skládající se z více prvků</a:t>
            </a:r>
          </a:p>
          <a:p>
            <a:pPr>
              <a:buFont typeface="Wingdings" pitchFamily="2" charset="2"/>
              <a:buChar char="Ø"/>
            </a:pPr>
            <a:r>
              <a:rPr lang="cs-CZ" sz="2800" dirty="0" smtClean="0">
                <a:solidFill>
                  <a:schemeClr val="accent3"/>
                </a:solidFill>
              </a:rPr>
              <a:t> </a:t>
            </a:r>
            <a:r>
              <a:rPr lang="cs-CZ" sz="2800" dirty="0" smtClean="0">
                <a:solidFill>
                  <a:schemeClr val="accent6">
                    <a:lumMod val="50000"/>
                  </a:schemeClr>
                </a:solidFill>
              </a:rPr>
              <a:t>uplatňována u klientů, kde emoční stav vyžaduje podporu a intenzivnější pomoc</a:t>
            </a:r>
            <a:endParaRPr lang="cs-CZ" sz="2800" dirty="0">
              <a:solidFill>
                <a:schemeClr val="accent6">
                  <a:lumMod val="50000"/>
                </a:schemeClr>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istický">
  <a:themeElements>
    <a:clrScheme name="Urbanistický">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istický">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istický">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786</TotalTime>
  <Words>1474</Words>
  <Application>Microsoft Office PowerPoint</Application>
  <PresentationFormat>Předvádění na obrazovce (4:3)</PresentationFormat>
  <Paragraphs>211</Paragraphs>
  <Slides>28</Slides>
  <Notes>28</Notes>
  <HiddenSlides>0</HiddenSlides>
  <MMClips>0</MMClips>
  <ScaleCrop>false</ScaleCrop>
  <HeadingPairs>
    <vt:vector size="4" baseType="variant">
      <vt:variant>
        <vt:lpstr>Motiv</vt:lpstr>
      </vt:variant>
      <vt:variant>
        <vt:i4>1</vt:i4>
      </vt:variant>
      <vt:variant>
        <vt:lpstr>Nadpisy snímků</vt:lpstr>
      </vt:variant>
      <vt:variant>
        <vt:i4>28</vt:i4>
      </vt:variant>
    </vt:vector>
  </HeadingPairs>
  <TitlesOfParts>
    <vt:vector size="29" baseType="lpstr">
      <vt:lpstr>Urbanistický</vt:lpstr>
      <vt:lpstr>Možnosti psychologické pomoci v zátěžových event. ohrožujících situacích, možnosti a meze laické krizové intervence </vt:lpstr>
      <vt:lpstr>Krize</vt:lpstr>
      <vt:lpstr>Příčiny krizí</vt:lpstr>
      <vt:lpstr>Typologie krizí</vt:lpstr>
      <vt:lpstr>Fáze krize</vt:lpstr>
      <vt:lpstr>Snímek 6</vt:lpstr>
      <vt:lpstr>Odborná pomoc v krizi</vt:lpstr>
      <vt:lpstr>Formy odborné krizové pomoci</vt:lpstr>
      <vt:lpstr>Ambulantní forma</vt:lpstr>
      <vt:lpstr>Forma hospitalizace</vt:lpstr>
      <vt:lpstr>Forma terénní služby</vt:lpstr>
      <vt:lpstr>Forma krizové pomoci a služby v klientově přirozeném prostředí</vt:lpstr>
      <vt:lpstr>Forma telefonické krizové pomoci</vt:lpstr>
      <vt:lpstr>Přirozené vyrovnávací strategie, laická pomoc</vt:lpstr>
      <vt:lpstr>Snímek 15</vt:lpstr>
      <vt:lpstr>Krizová intervence </vt:lpstr>
      <vt:lpstr>Snímek 17</vt:lpstr>
      <vt:lpstr>Krizová intervence krok za krokem</vt:lpstr>
      <vt:lpstr>Snímek 19</vt:lpstr>
      <vt:lpstr>Krizová centra v Brně</vt:lpstr>
      <vt:lpstr>Snímek 21</vt:lpstr>
      <vt:lpstr>Snímek 22</vt:lpstr>
      <vt:lpstr>Snímek 23</vt:lpstr>
      <vt:lpstr>Video</vt:lpstr>
      <vt:lpstr>Příběhy</vt:lpstr>
      <vt:lpstr>Snímek 26</vt:lpstr>
      <vt:lpstr>Snímek 27</vt:lpstr>
      <vt:lpstr>Zdroje: </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Možnosti psychologické pomoci v zátěžových event. ohrožujících situacích, možnosti a meze laické krizové intervence</dc:title>
  <dc:creator>MS</dc:creator>
  <cp:lastModifiedBy>ACER</cp:lastModifiedBy>
  <cp:revision>67</cp:revision>
  <dcterms:created xsi:type="dcterms:W3CDTF">2013-11-24T12:38:01Z</dcterms:created>
  <dcterms:modified xsi:type="dcterms:W3CDTF">2013-12-04T10:53:18Z</dcterms:modified>
</cp:coreProperties>
</file>