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850B7-0AC6-430A-8B30-3AF2B631F920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18198F-502D-4A0A-BBDF-DA56B4F2F18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F00-F09 Organické duševní poruchy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Organické duševní poruchy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Známá příčina – poškození, nemoc či úraz mozku vede k přechodnému nebo stálému narušení funkce mozku. 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Nejčastější, nejzávažnější poruchou je demence – časná, výrazná porucha paměti s postupným poklesem dalších kognitivních funkcí a dále postižení emocí s následným dopadem na chování nemocného.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Primární organická duševní porucha – poškozen přímo mozek.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Sekundární organická duševní porucha – poruchy jiných orgánů mají vliv na mozek</a:t>
            </a:r>
            <a:r>
              <a:rPr lang="cs-CZ" sz="2000" dirty="0" smtClean="0">
                <a:latin typeface="Arial" charset="0"/>
                <a:cs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Výskyt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ve věku 60 let 5% populace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	ve věku 80 let 20% populace</a:t>
            </a:r>
          </a:p>
          <a:p>
            <a:pPr>
              <a:buFont typeface="Wingdings" pitchFamily="2" charset="2"/>
              <a:buNone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 F00 Demence u Alzheimerovy choroby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1800" dirty="0" smtClean="0"/>
              <a:t>		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2000" dirty="0" smtClean="0"/>
              <a:t>Alzheimerova </a:t>
            </a:r>
            <a:r>
              <a:rPr lang="cs-CZ" sz="2000" dirty="0" smtClean="0"/>
              <a:t>choroba - nevratné </a:t>
            </a:r>
            <a:r>
              <a:rPr lang="cs-CZ" sz="2000" dirty="0" err="1" smtClean="0"/>
              <a:t>neurodegenerativní</a:t>
            </a:r>
            <a:r>
              <a:rPr lang="cs-CZ" sz="2000" dirty="0" smtClean="0"/>
              <a:t> onemocnění, dochází k zániku neuronů, příčina neznámá, není vyléčitelná, současné metody dokážou nemoc pouze zpomalit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rozvíjí se pozvolna, nejprve při plném vědomí (pacient má na nemoc náhled), postižení paměti a schopnosti se učit, problém se vštípivostí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obvykle ji předchází tzv. mírná kognitivní porucha – u 15% pacientů se ALD rozvine do jednoho roku, u 80% do 6 let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v dalším stádiu se přidává obvykle BPSD (behaviorální a psychologické symptomy demence) – nezvládání </a:t>
            </a:r>
            <a:r>
              <a:rPr lang="cs-CZ" sz="2000" dirty="0" smtClean="0"/>
              <a:t>vlastních </a:t>
            </a:r>
            <a:r>
              <a:rPr lang="cs-CZ" sz="2000" dirty="0" smtClean="0"/>
              <a:t>afektů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Demence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BPSD – deprese, morózní nálada, vztek, úzkost, neklid, agresivní projevy, útěky, situaci nepřiměřené reakce, poruchy cyklu spánek </a:t>
            </a:r>
            <a:r>
              <a:rPr lang="cs-CZ" sz="2000" dirty="0" smtClean="0">
                <a:latin typeface="Arial" charset="0"/>
                <a:cs typeface="Arial" charset="0"/>
              </a:rPr>
              <a:t>bdění apod. </a:t>
            </a: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F01 Vaskulární </a:t>
            </a:r>
            <a:r>
              <a:rPr lang="cs-CZ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demence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Vaskulární demence je následek mozkových infarktů‚ způsobených cévní chorobou </a:t>
            </a:r>
            <a:r>
              <a:rPr lang="cs-CZ" sz="2000" dirty="0" smtClean="0">
                <a:latin typeface="Arial" charset="0"/>
                <a:cs typeface="Arial" charset="0"/>
              </a:rPr>
              <a:t>včetně hypertenzní </a:t>
            </a:r>
            <a:r>
              <a:rPr lang="cs-CZ" sz="2000" dirty="0" smtClean="0">
                <a:latin typeface="Arial" charset="0"/>
                <a:cs typeface="Arial" charset="0"/>
              </a:rPr>
              <a:t>cerebrovaskulární choroby. Infarkty jsou většinou malé‚ ale jejich vliv </a:t>
            </a:r>
            <a:r>
              <a:rPr lang="cs-CZ" sz="2000" dirty="0" smtClean="0">
                <a:latin typeface="Arial" charset="0"/>
                <a:cs typeface="Arial" charset="0"/>
              </a:rPr>
              <a:t>se kumuluje</a:t>
            </a:r>
            <a:r>
              <a:rPr lang="cs-CZ" sz="2000" dirty="0" smtClean="0">
                <a:latin typeface="Arial" charset="0"/>
                <a:cs typeface="Arial" charset="0"/>
              </a:rPr>
              <a:t>. </a:t>
            </a: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Výskyt </a:t>
            </a:r>
            <a:r>
              <a:rPr lang="cs-CZ" sz="2000" dirty="0" smtClean="0">
                <a:latin typeface="Arial" charset="0"/>
                <a:cs typeface="Arial" charset="0"/>
              </a:rPr>
              <a:t>je obyčejně v pozdním věku.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Nerovnoměrné </a:t>
            </a:r>
            <a:r>
              <a:rPr lang="cs-CZ" sz="2000" dirty="0" smtClean="0">
                <a:latin typeface="Arial" charset="0"/>
                <a:cs typeface="Arial" charset="0"/>
              </a:rPr>
              <a:t>postižení kognitivních funkcí (paměť může být více, myšlení a úsudek </a:t>
            </a:r>
            <a:r>
              <a:rPr lang="cs-CZ" sz="2000" dirty="0" smtClean="0">
                <a:latin typeface="Arial" charset="0"/>
                <a:cs typeface="Arial" charset="0"/>
              </a:rPr>
              <a:t>méně apod.), </a:t>
            </a:r>
            <a:r>
              <a:rPr lang="cs-CZ" sz="2000" dirty="0" smtClean="0">
                <a:latin typeface="Arial" charset="0"/>
                <a:cs typeface="Arial" charset="0"/>
              </a:rPr>
              <a:t>ložiskový </a:t>
            </a:r>
            <a:r>
              <a:rPr lang="cs-CZ" sz="2000" dirty="0" smtClean="0">
                <a:latin typeface="Arial" charset="0"/>
                <a:cs typeface="Arial" charset="0"/>
              </a:rPr>
              <a:t>charakter.</a:t>
            </a: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Terapie demence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sz="1800" smtClean="0">
                <a:solidFill>
                  <a:schemeClr val="tx2"/>
                </a:solidFill>
                <a:latin typeface="Arial" charset="0"/>
                <a:cs typeface="Arial" charset="0"/>
              </a:rPr>
              <a:t>Farmakoterapie kognitivních funkcí: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kognitiva - zvyšují dostupnost acetylcholinu v CNS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nootropika – zlepšují metabolismus mozkových buněk (piracetam, ginkgo biloba) 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solidFill>
                  <a:schemeClr val="tx2"/>
                </a:solidFill>
                <a:latin typeface="Arial" charset="0"/>
                <a:cs typeface="Arial" charset="0"/>
              </a:rPr>
              <a:t>	Farmakoterapie BPSD: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dle konkrétních příznaků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solidFill>
                  <a:schemeClr val="tx2"/>
                </a:solidFill>
                <a:latin typeface="Arial" charset="0"/>
                <a:cs typeface="Arial" charset="0"/>
              </a:rPr>
              <a:t>	Psychoterapie, rehabilitace: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zjednodušení okolního prostředí a běžných denních činností a úkonů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kompenzace paměťových deficitů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trénink kognitivních schopností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edukace a podpora rodiny, blízkých, pečovatelů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1800" smtClean="0">
                <a:latin typeface="Arial" charset="0"/>
                <a:cs typeface="Arial" charset="0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3600" dirty="0" smtClean="0"/>
              <a:t>Případy </a:t>
            </a:r>
            <a:r>
              <a:rPr lang="cs-CZ" sz="3600" dirty="0" smtClean="0"/>
              <a:t>demence‚ které jsou </a:t>
            </a:r>
            <a:r>
              <a:rPr lang="cs-CZ" sz="3600" dirty="0" smtClean="0"/>
              <a:t>způsobeny‚ </a:t>
            </a:r>
            <a:r>
              <a:rPr lang="cs-CZ" sz="3600" dirty="0" smtClean="0"/>
              <a:t>jinou příčinou </a:t>
            </a:r>
            <a:r>
              <a:rPr lang="cs-CZ" sz="3600" dirty="0" smtClean="0"/>
              <a:t>než Alzheimerovou </a:t>
            </a:r>
            <a:r>
              <a:rPr lang="cs-CZ" sz="3600" dirty="0" smtClean="0"/>
              <a:t>nebo cerebrovaskulární nemocí. </a:t>
            </a: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/>
              <a:t>Může </a:t>
            </a:r>
            <a:r>
              <a:rPr lang="cs-CZ" sz="3600" dirty="0" smtClean="0"/>
              <a:t>se objevit v kterémkoli životním </a:t>
            </a:r>
            <a:r>
              <a:rPr lang="cs-CZ" sz="3600" dirty="0" smtClean="0"/>
              <a:t>období‚ zřídka </a:t>
            </a:r>
            <a:r>
              <a:rPr lang="cs-CZ" sz="3600" dirty="0" smtClean="0"/>
              <a:t>ve stáří</a:t>
            </a:r>
            <a:r>
              <a:rPr lang="cs-CZ" sz="3600" dirty="0" smtClean="0"/>
              <a:t>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</a:t>
            </a:r>
            <a:r>
              <a:rPr lang="cs-CZ" sz="3600" dirty="0" smtClean="0">
                <a:solidFill>
                  <a:schemeClr val="accent1"/>
                </a:solidFill>
              </a:rPr>
              <a:t>u Pickovy choroby </a:t>
            </a:r>
            <a:r>
              <a:rPr lang="cs-CZ" sz="3600" dirty="0" smtClean="0"/>
              <a:t>- progresivní </a:t>
            </a:r>
            <a:r>
              <a:rPr lang="cs-CZ" sz="3600" dirty="0" smtClean="0"/>
              <a:t>demence‚ přicházející ve středním věku‚ charakterizovaná časnými‚ </a:t>
            </a:r>
            <a:r>
              <a:rPr lang="cs-CZ" sz="3600" dirty="0" smtClean="0"/>
              <a:t>pomalu </a:t>
            </a:r>
            <a:r>
              <a:rPr lang="cs-CZ" sz="3600" dirty="0" err="1" smtClean="0"/>
              <a:t>progredujícími</a:t>
            </a:r>
            <a:r>
              <a:rPr lang="cs-CZ" sz="3600" dirty="0" smtClean="0"/>
              <a:t> </a:t>
            </a:r>
            <a:r>
              <a:rPr lang="cs-CZ" sz="3600" dirty="0" smtClean="0"/>
              <a:t>změnami charakteru a sociální deteriorací‚ následovaná poruchou </a:t>
            </a:r>
            <a:r>
              <a:rPr lang="cs-CZ" sz="3600" dirty="0" smtClean="0"/>
              <a:t>intelektu‚ paměti </a:t>
            </a:r>
            <a:r>
              <a:rPr lang="cs-CZ" sz="3600" dirty="0" smtClean="0"/>
              <a:t>a jazykových funkcí‚ s apatií‚ euforií a příležitostně s </a:t>
            </a:r>
            <a:r>
              <a:rPr lang="cs-CZ" sz="3600" dirty="0" err="1" smtClean="0"/>
              <a:t>extrapyramidovými</a:t>
            </a:r>
            <a:r>
              <a:rPr lang="cs-CZ" sz="3600" dirty="0" smtClean="0"/>
              <a:t> </a:t>
            </a:r>
            <a:r>
              <a:rPr lang="cs-CZ" sz="3600" dirty="0" smtClean="0"/>
              <a:t>příznaky.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</a:t>
            </a:r>
            <a:r>
              <a:rPr lang="cs-CZ" sz="3600" dirty="0" smtClean="0">
                <a:solidFill>
                  <a:schemeClr val="accent1"/>
                </a:solidFill>
              </a:rPr>
              <a:t>u </a:t>
            </a:r>
            <a:r>
              <a:rPr lang="cs-CZ" sz="3600" dirty="0" err="1" smtClean="0">
                <a:solidFill>
                  <a:schemeClr val="accent1"/>
                </a:solidFill>
              </a:rPr>
              <a:t>Creutzfeldt</a:t>
            </a:r>
            <a:r>
              <a:rPr lang="cs-CZ" sz="3600" dirty="0" smtClean="0">
                <a:solidFill>
                  <a:schemeClr val="accent1"/>
                </a:solidFill>
              </a:rPr>
              <a:t>–Jakobovy nemoci </a:t>
            </a:r>
            <a:r>
              <a:rPr lang="cs-CZ" sz="3600" dirty="0" smtClean="0"/>
              <a:t>(virové, </a:t>
            </a:r>
            <a:r>
              <a:rPr lang="cs-CZ" sz="3600" dirty="0" err="1" smtClean="0"/>
              <a:t>prionové</a:t>
            </a:r>
            <a:r>
              <a:rPr lang="cs-CZ" sz="3600" dirty="0" smtClean="0"/>
              <a:t> infekce CNS)</a:t>
            </a:r>
            <a:r>
              <a:rPr lang="cs-CZ" sz="3600" dirty="0" smtClean="0">
                <a:solidFill>
                  <a:schemeClr val="accent1"/>
                </a:solidFill>
              </a:rPr>
              <a:t> </a:t>
            </a:r>
            <a:r>
              <a:rPr lang="cs-CZ" sz="3600" dirty="0" smtClean="0"/>
              <a:t>- progresivní </a:t>
            </a:r>
            <a:r>
              <a:rPr lang="cs-CZ" sz="3600" dirty="0" smtClean="0"/>
              <a:t>demence s velkým neurologickým nálezem‚ způsobeným </a:t>
            </a:r>
            <a:r>
              <a:rPr lang="cs-CZ" sz="3600" dirty="0" smtClean="0"/>
              <a:t>specifickými neuropatologickými </a:t>
            </a:r>
            <a:r>
              <a:rPr lang="cs-CZ" sz="3600" dirty="0" smtClean="0"/>
              <a:t>změnami‚ o nichž se domníváme‚ že jsou způsobeny přenosným </a:t>
            </a:r>
            <a:r>
              <a:rPr lang="cs-CZ" sz="3600" dirty="0" smtClean="0"/>
              <a:t>agens. Začátek </a:t>
            </a:r>
            <a:r>
              <a:rPr lang="cs-CZ" sz="3600" dirty="0" smtClean="0"/>
              <a:t>je obvykle ve středním nebo pozdějším věku‚ ale může se vyskytnout kdykoli </a:t>
            </a:r>
            <a:r>
              <a:rPr lang="cs-CZ" sz="3600" dirty="0" smtClean="0"/>
              <a:t>během dospělosti</a:t>
            </a:r>
            <a:r>
              <a:rPr lang="cs-CZ" sz="3600" dirty="0" smtClean="0"/>
              <a:t>. Průběh vede k smrti během jednoho až dvou let.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u </a:t>
            </a:r>
            <a:r>
              <a:rPr lang="en-US" dirty="0" err="1" smtClean="0">
                <a:solidFill>
                  <a:schemeClr val="accent1"/>
                </a:solidFill>
              </a:rPr>
              <a:t>Huntingtonovy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cs-CZ" dirty="0" smtClean="0">
                <a:solidFill>
                  <a:schemeClr val="accent1"/>
                </a:solidFill>
              </a:rPr>
              <a:t> (choroby)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dirty="0" smtClean="0"/>
              <a:t>d</a:t>
            </a:r>
            <a:r>
              <a:rPr lang="en-US" dirty="0" err="1" smtClean="0"/>
              <a:t>emence</a:t>
            </a:r>
            <a:r>
              <a:rPr lang="en-US" dirty="0" smtClean="0"/>
              <a:t>‚ </a:t>
            </a:r>
            <a:r>
              <a:rPr lang="en-US" dirty="0" err="1" smtClean="0"/>
              <a:t>vyskytující</a:t>
            </a:r>
            <a:r>
              <a:rPr lang="en-US" dirty="0" smtClean="0"/>
              <a:t> se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difuzní</a:t>
            </a:r>
            <a:r>
              <a:rPr lang="en-US" dirty="0" smtClean="0"/>
              <a:t> </a:t>
            </a:r>
            <a:r>
              <a:rPr lang="en-US" dirty="0" err="1" smtClean="0"/>
              <a:t>degenerace</a:t>
            </a:r>
            <a:r>
              <a:rPr lang="en-US" dirty="0" smtClean="0"/>
              <a:t> </a:t>
            </a:r>
            <a:r>
              <a:rPr lang="en-US" dirty="0" err="1" smtClean="0"/>
              <a:t>mozku</a:t>
            </a:r>
            <a:r>
              <a:rPr lang="en-US" dirty="0" smtClean="0"/>
              <a:t>. </a:t>
            </a:r>
            <a:r>
              <a:rPr lang="en-US" dirty="0" err="1" smtClean="0"/>
              <a:t>Porucha</a:t>
            </a:r>
            <a:r>
              <a:rPr lang="en-US" dirty="0" smtClean="0"/>
              <a:t> je </a:t>
            </a:r>
            <a:r>
              <a:rPr lang="en-US" dirty="0" err="1" smtClean="0"/>
              <a:t>přenášena</a:t>
            </a:r>
            <a:r>
              <a:rPr lang="en-US" dirty="0" smtClean="0"/>
              <a:t> </a:t>
            </a:r>
            <a:r>
              <a:rPr lang="en-US" dirty="0" err="1" smtClean="0"/>
              <a:t>jediným</a:t>
            </a:r>
            <a:r>
              <a:rPr lang="cs-CZ" dirty="0" smtClean="0"/>
              <a:t> </a:t>
            </a:r>
            <a:r>
              <a:rPr lang="en-US" dirty="0" err="1" smtClean="0"/>
              <a:t>autosomálně</a:t>
            </a:r>
            <a:r>
              <a:rPr lang="en-US" dirty="0" smtClean="0"/>
              <a:t> </a:t>
            </a:r>
            <a:r>
              <a:rPr lang="en-US" dirty="0" err="1" smtClean="0"/>
              <a:t>dominantním</a:t>
            </a:r>
            <a:r>
              <a:rPr lang="en-US" dirty="0" smtClean="0"/>
              <a:t> </a:t>
            </a:r>
            <a:r>
              <a:rPr lang="en-US" dirty="0" err="1" smtClean="0"/>
              <a:t>genem</a:t>
            </a:r>
            <a:r>
              <a:rPr lang="en-US" dirty="0" smtClean="0"/>
              <a:t>. </a:t>
            </a:r>
            <a:r>
              <a:rPr lang="en-US" dirty="0" err="1" smtClean="0"/>
              <a:t>Symptomy</a:t>
            </a:r>
            <a:r>
              <a:rPr lang="en-US" dirty="0" smtClean="0"/>
              <a:t> se </a:t>
            </a:r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hlásí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3. a 4. </a:t>
            </a:r>
            <a:r>
              <a:rPr lang="en-US" dirty="0" err="1" smtClean="0"/>
              <a:t>dekádě</a:t>
            </a:r>
            <a:r>
              <a:rPr lang="en-US" dirty="0" smtClean="0"/>
              <a:t>. </a:t>
            </a:r>
            <a:r>
              <a:rPr lang="en-US" dirty="0" err="1" smtClean="0"/>
              <a:t>Progrese</a:t>
            </a:r>
            <a:r>
              <a:rPr lang="en-US" dirty="0" smtClean="0"/>
              <a:t> </a:t>
            </a:r>
            <a:r>
              <a:rPr lang="en-US" dirty="0" smtClean="0"/>
              <a:t>je</a:t>
            </a:r>
            <a:r>
              <a:rPr lang="cs-CZ" dirty="0" smtClean="0"/>
              <a:t> </a:t>
            </a:r>
            <a:r>
              <a:rPr lang="en-US" dirty="0" err="1" smtClean="0"/>
              <a:t>pomalá</a:t>
            </a:r>
            <a:r>
              <a:rPr lang="en-US" dirty="0" smtClean="0"/>
              <a:t>. </a:t>
            </a:r>
            <a:r>
              <a:rPr lang="en-US" dirty="0" err="1" smtClean="0"/>
              <a:t>Vede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 </a:t>
            </a:r>
            <a:r>
              <a:rPr lang="en-US" dirty="0" err="1" smtClean="0"/>
              <a:t>obvykle</a:t>
            </a:r>
            <a:r>
              <a:rPr lang="en-US" dirty="0" smtClean="0"/>
              <a:t> </a:t>
            </a:r>
            <a:r>
              <a:rPr lang="en-US" dirty="0" err="1" smtClean="0"/>
              <a:t>během</a:t>
            </a:r>
            <a:r>
              <a:rPr lang="en-US" dirty="0" smtClean="0"/>
              <a:t> 10–15 let.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u </a:t>
            </a:r>
            <a:r>
              <a:rPr lang="en-US" dirty="0" err="1" smtClean="0">
                <a:solidFill>
                  <a:schemeClr val="accent1"/>
                </a:solidFill>
              </a:rPr>
              <a:t>Parkinsonovy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d</a:t>
            </a:r>
            <a:r>
              <a:rPr lang="en-US" dirty="0" err="1" smtClean="0"/>
              <a:t>emence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diagnostikované</a:t>
            </a:r>
            <a:r>
              <a:rPr lang="en-US" dirty="0" smtClean="0"/>
              <a:t> </a:t>
            </a:r>
            <a:r>
              <a:rPr lang="en-US" dirty="0" err="1" smtClean="0"/>
              <a:t>Parkinsonovy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. </a:t>
            </a:r>
            <a:r>
              <a:rPr lang="en-US" dirty="0" err="1" smtClean="0"/>
              <a:t>Dosud</a:t>
            </a:r>
            <a:r>
              <a:rPr lang="en-US" dirty="0" smtClean="0"/>
              <a:t> </a:t>
            </a:r>
            <a:r>
              <a:rPr lang="en-US" dirty="0" err="1" smtClean="0"/>
              <a:t>nebyly</a:t>
            </a:r>
            <a:r>
              <a:rPr lang="en-US" dirty="0" smtClean="0"/>
              <a:t> </a:t>
            </a:r>
            <a:r>
              <a:rPr lang="en-US" dirty="0" err="1" smtClean="0"/>
              <a:t>prokázány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žádné</a:t>
            </a:r>
            <a:r>
              <a:rPr lang="en-US" dirty="0" smtClean="0"/>
              <a:t> </a:t>
            </a: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rozlišující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u </a:t>
            </a:r>
            <a:r>
              <a:rPr lang="en-US" dirty="0" err="1" smtClean="0">
                <a:solidFill>
                  <a:schemeClr val="accent1"/>
                </a:solidFill>
              </a:rPr>
              <a:t>onemocnění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virem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lidské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imunodeficience</a:t>
            </a:r>
            <a:r>
              <a:rPr lang="en-US" dirty="0" smtClean="0">
                <a:solidFill>
                  <a:schemeClr val="accent1"/>
                </a:solidFill>
              </a:rPr>
              <a:t> [HIV] </a:t>
            </a:r>
            <a:r>
              <a:rPr lang="en-US" dirty="0" err="1" smtClean="0"/>
              <a:t>Demence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r>
              <a:rPr lang="en-US" dirty="0" smtClean="0"/>
              <a:t> HIV‚ v </a:t>
            </a:r>
            <a:r>
              <a:rPr lang="en-US" dirty="0" err="1" smtClean="0"/>
              <a:t>nepřítomnosti</a:t>
            </a:r>
            <a:r>
              <a:rPr lang="en-US" dirty="0" smtClean="0"/>
              <a:t> </a:t>
            </a:r>
            <a:r>
              <a:rPr lang="en-US" dirty="0" err="1" smtClean="0"/>
              <a:t>současně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infekce</a:t>
            </a:r>
            <a:r>
              <a:rPr lang="en-US" dirty="0" smtClean="0"/>
              <a:t> HIV‚ </a:t>
            </a:r>
            <a:r>
              <a:rPr lang="en-US" dirty="0" err="1" smtClean="0"/>
              <a:t>které</a:t>
            </a:r>
            <a:r>
              <a:rPr lang="en-US" dirty="0" smtClean="0"/>
              <a:t> by </a:t>
            </a:r>
            <a:r>
              <a:rPr lang="en-US" dirty="0" err="1" smtClean="0"/>
              <a:t>mohly</a:t>
            </a:r>
            <a:r>
              <a:rPr lang="en-US" dirty="0" smtClean="0"/>
              <a:t> </a:t>
            </a:r>
            <a:r>
              <a:rPr lang="en-US" dirty="0" err="1" smtClean="0"/>
              <a:t>vysvětlit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 </a:t>
            </a:r>
            <a:r>
              <a:rPr lang="en-US" dirty="0" err="1" smtClean="0"/>
              <a:t>demence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F04 Organický </a:t>
            </a:r>
            <a:r>
              <a:rPr lang="cs-CZ" dirty="0" smtClean="0"/>
              <a:t>amnestický syndrom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dirty="0" smtClean="0"/>
              <a:t>Nebyl </a:t>
            </a:r>
            <a:r>
              <a:rPr lang="cs-CZ" sz="2400" dirty="0" smtClean="0"/>
              <a:t>vyvolán alkoholem nebo </a:t>
            </a:r>
            <a:r>
              <a:rPr lang="cs-CZ" sz="2400" dirty="0" smtClean="0"/>
              <a:t>jinými psychoaktivními látkami!</a:t>
            </a:r>
            <a:r>
              <a:rPr lang="cs-CZ" sz="2400" dirty="0" smtClean="0"/>
              <a:t>	</a:t>
            </a:r>
          </a:p>
          <a:p>
            <a:pPr>
              <a:buNone/>
            </a:pPr>
            <a:r>
              <a:rPr lang="cs-CZ" sz="2400" dirty="0" smtClean="0"/>
              <a:t>	Syndrom </a:t>
            </a:r>
            <a:r>
              <a:rPr lang="cs-CZ" sz="2400" dirty="0" smtClean="0"/>
              <a:t>zřetelného narušení recentní a dlouhodobé paměti‚ zatímco bezprostřední </a:t>
            </a:r>
            <a:r>
              <a:rPr lang="cs-CZ" sz="2400" dirty="0" smtClean="0"/>
              <a:t>výbavnost je </a:t>
            </a:r>
            <a:r>
              <a:rPr lang="cs-CZ" sz="2400" dirty="0" smtClean="0"/>
              <a:t>zachována; je snížená schopnost se učit </a:t>
            </a:r>
            <a:r>
              <a:rPr lang="cs-CZ" sz="2400" dirty="0" smtClean="0"/>
              <a:t>něčemu novému </a:t>
            </a:r>
            <a:r>
              <a:rPr lang="cs-CZ" sz="2400" dirty="0" smtClean="0"/>
              <a:t>a je časová dezorientace.</a:t>
            </a:r>
            <a:br>
              <a:rPr lang="cs-CZ" sz="2400" dirty="0" smtClean="0"/>
            </a:br>
            <a:r>
              <a:rPr lang="cs-CZ" sz="2400" dirty="0" err="1" smtClean="0"/>
              <a:t>Konfabulace</a:t>
            </a:r>
            <a:r>
              <a:rPr lang="cs-CZ" sz="2400" dirty="0" smtClean="0"/>
              <a:t> může být výrazným projevem‚ ale vnímání a ostatní poznávací funkce‚ včetně</a:t>
            </a:r>
            <a:br>
              <a:rPr lang="cs-CZ" sz="2400" dirty="0" smtClean="0"/>
            </a:br>
            <a:r>
              <a:rPr lang="cs-CZ" sz="2400" dirty="0" smtClean="0"/>
              <a:t>intelektu‚ jsou obvykle neporušeny. 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Prognóza </a:t>
            </a:r>
            <a:r>
              <a:rPr lang="cs-CZ" sz="2400" dirty="0" smtClean="0"/>
              <a:t>záleží na průběhu základní léze.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F05 Delirium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	Není </a:t>
            </a:r>
            <a:r>
              <a:rPr lang="cs-CZ" dirty="0" smtClean="0"/>
              <a:t>vyvolané alkoholem nebo jinými psychoaktivními </a:t>
            </a:r>
            <a:r>
              <a:rPr lang="cs-CZ" dirty="0" smtClean="0"/>
              <a:t>látkami!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Etiologicky </a:t>
            </a:r>
            <a:r>
              <a:rPr lang="cs-CZ" dirty="0" smtClean="0"/>
              <a:t>nespecifikovaný organický cerebrální syndrom‚ charakterizovaný </a:t>
            </a:r>
            <a:r>
              <a:rPr lang="cs-CZ" dirty="0" smtClean="0"/>
              <a:t>současnými poruchami </a:t>
            </a:r>
            <a:r>
              <a:rPr lang="cs-CZ" dirty="0" smtClean="0"/>
              <a:t>vědomí a pozornosti‚ vnímání‚ myšlení‚ paměti‚ psychomotorického chování‚ </a:t>
            </a:r>
            <a:r>
              <a:rPr lang="cs-CZ" dirty="0" smtClean="0"/>
              <a:t>emocí a </a:t>
            </a:r>
            <a:r>
              <a:rPr lang="cs-CZ" dirty="0" smtClean="0"/>
              <a:t>spánkového rytmu.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Trvání </a:t>
            </a:r>
            <a:r>
              <a:rPr lang="cs-CZ" dirty="0" smtClean="0"/>
              <a:t>je různě dlouhé a stupeň těžkosti od lehkého po značně těžký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Patří sem: </a:t>
            </a:r>
            <a:r>
              <a:rPr lang="cs-CZ" dirty="0" smtClean="0"/>
              <a:t>mozkový syndrom, stav </a:t>
            </a:r>
            <a:r>
              <a:rPr lang="cs-CZ" dirty="0" smtClean="0"/>
              <a:t>zmatenosti (nealkoholického </a:t>
            </a:r>
            <a:r>
              <a:rPr lang="cs-CZ" dirty="0" smtClean="0"/>
              <a:t>původu), psychóza </a:t>
            </a:r>
            <a:r>
              <a:rPr lang="cs-CZ" dirty="0" smtClean="0"/>
              <a:t>při infekčním </a:t>
            </a:r>
            <a:r>
              <a:rPr lang="cs-CZ" dirty="0" smtClean="0"/>
              <a:t>onemocnění, organická </a:t>
            </a:r>
            <a:r>
              <a:rPr lang="cs-CZ" dirty="0" smtClean="0"/>
              <a:t>reakce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32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F00-F09 Organické duševní poruchy</vt:lpstr>
      <vt:lpstr>Organické duševní poruchy</vt:lpstr>
      <vt:lpstr> F00 Demence u Alzheimerovy choroby</vt:lpstr>
      <vt:lpstr>Demence</vt:lpstr>
      <vt:lpstr>Terapie demence</vt:lpstr>
      <vt:lpstr>F02 Demence u jiných nemocí</vt:lpstr>
      <vt:lpstr>F02 Demence u jiných nemocí</vt:lpstr>
      <vt:lpstr>F04 Organický amnestický syndrom</vt:lpstr>
      <vt:lpstr>F05 Delirium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F00-F09 Organické duševní poruchy</dc:title>
  <dc:creator>Your User Name</dc:creator>
  <cp:lastModifiedBy>Your User Name</cp:lastModifiedBy>
  <cp:revision>2</cp:revision>
  <dcterms:created xsi:type="dcterms:W3CDTF">2012-11-08T19:37:50Z</dcterms:created>
  <dcterms:modified xsi:type="dcterms:W3CDTF">2012-11-08T20:27:26Z</dcterms:modified>
</cp:coreProperties>
</file>