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7"/>
  </p:notesMasterIdLst>
  <p:sldIdLst>
    <p:sldId id="256" r:id="rId2"/>
    <p:sldId id="276" r:id="rId3"/>
    <p:sldId id="259" r:id="rId4"/>
    <p:sldId id="302" r:id="rId5"/>
    <p:sldId id="260" r:id="rId6"/>
    <p:sldId id="261" r:id="rId7"/>
    <p:sldId id="262" r:id="rId8"/>
    <p:sldId id="264" r:id="rId9"/>
    <p:sldId id="265" r:id="rId10"/>
    <p:sldId id="257" r:id="rId11"/>
    <p:sldId id="266" r:id="rId12"/>
    <p:sldId id="290" r:id="rId13"/>
    <p:sldId id="291" r:id="rId14"/>
    <p:sldId id="289" r:id="rId15"/>
    <p:sldId id="296" r:id="rId16"/>
    <p:sldId id="297" r:id="rId17"/>
    <p:sldId id="263" r:id="rId18"/>
    <p:sldId id="267" r:id="rId19"/>
    <p:sldId id="268" r:id="rId20"/>
    <p:sldId id="271" r:id="rId21"/>
    <p:sldId id="272" r:id="rId22"/>
    <p:sldId id="287" r:id="rId23"/>
    <p:sldId id="288" r:id="rId24"/>
    <p:sldId id="301" r:id="rId25"/>
    <p:sldId id="295" r:id="rId26"/>
    <p:sldId id="277" r:id="rId27"/>
    <p:sldId id="275" r:id="rId28"/>
    <p:sldId id="270" r:id="rId29"/>
    <p:sldId id="279" r:id="rId30"/>
    <p:sldId id="299" r:id="rId31"/>
    <p:sldId id="285" r:id="rId32"/>
    <p:sldId id="286" r:id="rId33"/>
    <p:sldId id="283" r:id="rId34"/>
    <p:sldId id="282" r:id="rId35"/>
    <p:sldId id="281" r:id="rId36"/>
    <p:sldId id="292" r:id="rId37"/>
    <p:sldId id="293" r:id="rId38"/>
    <p:sldId id="273" r:id="rId39"/>
    <p:sldId id="274" r:id="rId40"/>
    <p:sldId id="300" r:id="rId41"/>
    <p:sldId id="298" r:id="rId42"/>
    <p:sldId id="294" r:id="rId43"/>
    <p:sldId id="258" r:id="rId44"/>
    <p:sldId id="278" r:id="rId45"/>
    <p:sldId id="284" r:id="rId4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346" autoAdjust="0"/>
  </p:normalViewPr>
  <p:slideViewPr>
    <p:cSldViewPr>
      <p:cViewPr varScale="1">
        <p:scale>
          <a:sx n="87" d="100"/>
          <a:sy n="87" d="100"/>
        </p:scale>
        <p:origin x="-300" y="-78"/>
      </p:cViewPr>
      <p:guideLst>
        <p:guide orient="horz" pos="2160"/>
        <p:guide pos="2880"/>
      </p:guideLst>
    </p:cSldViewPr>
  </p:slideViewPr>
  <p:outlineViewPr>
    <p:cViewPr>
      <p:scale>
        <a:sx n="33" d="100"/>
        <a:sy n="33" d="100"/>
      </p:scale>
      <p:origin x="258" y="219276"/>
    </p:cViewPr>
  </p:outlineViewPr>
  <p:notesTextViewPr>
    <p:cViewPr>
      <p:scale>
        <a:sx n="1" d="1"/>
        <a:sy n="1" d="1"/>
      </p:scale>
      <p:origin x="0" y="0"/>
    </p:cViewPr>
  </p:notesTextViewPr>
  <p:sorterViewPr>
    <p:cViewPr>
      <p:scale>
        <a:sx n="100" d="100"/>
        <a:sy n="100" d="100"/>
      </p:scale>
      <p:origin x="0" y="489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sph.ad.jhsph.edu\jhsph-data\docstorage01\djerniga\My%20Documents\Hopkins\Amethyst\Minimum%20ages%20GAD.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cs-CZ"/>
  <c:clrMapOvr bg1="dk2" tx1="lt1" bg2="dk1" tx2="lt2" accent1="accent1" accent2="accent2" accent3="accent3" accent4="accent4" accent5="accent5" accent6="accent6" hlink="hlink" folHlink="folHlink"/>
  <c:chart>
    <c:title>
      <c:tx>
        <c:rich>
          <a:bodyPr/>
          <a:lstStyle/>
          <a:p>
            <a:pPr>
              <a:defRPr/>
            </a:pPr>
            <a:r>
              <a:rPr lang="en-US" dirty="0" smtClean="0"/>
              <a:t>P</a:t>
            </a:r>
            <a:r>
              <a:rPr lang="cs-CZ" dirty="0" smtClean="0"/>
              <a:t>rocenta opilích v posledních</a:t>
            </a:r>
            <a:r>
              <a:rPr lang="en-US" dirty="0" smtClean="0"/>
              <a:t> </a:t>
            </a:r>
            <a:r>
              <a:rPr lang="en-US" dirty="0"/>
              <a:t>30 </a:t>
            </a:r>
            <a:r>
              <a:rPr lang="cs-CZ" dirty="0" smtClean="0"/>
              <a:t>dnech</a:t>
            </a:r>
            <a:endParaRPr lang="en-US" dirty="0"/>
          </a:p>
        </c:rich>
      </c:tx>
      <c:layout/>
    </c:title>
    <c:plotArea>
      <c:layout>
        <c:manualLayout>
          <c:layoutTarget val="inner"/>
          <c:xMode val="edge"/>
          <c:yMode val="edge"/>
          <c:x val="5.0615307722037858E-2"/>
          <c:y val="8.4401617629963677E-2"/>
          <c:w val="0.92955534125563843"/>
          <c:h val="0.67387649970327312"/>
        </c:manualLayout>
      </c:layout>
      <c:barChart>
        <c:barDir val="col"/>
        <c:grouping val="clustered"/>
        <c:ser>
          <c:idx val="0"/>
          <c:order val="0"/>
          <c:tx>
            <c:v>Percent Drank in Past 30 Days</c:v>
          </c:tx>
          <c:spPr>
            <a:solidFill>
              <a:srgbClr val="333399"/>
            </a:solidFill>
            <a:ln w="12700">
              <a:solidFill>
                <a:srgbClr val="000000"/>
              </a:solidFill>
              <a:prstDash val="solid"/>
            </a:ln>
          </c:spPr>
          <c:dPt>
            <c:idx val="5"/>
            <c:spPr>
              <a:solidFill>
                <a:srgbClr val="9F2936"/>
              </a:solidFill>
              <a:ln w="12700">
                <a:solidFill>
                  <a:srgbClr val="000000"/>
                </a:solidFill>
                <a:prstDash val="solid"/>
              </a:ln>
            </c:spPr>
          </c:dPt>
          <c:dPt>
            <c:idx val="13"/>
            <c:spPr>
              <a:solidFill>
                <a:srgbClr val="FFC000"/>
              </a:solidFill>
              <a:ln w="12700">
                <a:solidFill>
                  <a:srgbClr val="000000"/>
                </a:solidFill>
                <a:prstDash val="solid"/>
              </a:ln>
            </c:spPr>
          </c:dPt>
          <c:dPt>
            <c:idx val="20"/>
            <c:spPr>
              <a:solidFill>
                <a:srgbClr val="FFC000"/>
              </a:solidFill>
              <a:ln w="12700">
                <a:solidFill>
                  <a:srgbClr val="000000"/>
                </a:solidFill>
                <a:prstDash val="solid"/>
              </a:ln>
            </c:spPr>
          </c:dPt>
          <c:dPt>
            <c:idx val="28"/>
            <c:spPr>
              <a:solidFill>
                <a:srgbClr val="FFC000"/>
              </a:solidFill>
              <a:ln w="12700">
                <a:solidFill>
                  <a:srgbClr val="000000"/>
                </a:solidFill>
                <a:prstDash val="solid"/>
              </a:ln>
            </c:spPr>
          </c:dPt>
          <c:dPt>
            <c:idx val="32"/>
            <c:spPr>
              <a:solidFill>
                <a:srgbClr val="FF0000"/>
              </a:solidFill>
              <a:ln w="12700">
                <a:solidFill>
                  <a:srgbClr val="000000"/>
                </a:solidFill>
                <a:prstDash val="solid"/>
              </a:ln>
            </c:spPr>
          </c:dPt>
          <c:dLbls>
            <c:dLbl>
              <c:idx val="0"/>
              <c:layout>
                <c:manualLayout>
                  <c:x val="1.8940059351994006E-3"/>
                  <c:y val="1.3223871283525007E-2"/>
                </c:manualLayout>
              </c:layout>
              <c:dLblPos val="outEnd"/>
              <c:showVal val="1"/>
            </c:dLbl>
            <c:dLbl>
              <c:idx val="1"/>
              <c:layout>
                <c:manualLayout>
                  <c:x val="1.2059570389861304E-3"/>
                  <c:y val="1.2805585252833405E-2"/>
                </c:manualLayout>
              </c:layout>
              <c:dLblPos val="outEnd"/>
              <c:showVal val="1"/>
            </c:dLbl>
            <c:dLbl>
              <c:idx val="2"/>
              <c:layout>
                <c:manualLayout>
                  <c:x val="1.93433971730117E-3"/>
                  <c:y val="7.3678397394762209E-3"/>
                </c:manualLayout>
              </c:layout>
              <c:dLblPos val="outEnd"/>
              <c:showVal val="1"/>
            </c:dLbl>
            <c:dLbl>
              <c:idx val="3"/>
              <c:layout>
                <c:manualLayout>
                  <c:x val="1.2464395277120301E-3"/>
                  <c:y val="1.0939359507102002E-2"/>
                </c:manualLayout>
              </c:layout>
              <c:dLblPos val="outEnd"/>
              <c:showVal val="1"/>
            </c:dLbl>
            <c:dLbl>
              <c:idx val="4"/>
              <c:layout>
                <c:manualLayout>
                  <c:x val="1.9748222060270702E-3"/>
                  <c:y val="1.2290640182194498E-2"/>
                </c:manualLayout>
              </c:layout>
              <c:dLblPos val="outEnd"/>
              <c:showVal val="1"/>
            </c:dLbl>
            <c:dLbl>
              <c:idx val="5"/>
              <c:layout>
                <c:manualLayout>
                  <c:x val="1.28692201643793E-3"/>
                  <c:y val="8.0757346474321836E-3"/>
                </c:manualLayout>
              </c:layout>
              <c:dLblPos val="outEnd"/>
              <c:showVal val="1"/>
            </c:dLbl>
            <c:dLbl>
              <c:idx val="6"/>
              <c:layout>
                <c:manualLayout>
                  <c:x val="5.9887312022466723E-4"/>
                  <c:y val="1.3481225590379602E-2"/>
                </c:manualLayout>
              </c:layout>
              <c:dLblPos val="outEnd"/>
              <c:showVal val="1"/>
            </c:dLbl>
            <c:dLbl>
              <c:idx val="7"/>
              <c:layout>
                <c:manualLayout>
                  <c:x val="1.3274045051638401E-3"/>
                  <c:y val="1.4671810998564601E-2"/>
                </c:manualLayout>
              </c:layout>
              <c:dLblPos val="outEnd"/>
              <c:showVal val="1"/>
            </c:dLbl>
            <c:dLbl>
              <c:idx val="8"/>
              <c:layout>
                <c:manualLayout>
                  <c:x val="2.0557871834788796E-3"/>
                  <c:y val="1.6119514256675002E-2"/>
                </c:manualLayout>
              </c:layout>
              <c:dLblPos val="outEnd"/>
              <c:showVal val="1"/>
            </c:dLbl>
            <c:dLbl>
              <c:idx val="9"/>
              <c:layout>
                <c:manualLayout>
                  <c:x val="1.3678869938897502E-3"/>
                  <c:y val="1.4768233581582401E-2"/>
                </c:manualLayout>
              </c:layout>
              <c:dLblPos val="outEnd"/>
              <c:showVal val="1"/>
            </c:dLbl>
            <c:dLbl>
              <c:idx val="10"/>
              <c:layout>
                <c:manualLayout>
                  <c:x val="6.7983809767647411E-4"/>
                  <c:y val="1.1647254415057904E-2"/>
                </c:manualLayout>
              </c:layout>
              <c:dLblPos val="outEnd"/>
              <c:showVal val="1"/>
            </c:dLbl>
            <c:dLbl>
              <c:idx val="11"/>
              <c:layout>
                <c:manualLayout>
                  <c:x val="1.4083694826156499E-3"/>
                  <c:y val="8.3010708408066212E-3"/>
                </c:manualLayout>
              </c:layout>
              <c:dLblPos val="outEnd"/>
              <c:showVal val="1"/>
            </c:dLbl>
            <c:dLbl>
              <c:idx val="12"/>
              <c:layout>
                <c:manualLayout>
                  <c:x val="2.1367521609306898E-3"/>
                  <c:y val="1.2290640182194498E-2"/>
                </c:manualLayout>
              </c:layout>
              <c:dLblPos val="outEnd"/>
              <c:showVal val="1"/>
            </c:dLbl>
            <c:dLbl>
              <c:idx val="13"/>
              <c:layout>
                <c:manualLayout>
                  <c:x val="1.4487032647174203E-3"/>
                  <c:y val="1.22586220687143E-2"/>
                </c:manualLayout>
              </c:layout>
              <c:dLblPos val="outEnd"/>
              <c:showVal val="1"/>
            </c:dLbl>
            <c:dLbl>
              <c:idx val="14"/>
              <c:layout>
                <c:manualLayout>
                  <c:x val="2.1772346496565513E-3"/>
                  <c:y val="1.22586220687143E-2"/>
                </c:manualLayout>
              </c:layout>
              <c:dLblPos val="outEnd"/>
              <c:showVal val="1"/>
            </c:dLbl>
            <c:dLbl>
              <c:idx val="15"/>
              <c:layout>
                <c:manualLayout>
                  <c:x val="1.4891857534432703E-3"/>
                  <c:y val="1.1647254415057904E-2"/>
                </c:manualLayout>
              </c:layout>
              <c:dLblPos val="outEnd"/>
              <c:showVal val="1"/>
            </c:dLbl>
            <c:dLbl>
              <c:idx val="16"/>
              <c:layout>
                <c:manualLayout>
                  <c:x val="8.0128556385414035E-4"/>
                  <c:y val="1.1647254415057904E-2"/>
                </c:manualLayout>
              </c:layout>
              <c:dLblPos val="outEnd"/>
              <c:showVal val="1"/>
            </c:dLbl>
            <c:dLbl>
              <c:idx val="17"/>
              <c:layout>
                <c:manualLayout>
                  <c:x val="1.5296682421691199E-3"/>
                  <c:y val="1.6505782173886402E-2"/>
                </c:manualLayout>
              </c:layout>
              <c:dLblPos val="outEnd"/>
              <c:showVal val="1"/>
            </c:dLbl>
            <c:dLbl>
              <c:idx val="18"/>
              <c:layout>
                <c:manualLayout>
                  <c:x val="8.4176805258004536E-4"/>
                  <c:y val="1.1486322691220902E-2"/>
                </c:manualLayout>
              </c:layout>
              <c:dLblPos val="outEnd"/>
              <c:showVal val="1"/>
            </c:dLbl>
            <c:dLbl>
              <c:idx val="19"/>
              <c:layout>
                <c:manualLayout>
                  <c:x val="1.5701507308950307E-3"/>
                  <c:y val="1.2805585252833405E-2"/>
                </c:manualLayout>
              </c:layout>
              <c:dLblPos val="outEnd"/>
              <c:showVal val="1"/>
            </c:dLbl>
            <c:dLbl>
              <c:idx val="20"/>
              <c:layout>
                <c:manualLayout>
                  <c:x val="2.29868211583425E-3"/>
                  <c:y val="1.3223871283525007E-2"/>
                </c:manualLayout>
              </c:layout>
              <c:dLblPos val="outEnd"/>
              <c:showVal val="1"/>
            </c:dLbl>
            <c:dLbl>
              <c:idx val="21"/>
              <c:layout>
                <c:manualLayout>
                  <c:x val="1.6106332196209302E-3"/>
                  <c:y val="8.2046482577888529E-3"/>
                </c:manualLayout>
              </c:layout>
              <c:dLblPos val="outEnd"/>
              <c:showVal val="1"/>
            </c:dLbl>
            <c:dLbl>
              <c:idx val="22"/>
              <c:layout>
                <c:manualLayout>
                  <c:x val="2.3391646045601601E-3"/>
                  <c:y val="7.7861257701678918E-3"/>
                </c:manualLayout>
              </c:layout>
              <c:dLblPos val="outEnd"/>
              <c:showVal val="1"/>
            </c:dLbl>
            <c:dLbl>
              <c:idx val="23"/>
              <c:layout>
                <c:manualLayout>
                  <c:x val="1.6511157083468405E-3"/>
                  <c:y val="1.1582981731168104E-2"/>
                </c:manualLayout>
              </c:layout>
              <c:dLblPos val="outEnd"/>
              <c:showVal val="1"/>
            </c:dLbl>
            <c:dLbl>
              <c:idx val="24"/>
              <c:layout>
                <c:manualLayout>
                  <c:x val="2.3796470932859501E-3"/>
                  <c:y val="1.3706325326824602E-2"/>
                </c:manualLayout>
              </c:layout>
              <c:dLblPos val="outEnd"/>
              <c:showVal val="1"/>
            </c:dLbl>
            <c:dLbl>
              <c:idx val="25"/>
              <c:layout>
                <c:manualLayout>
                  <c:x val="3.1080297716010712E-3"/>
                  <c:y val="1.4896910735009599E-2"/>
                </c:manualLayout>
              </c:layout>
              <c:dLblPos val="outEnd"/>
              <c:showVal val="1"/>
            </c:dLbl>
            <c:dLbl>
              <c:idx val="26"/>
              <c:layout>
                <c:manualLayout>
                  <c:x val="3.8364124499160302E-3"/>
                  <c:y val="1.3995934204089002E-2"/>
                </c:manualLayout>
              </c:layout>
              <c:dLblPos val="outEnd"/>
              <c:showVal val="1"/>
            </c:dLbl>
            <c:dLbl>
              <c:idx val="27"/>
              <c:layout>
                <c:manualLayout>
                  <c:x val="1.7320806857986505E-3"/>
                  <c:y val="1.4929165305419403E-2"/>
                </c:manualLayout>
              </c:layout>
              <c:dLblPos val="outEnd"/>
              <c:showVal val="1"/>
            </c:dLbl>
            <c:dLbl>
              <c:idx val="28"/>
              <c:layout>
                <c:manualLayout>
                  <c:x val="2.4604633641136298E-3"/>
                  <c:y val="1.1357645537793599E-2"/>
                </c:manualLayout>
              </c:layout>
              <c:dLblPos val="outEnd"/>
              <c:showVal val="1"/>
            </c:dLbl>
            <c:dLbl>
              <c:idx val="29"/>
              <c:layout>
                <c:manualLayout>
                  <c:x val="3.1889947490528815E-3"/>
                  <c:y val="1.29342624062606E-2"/>
                </c:manualLayout>
              </c:layout>
              <c:dLblPos val="outEnd"/>
              <c:showVal val="1"/>
            </c:dLbl>
            <c:dLbl>
              <c:idx val="30"/>
              <c:layout>
                <c:manualLayout>
                  <c:x val="3.9173774273678508E-3"/>
                  <c:y val="1.7181422511432707E-2"/>
                </c:manualLayout>
              </c:layout>
              <c:dLblPos val="outEnd"/>
              <c:showVal val="1"/>
            </c:dLbl>
            <c:dLbl>
              <c:idx val="31"/>
              <c:layout>
                <c:manualLayout>
                  <c:x val="1.8130456632504603E-3"/>
                  <c:y val="1.2097690344877302E-2"/>
                </c:manualLayout>
              </c:layout>
              <c:dLblPos val="outEnd"/>
              <c:showVal val="1"/>
            </c:dLbl>
            <c:dLbl>
              <c:idx val="32"/>
              <c:layout>
                <c:manualLayout>
                  <c:x val="2.5414283415654509E-3"/>
                  <c:y val="1.2805585252833405E-2"/>
                </c:manualLayout>
              </c:layout>
              <c:dLblPos val="outEnd"/>
              <c:showVal val="1"/>
            </c:dLbl>
            <c:dLbl>
              <c:idx val="33"/>
              <c:layout>
                <c:manualLayout>
                  <c:x val="1.8535281519763704E-3"/>
                  <c:y val="1.5218774182683602E-2"/>
                </c:manualLayout>
              </c:layout>
              <c:dLblPos val="outEnd"/>
              <c:showVal val="1"/>
            </c:dLbl>
            <c:dLbl>
              <c:idx val="34"/>
              <c:layout>
                <c:manualLayout>
                  <c:x val="2.581910830291361E-3"/>
                  <c:y val="1.7277845094450305E-2"/>
                </c:manualLayout>
              </c:layout>
              <c:dLblPos val="outEnd"/>
              <c:showVal val="1"/>
            </c:dLbl>
            <c:spPr>
              <a:noFill/>
              <a:ln w="25400">
                <a:noFill/>
              </a:ln>
            </c:spPr>
            <c:txPr>
              <a:bodyPr/>
              <a:lstStyle/>
              <a:p>
                <a:pPr>
                  <a:defRPr sz="1000" b="1" i="0" u="none" strike="noStrike" baseline="0">
                    <a:solidFill>
                      <a:srgbClr val="000000"/>
                    </a:solidFill>
                    <a:latin typeface="Arial Narrow"/>
                    <a:ea typeface="Arial Narrow"/>
                    <a:cs typeface="Arial Narrow"/>
                  </a:defRPr>
                </a:pPr>
                <a:endParaRPr lang="cs-CZ"/>
              </a:p>
            </c:txPr>
            <c:showVal val="1"/>
          </c:dLbls>
          <c:cat>
            <c:strRef>
              <c:f>Sheet2!$A$4:$A$36</c:f>
              <c:strCache>
                <c:ptCount val="33"/>
                <c:pt idx="0">
                  <c:v>Austria</c:v>
                </c:pt>
                <c:pt idx="1">
                  <c:v>Belgium</c:v>
                </c:pt>
                <c:pt idx="2">
                  <c:v>Bulgaria</c:v>
                </c:pt>
                <c:pt idx="3">
                  <c:v>Croatia</c:v>
                </c:pt>
                <c:pt idx="4">
                  <c:v>Cyprus</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Italy</c:v>
                </c:pt>
                <c:pt idx="16">
                  <c:v>Latvia</c:v>
                </c:pt>
                <c:pt idx="17">
                  <c:v>Lthuania</c:v>
                </c:pt>
                <c:pt idx="18">
                  <c:v>Malta</c:v>
                </c:pt>
                <c:pt idx="19">
                  <c:v>Netherlands</c:v>
                </c:pt>
                <c:pt idx="20">
                  <c:v>Norway</c:v>
                </c:pt>
                <c:pt idx="21">
                  <c:v>Poland</c:v>
                </c:pt>
                <c:pt idx="22">
                  <c:v>Portugal</c:v>
                </c:pt>
                <c:pt idx="23">
                  <c:v>Romania</c:v>
                </c:pt>
                <c:pt idx="24">
                  <c:v>Russia</c:v>
                </c:pt>
                <c:pt idx="25">
                  <c:v>Slovak Republica</c:v>
                </c:pt>
                <c:pt idx="26">
                  <c:v>Slovenia</c:v>
                </c:pt>
                <c:pt idx="27">
                  <c:v>Spain</c:v>
                </c:pt>
                <c:pt idx="28">
                  <c:v>Sweden</c:v>
                </c:pt>
                <c:pt idx="29">
                  <c:v>Switzerland</c:v>
                </c:pt>
                <c:pt idx="30">
                  <c:v>Ukraine</c:v>
                </c:pt>
                <c:pt idx="31">
                  <c:v>United Kingdom</c:v>
                </c:pt>
                <c:pt idx="32">
                  <c:v>United States</c:v>
                </c:pt>
              </c:strCache>
            </c:strRef>
          </c:cat>
          <c:val>
            <c:numRef>
              <c:f>Sheet2!$B$4:$B$36</c:f>
              <c:numCache>
                <c:formatCode>General</c:formatCode>
                <c:ptCount val="33"/>
                <c:pt idx="0">
                  <c:v>80</c:v>
                </c:pt>
                <c:pt idx="1">
                  <c:v>70</c:v>
                </c:pt>
                <c:pt idx="2">
                  <c:v>66</c:v>
                </c:pt>
                <c:pt idx="3">
                  <c:v>64</c:v>
                </c:pt>
                <c:pt idx="4">
                  <c:v>62</c:v>
                </c:pt>
                <c:pt idx="5">
                  <c:v>76</c:v>
                </c:pt>
                <c:pt idx="6">
                  <c:v>80</c:v>
                </c:pt>
                <c:pt idx="7">
                  <c:v>60</c:v>
                </c:pt>
                <c:pt idx="8">
                  <c:v>48</c:v>
                </c:pt>
                <c:pt idx="9">
                  <c:v>64</c:v>
                </c:pt>
                <c:pt idx="10">
                  <c:v>75</c:v>
                </c:pt>
                <c:pt idx="11">
                  <c:v>71</c:v>
                </c:pt>
                <c:pt idx="12">
                  <c:v>59</c:v>
                </c:pt>
                <c:pt idx="13">
                  <c:v>31</c:v>
                </c:pt>
                <c:pt idx="14">
                  <c:v>56</c:v>
                </c:pt>
                <c:pt idx="15">
                  <c:v>63</c:v>
                </c:pt>
                <c:pt idx="16">
                  <c:v>65</c:v>
                </c:pt>
                <c:pt idx="17">
                  <c:v>65</c:v>
                </c:pt>
                <c:pt idx="18">
                  <c:v>73</c:v>
                </c:pt>
                <c:pt idx="19">
                  <c:v>69</c:v>
                </c:pt>
                <c:pt idx="20">
                  <c:v>42</c:v>
                </c:pt>
                <c:pt idx="21">
                  <c:v>57</c:v>
                </c:pt>
                <c:pt idx="22">
                  <c:v>60</c:v>
                </c:pt>
                <c:pt idx="23">
                  <c:v>52</c:v>
                </c:pt>
                <c:pt idx="24">
                  <c:v>52</c:v>
                </c:pt>
                <c:pt idx="25">
                  <c:v>63</c:v>
                </c:pt>
                <c:pt idx="26">
                  <c:v>65</c:v>
                </c:pt>
                <c:pt idx="27">
                  <c:v>57</c:v>
                </c:pt>
                <c:pt idx="28">
                  <c:v>44</c:v>
                </c:pt>
                <c:pt idx="29">
                  <c:v>67</c:v>
                </c:pt>
                <c:pt idx="30">
                  <c:v>61</c:v>
                </c:pt>
                <c:pt idx="31">
                  <c:v>70</c:v>
                </c:pt>
                <c:pt idx="32">
                  <c:v>33</c:v>
                </c:pt>
              </c:numCache>
            </c:numRef>
          </c:val>
        </c:ser>
        <c:dLbls>
          <c:showVal val="1"/>
        </c:dLbls>
        <c:gapWidth val="40"/>
        <c:axId val="63495552"/>
        <c:axId val="65647744"/>
      </c:barChart>
      <c:catAx>
        <c:axId val="63495552"/>
        <c:scaling>
          <c:orientation val="minMax"/>
        </c:scaling>
        <c:axPos val="b"/>
        <c:numFmt formatCode="General" sourceLinked="1"/>
        <c:majorTickMark val="none"/>
        <c:tickLblPos val="nextTo"/>
        <c:spPr>
          <a:ln w="3175">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cs-CZ"/>
          </a:p>
        </c:txPr>
        <c:crossAx val="65647744"/>
        <c:crosses val="autoZero"/>
        <c:auto val="1"/>
        <c:lblAlgn val="ctr"/>
        <c:lblOffset val="100"/>
        <c:tickLblSkip val="1"/>
        <c:tickMarkSkip val="1"/>
      </c:catAx>
      <c:valAx>
        <c:axId val="65647744"/>
        <c:scaling>
          <c:orientation val="minMax"/>
        </c:scaling>
        <c:axPos val="l"/>
        <c:numFmt formatCode="General" sourceLinked="1"/>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cs-CZ"/>
          </a:p>
        </c:txPr>
        <c:crossAx val="63495552"/>
        <c:crosses val="autoZero"/>
        <c:crossBetween val="between"/>
      </c:valAx>
      <c:spPr>
        <a:no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cs-CZ"/>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DE00AE-0E99-427F-A753-91D5A86C2973}"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cs-CZ"/>
        </a:p>
      </dgm:t>
    </dgm:pt>
    <dgm:pt modelId="{D3E2E726-D07C-4268-A41B-0144935A9315}">
      <dgm:prSet phldrT="[Text]" custT="1"/>
      <dgm:spPr/>
      <dgm:t>
        <a:bodyPr/>
        <a:lstStyle/>
        <a:p>
          <a:r>
            <a:rPr lang="cs-CZ" sz="2000" dirty="0" smtClean="0">
              <a:solidFill>
                <a:schemeClr val="tx1"/>
              </a:solidFill>
            </a:rPr>
            <a:t>Nikdy neuživali </a:t>
          </a:r>
          <a:r>
            <a:rPr lang="en-US" sz="2000" dirty="0" smtClean="0">
              <a:solidFill>
                <a:schemeClr val="tx1"/>
              </a:solidFill>
            </a:rPr>
            <a:t>12,7</a:t>
          </a:r>
          <a:endParaRPr lang="cs-CZ" sz="2000" dirty="0">
            <a:solidFill>
              <a:schemeClr val="tx1"/>
            </a:solidFill>
          </a:endParaRPr>
        </a:p>
      </dgm:t>
    </dgm:pt>
    <dgm:pt modelId="{B1C3C6B9-40CA-4DB4-B906-7C10868D0648}" type="parTrans" cxnId="{BD8056AE-06A2-43BD-B7C7-BCFDD52C13D7}">
      <dgm:prSet/>
      <dgm:spPr/>
      <dgm:t>
        <a:bodyPr/>
        <a:lstStyle/>
        <a:p>
          <a:endParaRPr lang="cs-CZ"/>
        </a:p>
      </dgm:t>
    </dgm:pt>
    <dgm:pt modelId="{186C60FB-60ED-4F3A-A634-4EF75BCABA60}" type="sibTrans" cxnId="{BD8056AE-06A2-43BD-B7C7-BCFDD52C13D7}">
      <dgm:prSet/>
      <dgm:spPr/>
      <dgm:t>
        <a:bodyPr/>
        <a:lstStyle/>
        <a:p>
          <a:endParaRPr lang="cs-CZ"/>
        </a:p>
      </dgm:t>
    </dgm:pt>
    <dgm:pt modelId="{5E0BA7FC-3C45-4FF0-8F20-3D67A174D28A}">
      <dgm:prSet phldrT="[Text]" custT="1"/>
      <dgm:spPr/>
      <dgm:t>
        <a:bodyPr/>
        <a:lstStyle/>
        <a:p>
          <a:r>
            <a:rPr lang="cs-CZ" sz="2000" dirty="0" smtClean="0">
              <a:solidFill>
                <a:schemeClr val="tx1"/>
              </a:solidFill>
            </a:rPr>
            <a:t>Nejsou běžní uživatelé</a:t>
          </a:r>
        </a:p>
        <a:p>
          <a:r>
            <a:rPr lang="en-US" sz="2000" dirty="0" smtClean="0">
              <a:solidFill>
                <a:schemeClr val="tx1"/>
              </a:solidFill>
            </a:rPr>
            <a:t>25,2</a:t>
          </a:r>
          <a:endParaRPr lang="cs-CZ" sz="2000" dirty="0">
            <a:solidFill>
              <a:schemeClr val="tx1"/>
            </a:solidFill>
          </a:endParaRPr>
        </a:p>
      </dgm:t>
    </dgm:pt>
    <dgm:pt modelId="{FF44FC34-AD15-4409-8C29-1619A810829C}" type="parTrans" cxnId="{4BA5C803-0008-4FE2-AEC6-B487BFE7E750}">
      <dgm:prSet/>
      <dgm:spPr/>
      <dgm:t>
        <a:bodyPr/>
        <a:lstStyle/>
        <a:p>
          <a:endParaRPr lang="cs-CZ"/>
        </a:p>
      </dgm:t>
    </dgm:pt>
    <dgm:pt modelId="{8C6B01B2-5286-4D40-9F07-D96C8E8E6188}" type="sibTrans" cxnId="{4BA5C803-0008-4FE2-AEC6-B487BFE7E750}">
      <dgm:prSet/>
      <dgm:spPr/>
      <dgm:t>
        <a:bodyPr/>
        <a:lstStyle/>
        <a:p>
          <a:endParaRPr lang="cs-CZ"/>
        </a:p>
      </dgm:t>
    </dgm:pt>
    <dgm:pt modelId="{C65A58D5-094C-4AFF-944F-7691DBBA7DF8}">
      <dgm:prSet phldrT="[Text]" custT="1"/>
      <dgm:spPr/>
      <dgm:t>
        <a:bodyPr/>
        <a:lstStyle/>
        <a:p>
          <a:r>
            <a:rPr lang="cs-CZ" sz="2000" dirty="0" smtClean="0">
              <a:solidFill>
                <a:schemeClr val="tx1"/>
              </a:solidFill>
            </a:rPr>
            <a:t>Nejsou rizikoví uživatelé</a:t>
          </a:r>
        </a:p>
        <a:p>
          <a:r>
            <a:rPr lang="en-US" sz="2000" dirty="0" smtClean="0">
              <a:solidFill>
                <a:schemeClr val="tx1"/>
              </a:solidFill>
            </a:rPr>
            <a:t>14,5</a:t>
          </a:r>
          <a:endParaRPr lang="cs-CZ" sz="2000" dirty="0">
            <a:solidFill>
              <a:schemeClr val="tx1"/>
            </a:solidFill>
          </a:endParaRPr>
        </a:p>
      </dgm:t>
    </dgm:pt>
    <dgm:pt modelId="{ED95D9A6-6B7B-4A35-9FEE-DFAEA7C10C64}" type="parTrans" cxnId="{9561A59F-E6DC-4329-B9E1-BECA4F3EF814}">
      <dgm:prSet/>
      <dgm:spPr/>
      <dgm:t>
        <a:bodyPr/>
        <a:lstStyle/>
        <a:p>
          <a:endParaRPr lang="cs-CZ"/>
        </a:p>
      </dgm:t>
    </dgm:pt>
    <dgm:pt modelId="{DB9B0CB7-B3FD-45EE-B678-99886C611C30}" type="sibTrans" cxnId="{9561A59F-E6DC-4329-B9E1-BECA4F3EF814}">
      <dgm:prSet/>
      <dgm:spPr/>
      <dgm:t>
        <a:bodyPr/>
        <a:lstStyle/>
        <a:p>
          <a:endParaRPr lang="cs-CZ"/>
        </a:p>
      </dgm:t>
    </dgm:pt>
    <dgm:pt modelId="{F74F5C03-5F7E-48A7-8B79-C01EB9EB8A52}">
      <dgm:prSet custT="1"/>
      <dgm:spPr/>
      <dgm:t>
        <a:bodyPr/>
        <a:lstStyle/>
        <a:p>
          <a:endParaRPr lang="cs-CZ" sz="1800" dirty="0" smtClean="0"/>
        </a:p>
        <a:p>
          <a:r>
            <a:rPr lang="cs-CZ" sz="2000" b="1" dirty="0" smtClean="0">
              <a:solidFill>
                <a:schemeClr val="tx1"/>
              </a:solidFill>
            </a:rPr>
            <a:t>Rizikoví uživatelé</a:t>
          </a:r>
        </a:p>
        <a:p>
          <a:r>
            <a:rPr lang="en-US" sz="2000" b="1" dirty="0" smtClean="0">
              <a:solidFill>
                <a:schemeClr val="tx1"/>
              </a:solidFill>
            </a:rPr>
            <a:t>31,7</a:t>
          </a:r>
          <a:endParaRPr lang="cs-CZ" sz="2000" b="1" dirty="0">
            <a:solidFill>
              <a:schemeClr val="tx1"/>
            </a:solidFill>
          </a:endParaRPr>
        </a:p>
      </dgm:t>
    </dgm:pt>
    <dgm:pt modelId="{20BB1120-3450-4C50-AE09-A2340E89F228}" type="parTrans" cxnId="{0134E66C-97E5-40A2-AC2B-4974B04CE32B}">
      <dgm:prSet/>
      <dgm:spPr/>
      <dgm:t>
        <a:bodyPr/>
        <a:lstStyle/>
        <a:p>
          <a:endParaRPr lang="cs-CZ"/>
        </a:p>
      </dgm:t>
    </dgm:pt>
    <dgm:pt modelId="{09AE622E-FB22-4CAB-8F5F-1DFC9A7A9A68}" type="sibTrans" cxnId="{0134E66C-97E5-40A2-AC2B-4974B04CE32B}">
      <dgm:prSet/>
      <dgm:spPr/>
      <dgm:t>
        <a:bodyPr/>
        <a:lstStyle/>
        <a:p>
          <a:endParaRPr lang="cs-CZ"/>
        </a:p>
      </dgm:t>
    </dgm:pt>
    <dgm:pt modelId="{673AD100-C1A5-4B08-850D-4C19E5D43389}">
      <dgm:prSet custT="1"/>
      <dgm:spPr/>
      <dgm:t>
        <a:bodyPr/>
        <a:lstStyle/>
        <a:p>
          <a:r>
            <a:rPr lang="cs-CZ" sz="2400" dirty="0" smtClean="0">
              <a:solidFill>
                <a:schemeClr val="tx1"/>
              </a:solidFill>
            </a:rPr>
            <a:t>Závislí</a:t>
          </a:r>
        </a:p>
        <a:p>
          <a:r>
            <a:rPr lang="cs-CZ" sz="2400" dirty="0" smtClean="0">
              <a:solidFill>
                <a:schemeClr val="tx1"/>
              </a:solidFill>
            </a:rPr>
            <a:t> </a:t>
          </a:r>
          <a:r>
            <a:rPr lang="en-US" sz="2400" dirty="0" smtClean="0">
              <a:solidFill>
                <a:schemeClr val="tx1"/>
              </a:solidFill>
            </a:rPr>
            <a:t>15,9</a:t>
          </a:r>
          <a:endParaRPr lang="cs-CZ" sz="2400" dirty="0">
            <a:solidFill>
              <a:schemeClr val="tx1"/>
            </a:solidFill>
          </a:endParaRPr>
        </a:p>
      </dgm:t>
    </dgm:pt>
    <dgm:pt modelId="{884B87EA-9AA8-41CE-BD09-729BCFBA596B}" type="parTrans" cxnId="{9355413D-324C-4E4B-8319-FCFFF2B8403B}">
      <dgm:prSet/>
      <dgm:spPr/>
      <dgm:t>
        <a:bodyPr/>
        <a:lstStyle/>
        <a:p>
          <a:endParaRPr lang="cs-CZ"/>
        </a:p>
      </dgm:t>
    </dgm:pt>
    <dgm:pt modelId="{CF8C008D-C322-4966-8E54-E0CF1260DD5D}" type="sibTrans" cxnId="{9355413D-324C-4E4B-8319-FCFFF2B8403B}">
      <dgm:prSet/>
      <dgm:spPr/>
      <dgm:t>
        <a:bodyPr/>
        <a:lstStyle/>
        <a:p>
          <a:endParaRPr lang="cs-CZ"/>
        </a:p>
      </dgm:t>
    </dgm:pt>
    <dgm:pt modelId="{59B1202D-3B92-4DF2-BA93-4431FC813E96}" type="pres">
      <dgm:prSet presAssocID="{C8DE00AE-0E99-427F-A753-91D5A86C2973}" presName="Name0" presStyleCnt="0">
        <dgm:presLayoutVars>
          <dgm:dir/>
          <dgm:resizeHandles val="exact"/>
        </dgm:presLayoutVars>
      </dgm:prSet>
      <dgm:spPr/>
      <dgm:t>
        <a:bodyPr/>
        <a:lstStyle/>
        <a:p>
          <a:endParaRPr lang="cs-CZ"/>
        </a:p>
      </dgm:t>
    </dgm:pt>
    <dgm:pt modelId="{12732193-0A19-42E9-AAFE-CEBDCCE68F2D}" type="pres">
      <dgm:prSet presAssocID="{D3E2E726-D07C-4268-A41B-0144935A9315}" presName="node" presStyleLbl="node1" presStyleIdx="0" presStyleCnt="5">
        <dgm:presLayoutVars>
          <dgm:bulletEnabled val="1"/>
        </dgm:presLayoutVars>
      </dgm:prSet>
      <dgm:spPr/>
      <dgm:t>
        <a:bodyPr/>
        <a:lstStyle/>
        <a:p>
          <a:endParaRPr lang="cs-CZ"/>
        </a:p>
      </dgm:t>
    </dgm:pt>
    <dgm:pt modelId="{C1D5472F-A1A2-490C-9D96-262C2952139C}" type="pres">
      <dgm:prSet presAssocID="{186C60FB-60ED-4F3A-A634-4EF75BCABA60}" presName="sibTrans" presStyleLbl="sibTrans2D1" presStyleIdx="0" presStyleCnt="4"/>
      <dgm:spPr/>
      <dgm:t>
        <a:bodyPr/>
        <a:lstStyle/>
        <a:p>
          <a:endParaRPr lang="cs-CZ"/>
        </a:p>
      </dgm:t>
    </dgm:pt>
    <dgm:pt modelId="{CDE0BA12-7AE5-4891-916B-DE581964F2BA}" type="pres">
      <dgm:prSet presAssocID="{186C60FB-60ED-4F3A-A634-4EF75BCABA60}" presName="connectorText" presStyleLbl="sibTrans2D1" presStyleIdx="0" presStyleCnt="4"/>
      <dgm:spPr/>
      <dgm:t>
        <a:bodyPr/>
        <a:lstStyle/>
        <a:p>
          <a:endParaRPr lang="cs-CZ"/>
        </a:p>
      </dgm:t>
    </dgm:pt>
    <dgm:pt modelId="{E2155D68-D4C6-40D6-9544-1A37840A8ED0}" type="pres">
      <dgm:prSet presAssocID="{5E0BA7FC-3C45-4FF0-8F20-3D67A174D28A}" presName="node" presStyleLbl="node1" presStyleIdx="1" presStyleCnt="5">
        <dgm:presLayoutVars>
          <dgm:bulletEnabled val="1"/>
        </dgm:presLayoutVars>
      </dgm:prSet>
      <dgm:spPr/>
      <dgm:t>
        <a:bodyPr/>
        <a:lstStyle/>
        <a:p>
          <a:endParaRPr lang="cs-CZ"/>
        </a:p>
      </dgm:t>
    </dgm:pt>
    <dgm:pt modelId="{E55FDD47-E44D-4070-A154-79BFC9E02681}" type="pres">
      <dgm:prSet presAssocID="{8C6B01B2-5286-4D40-9F07-D96C8E8E6188}" presName="sibTrans" presStyleLbl="sibTrans2D1" presStyleIdx="1" presStyleCnt="4"/>
      <dgm:spPr/>
      <dgm:t>
        <a:bodyPr/>
        <a:lstStyle/>
        <a:p>
          <a:endParaRPr lang="cs-CZ"/>
        </a:p>
      </dgm:t>
    </dgm:pt>
    <dgm:pt modelId="{3E4DEFB6-9DA3-4992-9EE3-A0EEB5EA53CD}" type="pres">
      <dgm:prSet presAssocID="{8C6B01B2-5286-4D40-9F07-D96C8E8E6188}" presName="connectorText" presStyleLbl="sibTrans2D1" presStyleIdx="1" presStyleCnt="4"/>
      <dgm:spPr/>
      <dgm:t>
        <a:bodyPr/>
        <a:lstStyle/>
        <a:p>
          <a:endParaRPr lang="cs-CZ"/>
        </a:p>
      </dgm:t>
    </dgm:pt>
    <dgm:pt modelId="{D9D54B52-0679-4D10-A6C7-8A89FC020292}" type="pres">
      <dgm:prSet presAssocID="{C65A58D5-094C-4AFF-944F-7691DBBA7DF8}" presName="node" presStyleLbl="node1" presStyleIdx="2" presStyleCnt="5">
        <dgm:presLayoutVars>
          <dgm:bulletEnabled val="1"/>
        </dgm:presLayoutVars>
      </dgm:prSet>
      <dgm:spPr/>
      <dgm:t>
        <a:bodyPr/>
        <a:lstStyle/>
        <a:p>
          <a:endParaRPr lang="cs-CZ"/>
        </a:p>
      </dgm:t>
    </dgm:pt>
    <dgm:pt modelId="{3E18DC6A-BCC7-45FF-8879-C0439AE4DB40}" type="pres">
      <dgm:prSet presAssocID="{DB9B0CB7-B3FD-45EE-B678-99886C611C30}" presName="sibTrans" presStyleLbl="sibTrans2D1" presStyleIdx="2" presStyleCnt="4"/>
      <dgm:spPr/>
      <dgm:t>
        <a:bodyPr/>
        <a:lstStyle/>
        <a:p>
          <a:endParaRPr lang="cs-CZ"/>
        </a:p>
      </dgm:t>
    </dgm:pt>
    <dgm:pt modelId="{DEE318D9-E776-42C5-BAE3-F2845EBC5C98}" type="pres">
      <dgm:prSet presAssocID="{DB9B0CB7-B3FD-45EE-B678-99886C611C30}" presName="connectorText" presStyleLbl="sibTrans2D1" presStyleIdx="2" presStyleCnt="4"/>
      <dgm:spPr/>
      <dgm:t>
        <a:bodyPr/>
        <a:lstStyle/>
        <a:p>
          <a:endParaRPr lang="cs-CZ"/>
        </a:p>
      </dgm:t>
    </dgm:pt>
    <dgm:pt modelId="{A2302159-B3C2-4B11-9B3D-58F2729B5F75}" type="pres">
      <dgm:prSet presAssocID="{F74F5C03-5F7E-48A7-8B79-C01EB9EB8A52}" presName="node" presStyleLbl="node1" presStyleIdx="3" presStyleCnt="5" custScaleX="111870">
        <dgm:presLayoutVars>
          <dgm:bulletEnabled val="1"/>
        </dgm:presLayoutVars>
      </dgm:prSet>
      <dgm:spPr/>
      <dgm:t>
        <a:bodyPr/>
        <a:lstStyle/>
        <a:p>
          <a:endParaRPr lang="cs-CZ"/>
        </a:p>
      </dgm:t>
    </dgm:pt>
    <dgm:pt modelId="{C6B6A028-09C2-4EB4-847A-646FCC159140}" type="pres">
      <dgm:prSet presAssocID="{09AE622E-FB22-4CAB-8F5F-1DFC9A7A9A68}" presName="sibTrans" presStyleLbl="sibTrans2D1" presStyleIdx="3" presStyleCnt="4"/>
      <dgm:spPr/>
      <dgm:t>
        <a:bodyPr/>
        <a:lstStyle/>
        <a:p>
          <a:endParaRPr lang="cs-CZ"/>
        </a:p>
      </dgm:t>
    </dgm:pt>
    <dgm:pt modelId="{3EC4AA3A-DE8E-466F-9EF2-F9BED0E23C2B}" type="pres">
      <dgm:prSet presAssocID="{09AE622E-FB22-4CAB-8F5F-1DFC9A7A9A68}" presName="connectorText" presStyleLbl="sibTrans2D1" presStyleIdx="3" presStyleCnt="4"/>
      <dgm:spPr/>
      <dgm:t>
        <a:bodyPr/>
        <a:lstStyle/>
        <a:p>
          <a:endParaRPr lang="cs-CZ"/>
        </a:p>
      </dgm:t>
    </dgm:pt>
    <dgm:pt modelId="{B6233A56-A08C-47FA-AB70-CC8B0BC270C6}" type="pres">
      <dgm:prSet presAssocID="{673AD100-C1A5-4B08-850D-4C19E5D43389}" presName="node" presStyleLbl="node1" presStyleIdx="4" presStyleCnt="5">
        <dgm:presLayoutVars>
          <dgm:bulletEnabled val="1"/>
        </dgm:presLayoutVars>
      </dgm:prSet>
      <dgm:spPr/>
      <dgm:t>
        <a:bodyPr/>
        <a:lstStyle/>
        <a:p>
          <a:endParaRPr lang="cs-CZ"/>
        </a:p>
      </dgm:t>
    </dgm:pt>
  </dgm:ptLst>
  <dgm:cxnLst>
    <dgm:cxn modelId="{56F73F96-54F6-49C8-8367-5CD2BFD8E53C}" type="presOf" srcId="{8C6B01B2-5286-4D40-9F07-D96C8E8E6188}" destId="{E55FDD47-E44D-4070-A154-79BFC9E02681}" srcOrd="0" destOrd="0" presId="urn:microsoft.com/office/officeart/2005/8/layout/process1"/>
    <dgm:cxn modelId="{9355413D-324C-4E4B-8319-FCFFF2B8403B}" srcId="{C8DE00AE-0E99-427F-A753-91D5A86C2973}" destId="{673AD100-C1A5-4B08-850D-4C19E5D43389}" srcOrd="4" destOrd="0" parTransId="{884B87EA-9AA8-41CE-BD09-729BCFBA596B}" sibTransId="{CF8C008D-C322-4966-8E54-E0CF1260DD5D}"/>
    <dgm:cxn modelId="{50382D0B-0D70-4CA7-A21E-16C907778A8A}" type="presOf" srcId="{673AD100-C1A5-4B08-850D-4C19E5D43389}" destId="{B6233A56-A08C-47FA-AB70-CC8B0BC270C6}" srcOrd="0" destOrd="0" presId="urn:microsoft.com/office/officeart/2005/8/layout/process1"/>
    <dgm:cxn modelId="{1A3AD447-367D-4456-B97D-BD5372D29FA2}" type="presOf" srcId="{D3E2E726-D07C-4268-A41B-0144935A9315}" destId="{12732193-0A19-42E9-AAFE-CEBDCCE68F2D}" srcOrd="0" destOrd="0" presId="urn:microsoft.com/office/officeart/2005/8/layout/process1"/>
    <dgm:cxn modelId="{E832A2D3-F54E-4EEF-9B68-5ADB0ADE7871}" type="presOf" srcId="{09AE622E-FB22-4CAB-8F5F-1DFC9A7A9A68}" destId="{3EC4AA3A-DE8E-466F-9EF2-F9BED0E23C2B}" srcOrd="1" destOrd="0" presId="urn:microsoft.com/office/officeart/2005/8/layout/process1"/>
    <dgm:cxn modelId="{BD8056AE-06A2-43BD-B7C7-BCFDD52C13D7}" srcId="{C8DE00AE-0E99-427F-A753-91D5A86C2973}" destId="{D3E2E726-D07C-4268-A41B-0144935A9315}" srcOrd="0" destOrd="0" parTransId="{B1C3C6B9-40CA-4DB4-B906-7C10868D0648}" sibTransId="{186C60FB-60ED-4F3A-A634-4EF75BCABA60}"/>
    <dgm:cxn modelId="{20A2291C-F39E-40E0-B3BD-2FC19F8F42D3}" type="presOf" srcId="{DB9B0CB7-B3FD-45EE-B678-99886C611C30}" destId="{DEE318D9-E776-42C5-BAE3-F2845EBC5C98}" srcOrd="1" destOrd="0" presId="urn:microsoft.com/office/officeart/2005/8/layout/process1"/>
    <dgm:cxn modelId="{2484B36D-712B-4DCA-8440-3D50237C21D6}" type="presOf" srcId="{C65A58D5-094C-4AFF-944F-7691DBBA7DF8}" destId="{D9D54B52-0679-4D10-A6C7-8A89FC020292}" srcOrd="0" destOrd="0" presId="urn:microsoft.com/office/officeart/2005/8/layout/process1"/>
    <dgm:cxn modelId="{C3143FF9-7BB7-4038-9BCD-465C219D813A}" type="presOf" srcId="{5E0BA7FC-3C45-4FF0-8F20-3D67A174D28A}" destId="{E2155D68-D4C6-40D6-9544-1A37840A8ED0}" srcOrd="0" destOrd="0" presId="urn:microsoft.com/office/officeart/2005/8/layout/process1"/>
    <dgm:cxn modelId="{AAF822F0-2F7D-4F53-B1DE-B27739EF291A}" type="presOf" srcId="{C8DE00AE-0E99-427F-A753-91D5A86C2973}" destId="{59B1202D-3B92-4DF2-BA93-4431FC813E96}" srcOrd="0" destOrd="0" presId="urn:microsoft.com/office/officeart/2005/8/layout/process1"/>
    <dgm:cxn modelId="{2582EF17-6C05-462C-A309-40FF2A948CF0}" type="presOf" srcId="{8C6B01B2-5286-4D40-9F07-D96C8E8E6188}" destId="{3E4DEFB6-9DA3-4992-9EE3-A0EEB5EA53CD}" srcOrd="1" destOrd="0" presId="urn:microsoft.com/office/officeart/2005/8/layout/process1"/>
    <dgm:cxn modelId="{5EF612DE-30BF-4323-B7A6-77E5096872D6}" type="presOf" srcId="{186C60FB-60ED-4F3A-A634-4EF75BCABA60}" destId="{C1D5472F-A1A2-490C-9D96-262C2952139C}" srcOrd="0" destOrd="0" presId="urn:microsoft.com/office/officeart/2005/8/layout/process1"/>
    <dgm:cxn modelId="{4BA5C803-0008-4FE2-AEC6-B487BFE7E750}" srcId="{C8DE00AE-0E99-427F-A753-91D5A86C2973}" destId="{5E0BA7FC-3C45-4FF0-8F20-3D67A174D28A}" srcOrd="1" destOrd="0" parTransId="{FF44FC34-AD15-4409-8C29-1619A810829C}" sibTransId="{8C6B01B2-5286-4D40-9F07-D96C8E8E6188}"/>
    <dgm:cxn modelId="{7CC72CD3-0542-429F-9658-3440A0AACA9E}" type="presOf" srcId="{09AE622E-FB22-4CAB-8F5F-1DFC9A7A9A68}" destId="{C6B6A028-09C2-4EB4-847A-646FCC159140}" srcOrd="0" destOrd="0" presId="urn:microsoft.com/office/officeart/2005/8/layout/process1"/>
    <dgm:cxn modelId="{5E33748C-634D-45A7-9AB5-B48A36EEA0B4}" type="presOf" srcId="{F74F5C03-5F7E-48A7-8B79-C01EB9EB8A52}" destId="{A2302159-B3C2-4B11-9B3D-58F2729B5F75}" srcOrd="0" destOrd="0" presId="urn:microsoft.com/office/officeart/2005/8/layout/process1"/>
    <dgm:cxn modelId="{35447DC5-8F75-483A-87FF-04FEF56E2B58}" type="presOf" srcId="{186C60FB-60ED-4F3A-A634-4EF75BCABA60}" destId="{CDE0BA12-7AE5-4891-916B-DE581964F2BA}" srcOrd="1" destOrd="0" presId="urn:microsoft.com/office/officeart/2005/8/layout/process1"/>
    <dgm:cxn modelId="{9561A59F-E6DC-4329-B9E1-BECA4F3EF814}" srcId="{C8DE00AE-0E99-427F-A753-91D5A86C2973}" destId="{C65A58D5-094C-4AFF-944F-7691DBBA7DF8}" srcOrd="2" destOrd="0" parTransId="{ED95D9A6-6B7B-4A35-9FEE-DFAEA7C10C64}" sibTransId="{DB9B0CB7-B3FD-45EE-B678-99886C611C30}"/>
    <dgm:cxn modelId="{97B61929-DA6C-4C84-A6B2-DDE2576C4AC8}" type="presOf" srcId="{DB9B0CB7-B3FD-45EE-B678-99886C611C30}" destId="{3E18DC6A-BCC7-45FF-8879-C0439AE4DB40}" srcOrd="0" destOrd="0" presId="urn:microsoft.com/office/officeart/2005/8/layout/process1"/>
    <dgm:cxn modelId="{0134E66C-97E5-40A2-AC2B-4974B04CE32B}" srcId="{C8DE00AE-0E99-427F-A753-91D5A86C2973}" destId="{F74F5C03-5F7E-48A7-8B79-C01EB9EB8A52}" srcOrd="3" destOrd="0" parTransId="{20BB1120-3450-4C50-AE09-A2340E89F228}" sibTransId="{09AE622E-FB22-4CAB-8F5F-1DFC9A7A9A68}"/>
    <dgm:cxn modelId="{066D4B9C-13EA-4B9C-B09A-8E665D47AE97}" type="presParOf" srcId="{59B1202D-3B92-4DF2-BA93-4431FC813E96}" destId="{12732193-0A19-42E9-AAFE-CEBDCCE68F2D}" srcOrd="0" destOrd="0" presId="urn:microsoft.com/office/officeart/2005/8/layout/process1"/>
    <dgm:cxn modelId="{130AFDDE-135D-45A5-9FE4-2A7A08AB506D}" type="presParOf" srcId="{59B1202D-3B92-4DF2-BA93-4431FC813E96}" destId="{C1D5472F-A1A2-490C-9D96-262C2952139C}" srcOrd="1" destOrd="0" presId="urn:microsoft.com/office/officeart/2005/8/layout/process1"/>
    <dgm:cxn modelId="{04BB53ED-6FAA-4268-8B2E-AA2393298845}" type="presParOf" srcId="{C1D5472F-A1A2-490C-9D96-262C2952139C}" destId="{CDE0BA12-7AE5-4891-916B-DE581964F2BA}" srcOrd="0" destOrd="0" presId="urn:microsoft.com/office/officeart/2005/8/layout/process1"/>
    <dgm:cxn modelId="{5DB07A2A-DD31-4252-A1B2-C54437B50A8B}" type="presParOf" srcId="{59B1202D-3B92-4DF2-BA93-4431FC813E96}" destId="{E2155D68-D4C6-40D6-9544-1A37840A8ED0}" srcOrd="2" destOrd="0" presId="urn:microsoft.com/office/officeart/2005/8/layout/process1"/>
    <dgm:cxn modelId="{039480F2-C5AF-4755-951C-18D8FB8DF06C}" type="presParOf" srcId="{59B1202D-3B92-4DF2-BA93-4431FC813E96}" destId="{E55FDD47-E44D-4070-A154-79BFC9E02681}" srcOrd="3" destOrd="0" presId="urn:microsoft.com/office/officeart/2005/8/layout/process1"/>
    <dgm:cxn modelId="{7D4DEB5E-7522-4E48-9580-25C99F09763B}" type="presParOf" srcId="{E55FDD47-E44D-4070-A154-79BFC9E02681}" destId="{3E4DEFB6-9DA3-4992-9EE3-A0EEB5EA53CD}" srcOrd="0" destOrd="0" presId="urn:microsoft.com/office/officeart/2005/8/layout/process1"/>
    <dgm:cxn modelId="{89E43271-F458-4DE7-9DFA-BA3E42A3ACF5}" type="presParOf" srcId="{59B1202D-3B92-4DF2-BA93-4431FC813E96}" destId="{D9D54B52-0679-4D10-A6C7-8A89FC020292}" srcOrd="4" destOrd="0" presId="urn:microsoft.com/office/officeart/2005/8/layout/process1"/>
    <dgm:cxn modelId="{9B80CFF6-F272-4122-AB8B-7EE85501031B}" type="presParOf" srcId="{59B1202D-3B92-4DF2-BA93-4431FC813E96}" destId="{3E18DC6A-BCC7-45FF-8879-C0439AE4DB40}" srcOrd="5" destOrd="0" presId="urn:microsoft.com/office/officeart/2005/8/layout/process1"/>
    <dgm:cxn modelId="{11BF7B76-A037-42F5-B6B5-4BF03CD61D3F}" type="presParOf" srcId="{3E18DC6A-BCC7-45FF-8879-C0439AE4DB40}" destId="{DEE318D9-E776-42C5-BAE3-F2845EBC5C98}" srcOrd="0" destOrd="0" presId="urn:microsoft.com/office/officeart/2005/8/layout/process1"/>
    <dgm:cxn modelId="{DF0C4571-F209-40E7-94E3-D7F17FF4D61C}" type="presParOf" srcId="{59B1202D-3B92-4DF2-BA93-4431FC813E96}" destId="{A2302159-B3C2-4B11-9B3D-58F2729B5F75}" srcOrd="6" destOrd="0" presId="urn:microsoft.com/office/officeart/2005/8/layout/process1"/>
    <dgm:cxn modelId="{059D909A-40CC-4866-8CCE-456EF498D56A}" type="presParOf" srcId="{59B1202D-3B92-4DF2-BA93-4431FC813E96}" destId="{C6B6A028-09C2-4EB4-847A-646FCC159140}" srcOrd="7" destOrd="0" presId="urn:microsoft.com/office/officeart/2005/8/layout/process1"/>
    <dgm:cxn modelId="{ED7D7225-7D29-4665-A095-6154C7F3C80C}" type="presParOf" srcId="{C6B6A028-09C2-4EB4-847A-646FCC159140}" destId="{3EC4AA3A-DE8E-466F-9EF2-F9BED0E23C2B}" srcOrd="0" destOrd="0" presId="urn:microsoft.com/office/officeart/2005/8/layout/process1"/>
    <dgm:cxn modelId="{EE7663CC-5328-41F1-B452-514AAE7FBBF8}" type="presParOf" srcId="{59B1202D-3B92-4DF2-BA93-4431FC813E96}" destId="{B6233A56-A08C-47FA-AB70-CC8B0BC270C6}" srcOrd="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461161-FBFE-41A7-88B3-3FD264E7BA8D}" type="doc">
      <dgm:prSet loTypeId="urn:microsoft.com/office/officeart/2005/8/layout/cycle6" loCatId="cycle" qsTypeId="urn:microsoft.com/office/officeart/2005/8/quickstyle/simple1" qsCatId="simple" csTypeId="urn:microsoft.com/office/officeart/2005/8/colors/accent1_4" csCatId="accent1" phldr="1"/>
      <dgm:spPr/>
      <dgm:t>
        <a:bodyPr/>
        <a:lstStyle/>
        <a:p>
          <a:endParaRPr lang="cs-CZ"/>
        </a:p>
      </dgm:t>
    </dgm:pt>
    <dgm:pt modelId="{4CAC3501-8DFB-4AB5-AADB-03247FADEBA1}">
      <dgm:prSet phldrT="[Text]" custT="1"/>
      <dgm:spPr/>
      <dgm:t>
        <a:bodyPr/>
        <a:lstStyle/>
        <a:p>
          <a:r>
            <a:rPr lang="cs-CZ" sz="2800" dirty="0" smtClean="0"/>
            <a:t>Fokus na</a:t>
          </a:r>
          <a:r>
            <a:rPr lang="en-US" sz="2800" dirty="0" smtClean="0"/>
            <a:t> </a:t>
          </a:r>
          <a:r>
            <a:rPr lang="cs-CZ" sz="2800" dirty="0" smtClean="0"/>
            <a:t>VZ</a:t>
          </a:r>
          <a:endParaRPr lang="en-US" sz="2800" dirty="0" smtClean="0"/>
        </a:p>
        <a:p>
          <a:r>
            <a:rPr lang="en-US" sz="2000" dirty="0" smtClean="0"/>
            <a:t>Populace/</a:t>
          </a:r>
          <a:r>
            <a:rPr lang="en-US" sz="2000" dirty="0" err="1" smtClean="0"/>
            <a:t>jedinec</a:t>
          </a:r>
          <a:endParaRPr lang="cs-CZ" sz="2000" dirty="0"/>
        </a:p>
      </dgm:t>
    </dgm:pt>
    <dgm:pt modelId="{A2ACE983-1E8C-48CE-A17E-F4C2F879705A}" type="parTrans" cxnId="{06F17B5E-B018-41D7-8BC7-EE66271FDF38}">
      <dgm:prSet/>
      <dgm:spPr/>
      <dgm:t>
        <a:bodyPr/>
        <a:lstStyle/>
        <a:p>
          <a:endParaRPr lang="cs-CZ"/>
        </a:p>
      </dgm:t>
    </dgm:pt>
    <dgm:pt modelId="{A5877AF5-AC91-47C4-AF0C-CD52D78F0122}" type="sibTrans" cxnId="{06F17B5E-B018-41D7-8BC7-EE66271FDF38}">
      <dgm:prSet/>
      <dgm:spPr/>
      <dgm:t>
        <a:bodyPr/>
        <a:lstStyle/>
        <a:p>
          <a:endParaRPr lang="cs-CZ"/>
        </a:p>
      </dgm:t>
    </dgm:pt>
    <dgm:pt modelId="{155C0BB8-DAD1-4E52-8CD3-1C8599CE6A66}">
      <dgm:prSet phldrT="[Text]" custT="1"/>
      <dgm:spPr/>
      <dgm:t>
        <a:bodyPr/>
        <a:lstStyle/>
        <a:p>
          <a:r>
            <a:rPr lang="cs-CZ" sz="2800" dirty="0" smtClean="0"/>
            <a:t>Data-informace</a:t>
          </a:r>
        </a:p>
        <a:p>
          <a:r>
            <a:rPr lang="cs-CZ" sz="2000" dirty="0" smtClean="0"/>
            <a:t>Kvalita péče</a:t>
          </a:r>
          <a:r>
            <a:rPr lang="en-US" sz="2000" dirty="0" smtClean="0"/>
            <a:t>/</a:t>
          </a:r>
          <a:r>
            <a:rPr lang="cs-CZ" sz="2000" dirty="0" smtClean="0"/>
            <a:t>života</a:t>
          </a:r>
          <a:endParaRPr lang="cs-CZ" sz="2000" dirty="0"/>
        </a:p>
      </dgm:t>
    </dgm:pt>
    <dgm:pt modelId="{6427412D-0923-4EE9-B16C-AA6017646A3A}" type="parTrans" cxnId="{D80D55AE-7608-4A24-920D-E1F4596D93C1}">
      <dgm:prSet/>
      <dgm:spPr/>
      <dgm:t>
        <a:bodyPr/>
        <a:lstStyle/>
        <a:p>
          <a:endParaRPr lang="cs-CZ"/>
        </a:p>
      </dgm:t>
    </dgm:pt>
    <dgm:pt modelId="{6EEBA820-DE97-4B9E-9ACB-D2BB4C05B6A3}" type="sibTrans" cxnId="{D80D55AE-7608-4A24-920D-E1F4596D93C1}">
      <dgm:prSet/>
      <dgm:spPr/>
      <dgm:t>
        <a:bodyPr/>
        <a:lstStyle/>
        <a:p>
          <a:endParaRPr lang="cs-CZ"/>
        </a:p>
      </dgm:t>
    </dgm:pt>
    <dgm:pt modelId="{BEBA4AAB-A22D-4599-9FBA-22067156FD7B}">
      <dgm:prSet phldrT="[Text]" custT="1"/>
      <dgm:spPr/>
      <dgm:t>
        <a:bodyPr/>
        <a:lstStyle/>
        <a:p>
          <a:r>
            <a:rPr lang="cs-CZ" sz="2800" dirty="0" smtClean="0"/>
            <a:t>Struktury</a:t>
          </a:r>
        </a:p>
        <a:p>
          <a:r>
            <a:rPr lang="cs-CZ" sz="2000" dirty="0" smtClean="0"/>
            <a:t>Kapacity, infrastruktura</a:t>
          </a:r>
          <a:endParaRPr lang="cs-CZ" sz="2000" dirty="0"/>
        </a:p>
      </dgm:t>
    </dgm:pt>
    <dgm:pt modelId="{08852561-F3FB-4FEE-9275-9CFCB0C2240C}" type="parTrans" cxnId="{CD9B6E80-F072-46D7-B2CE-8B44027B9BFC}">
      <dgm:prSet/>
      <dgm:spPr/>
      <dgm:t>
        <a:bodyPr/>
        <a:lstStyle/>
        <a:p>
          <a:endParaRPr lang="cs-CZ"/>
        </a:p>
      </dgm:t>
    </dgm:pt>
    <dgm:pt modelId="{762CA09D-1CB5-46CC-8532-722115C9D9DD}" type="sibTrans" cxnId="{CD9B6E80-F072-46D7-B2CE-8B44027B9BFC}">
      <dgm:prSet/>
      <dgm:spPr/>
      <dgm:t>
        <a:bodyPr/>
        <a:lstStyle/>
        <a:p>
          <a:endParaRPr lang="cs-CZ"/>
        </a:p>
      </dgm:t>
    </dgm:pt>
    <dgm:pt modelId="{9BD78305-5F37-4B87-8E28-30C4CF46C5BF}">
      <dgm:prSet phldrT="[Text]" custT="1"/>
      <dgm:spPr/>
      <dgm:t>
        <a:bodyPr/>
        <a:lstStyle/>
        <a:p>
          <a:pPr defTabSz="1244600">
            <a:lnSpc>
              <a:spcPct val="90000"/>
            </a:lnSpc>
            <a:spcBef>
              <a:spcPct val="0"/>
            </a:spcBef>
            <a:spcAft>
              <a:spcPct val="35000"/>
            </a:spcAft>
          </a:pPr>
          <a:r>
            <a:rPr lang="cs-CZ" sz="2800" dirty="0" smtClean="0"/>
            <a:t>Dostupnost</a:t>
          </a:r>
        </a:p>
      </dgm:t>
    </dgm:pt>
    <dgm:pt modelId="{0A7524E5-E2E1-48C5-81B5-A652CA3A0D74}" type="parTrans" cxnId="{0018B181-E25B-4733-8951-FD45FA5656C2}">
      <dgm:prSet/>
      <dgm:spPr/>
      <dgm:t>
        <a:bodyPr/>
        <a:lstStyle/>
        <a:p>
          <a:endParaRPr lang="cs-CZ"/>
        </a:p>
      </dgm:t>
    </dgm:pt>
    <dgm:pt modelId="{D93B6A26-A7D9-4507-8080-C60CF3EC50F7}" type="sibTrans" cxnId="{0018B181-E25B-4733-8951-FD45FA5656C2}">
      <dgm:prSet/>
      <dgm:spPr/>
      <dgm:t>
        <a:bodyPr/>
        <a:lstStyle/>
        <a:p>
          <a:endParaRPr lang="cs-CZ"/>
        </a:p>
      </dgm:t>
    </dgm:pt>
    <dgm:pt modelId="{36E79E92-05C4-4727-AF20-09C3F47DEE16}">
      <dgm:prSet phldrT="[Text]" custT="1"/>
      <dgm:spPr/>
      <dgm:t>
        <a:bodyPr/>
        <a:lstStyle/>
        <a:p>
          <a:r>
            <a:rPr lang="en-US" sz="2800" dirty="0" err="1" smtClean="0"/>
            <a:t>Prevence</a:t>
          </a:r>
          <a:endParaRPr lang="en-US" sz="2800" dirty="0" smtClean="0"/>
        </a:p>
        <a:p>
          <a:r>
            <a:rPr lang="en-US" sz="2000" dirty="0" err="1" smtClean="0"/>
            <a:t>Zdrav</a:t>
          </a:r>
          <a:r>
            <a:rPr lang="cs-CZ" sz="2000" dirty="0" smtClean="0"/>
            <a:t>í jedince</a:t>
          </a:r>
          <a:r>
            <a:rPr lang="en-US" sz="2000" dirty="0" smtClean="0"/>
            <a:t>/</a:t>
          </a:r>
          <a:r>
            <a:rPr lang="cs-CZ" sz="2000" dirty="0" smtClean="0"/>
            <a:t>komunity</a:t>
          </a:r>
          <a:endParaRPr lang="cs-CZ" sz="2000" dirty="0"/>
        </a:p>
      </dgm:t>
    </dgm:pt>
    <dgm:pt modelId="{28BF3F35-36F2-42FE-8D6C-4F2055F69EB3}" type="parTrans" cxnId="{735E7EC1-8A42-4F24-8F4C-3B6740CF0D91}">
      <dgm:prSet/>
      <dgm:spPr/>
      <dgm:t>
        <a:bodyPr/>
        <a:lstStyle/>
        <a:p>
          <a:endParaRPr lang="cs-CZ"/>
        </a:p>
      </dgm:t>
    </dgm:pt>
    <dgm:pt modelId="{4AE7F531-7E29-4ADC-82D9-4F0D2A854652}" type="sibTrans" cxnId="{735E7EC1-8A42-4F24-8F4C-3B6740CF0D91}">
      <dgm:prSet/>
      <dgm:spPr/>
      <dgm:t>
        <a:bodyPr/>
        <a:lstStyle/>
        <a:p>
          <a:endParaRPr lang="cs-CZ"/>
        </a:p>
      </dgm:t>
    </dgm:pt>
    <dgm:pt modelId="{CFCB5B90-2AD2-4831-854B-700A46E00088}">
      <dgm:prSet/>
      <dgm:spPr/>
      <dgm:t>
        <a:bodyPr/>
        <a:lstStyle/>
        <a:p>
          <a:r>
            <a:rPr lang="cs-CZ" dirty="0" smtClean="0"/>
            <a:t>Data-informace</a:t>
          </a:r>
        </a:p>
        <a:p>
          <a:r>
            <a:rPr lang="cs-CZ" dirty="0" smtClean="0"/>
            <a:t>Kvalita péče/života</a:t>
          </a:r>
          <a:endParaRPr lang="cs-CZ" dirty="0"/>
        </a:p>
      </dgm:t>
    </dgm:pt>
    <dgm:pt modelId="{FE72ACE1-0073-4DB1-8F45-BE9E6DA8B811}" type="parTrans" cxnId="{293307A3-99C0-45E0-9C1B-937F5C16B898}">
      <dgm:prSet/>
      <dgm:spPr/>
      <dgm:t>
        <a:bodyPr/>
        <a:lstStyle/>
        <a:p>
          <a:endParaRPr lang="cs-CZ"/>
        </a:p>
      </dgm:t>
    </dgm:pt>
    <dgm:pt modelId="{E834B2B0-8A85-429D-8C66-529760A9E4F5}" type="sibTrans" cxnId="{293307A3-99C0-45E0-9C1B-937F5C16B898}">
      <dgm:prSet/>
      <dgm:spPr/>
      <dgm:t>
        <a:bodyPr/>
        <a:lstStyle/>
        <a:p>
          <a:endParaRPr lang="cs-CZ"/>
        </a:p>
      </dgm:t>
    </dgm:pt>
    <dgm:pt modelId="{BC52A4C7-1F7B-4082-825F-B2C3AC95D1F6}">
      <dgm:prSet custT="1"/>
      <dgm:spPr/>
      <dgm:t>
        <a:bodyPr/>
        <a:lstStyle/>
        <a:p>
          <a:r>
            <a:rPr lang="cs-CZ" sz="2800" dirty="0" smtClean="0"/>
            <a:t>Potika</a:t>
          </a:r>
        </a:p>
        <a:p>
          <a:r>
            <a:rPr lang="cs-CZ" sz="1700" dirty="0" smtClean="0"/>
            <a:t>Legislativa, normy, kultura...</a:t>
          </a:r>
        </a:p>
      </dgm:t>
    </dgm:pt>
    <dgm:pt modelId="{3D563349-7C16-493F-A1EE-E91EECB22126}" type="parTrans" cxnId="{23ACF244-FAA8-4711-9AC0-6CF6092D2344}">
      <dgm:prSet/>
      <dgm:spPr/>
      <dgm:t>
        <a:bodyPr/>
        <a:lstStyle/>
        <a:p>
          <a:endParaRPr lang="cs-CZ"/>
        </a:p>
      </dgm:t>
    </dgm:pt>
    <dgm:pt modelId="{0F40859C-03E7-4DA4-854B-8D68699F0A36}" type="sibTrans" cxnId="{23ACF244-FAA8-4711-9AC0-6CF6092D2344}">
      <dgm:prSet/>
      <dgm:spPr/>
      <dgm:t>
        <a:bodyPr/>
        <a:lstStyle/>
        <a:p>
          <a:endParaRPr lang="cs-CZ"/>
        </a:p>
      </dgm:t>
    </dgm:pt>
    <dgm:pt modelId="{2055B1B6-E00F-46D1-ABE8-9C91A8D9B163}" type="pres">
      <dgm:prSet presAssocID="{FD461161-FBFE-41A7-88B3-3FD264E7BA8D}" presName="cycle" presStyleCnt="0">
        <dgm:presLayoutVars>
          <dgm:dir/>
          <dgm:resizeHandles val="exact"/>
        </dgm:presLayoutVars>
      </dgm:prSet>
      <dgm:spPr/>
      <dgm:t>
        <a:bodyPr/>
        <a:lstStyle/>
        <a:p>
          <a:endParaRPr lang="cs-CZ"/>
        </a:p>
      </dgm:t>
    </dgm:pt>
    <dgm:pt modelId="{46FC9C60-883F-471F-99C1-D0FEC5204BF0}" type="pres">
      <dgm:prSet presAssocID="{4CAC3501-8DFB-4AB5-AADB-03247FADEBA1}" presName="node" presStyleLbl="node1" presStyleIdx="0" presStyleCnt="7" custScaleX="204261">
        <dgm:presLayoutVars>
          <dgm:bulletEnabled val="1"/>
        </dgm:presLayoutVars>
      </dgm:prSet>
      <dgm:spPr/>
      <dgm:t>
        <a:bodyPr/>
        <a:lstStyle/>
        <a:p>
          <a:endParaRPr lang="cs-CZ"/>
        </a:p>
      </dgm:t>
    </dgm:pt>
    <dgm:pt modelId="{550BD826-D2D0-4E80-B9CA-0A8529381DB7}" type="pres">
      <dgm:prSet presAssocID="{4CAC3501-8DFB-4AB5-AADB-03247FADEBA1}" presName="spNode" presStyleCnt="0"/>
      <dgm:spPr/>
    </dgm:pt>
    <dgm:pt modelId="{2F5EF02E-0DE8-4E25-AAF8-36168584A4D1}" type="pres">
      <dgm:prSet presAssocID="{A5877AF5-AC91-47C4-AF0C-CD52D78F0122}" presName="sibTrans" presStyleLbl="sibTrans1D1" presStyleIdx="0" presStyleCnt="7"/>
      <dgm:spPr/>
      <dgm:t>
        <a:bodyPr/>
        <a:lstStyle/>
        <a:p>
          <a:endParaRPr lang="cs-CZ"/>
        </a:p>
      </dgm:t>
    </dgm:pt>
    <dgm:pt modelId="{27958C87-CEF2-4DD1-8B02-9FE710D9B323}" type="pres">
      <dgm:prSet presAssocID="{155C0BB8-DAD1-4E52-8CD3-1C8599CE6A66}" presName="node" presStyleLbl="node1" presStyleIdx="1" presStyleCnt="7" custScaleX="208374" custScaleY="100216">
        <dgm:presLayoutVars>
          <dgm:bulletEnabled val="1"/>
        </dgm:presLayoutVars>
      </dgm:prSet>
      <dgm:spPr/>
      <dgm:t>
        <a:bodyPr/>
        <a:lstStyle/>
        <a:p>
          <a:endParaRPr lang="cs-CZ"/>
        </a:p>
      </dgm:t>
    </dgm:pt>
    <dgm:pt modelId="{450157B2-45C5-4331-B90C-3602EF93E859}" type="pres">
      <dgm:prSet presAssocID="{155C0BB8-DAD1-4E52-8CD3-1C8599CE6A66}" presName="spNode" presStyleCnt="0"/>
      <dgm:spPr/>
    </dgm:pt>
    <dgm:pt modelId="{5ED2F826-1804-4EF8-8718-E8B4F97D3F9E}" type="pres">
      <dgm:prSet presAssocID="{6EEBA820-DE97-4B9E-9ACB-D2BB4C05B6A3}" presName="sibTrans" presStyleLbl="sibTrans1D1" presStyleIdx="1" presStyleCnt="7"/>
      <dgm:spPr/>
      <dgm:t>
        <a:bodyPr/>
        <a:lstStyle/>
        <a:p>
          <a:endParaRPr lang="cs-CZ"/>
        </a:p>
      </dgm:t>
    </dgm:pt>
    <dgm:pt modelId="{29CB20E2-A8B3-4F17-AF61-9AC79640D62D}" type="pres">
      <dgm:prSet presAssocID="{BEBA4AAB-A22D-4599-9FBA-22067156FD7B}" presName="node" presStyleLbl="node1" presStyleIdx="2" presStyleCnt="7" custScaleX="174400" custScaleY="105028">
        <dgm:presLayoutVars>
          <dgm:bulletEnabled val="1"/>
        </dgm:presLayoutVars>
      </dgm:prSet>
      <dgm:spPr/>
      <dgm:t>
        <a:bodyPr/>
        <a:lstStyle/>
        <a:p>
          <a:endParaRPr lang="cs-CZ"/>
        </a:p>
      </dgm:t>
    </dgm:pt>
    <dgm:pt modelId="{E72EF6A3-8C8F-4690-A13A-C57A29C53AB6}" type="pres">
      <dgm:prSet presAssocID="{BEBA4AAB-A22D-4599-9FBA-22067156FD7B}" presName="spNode" presStyleCnt="0"/>
      <dgm:spPr/>
    </dgm:pt>
    <dgm:pt modelId="{E4D4CC3C-518C-45CA-8CB7-D31FC3247A24}" type="pres">
      <dgm:prSet presAssocID="{762CA09D-1CB5-46CC-8532-722115C9D9DD}" presName="sibTrans" presStyleLbl="sibTrans1D1" presStyleIdx="2" presStyleCnt="7"/>
      <dgm:spPr/>
      <dgm:t>
        <a:bodyPr/>
        <a:lstStyle/>
        <a:p>
          <a:endParaRPr lang="cs-CZ"/>
        </a:p>
      </dgm:t>
    </dgm:pt>
    <dgm:pt modelId="{D0543449-A89A-4B9A-B111-358FFB048660}" type="pres">
      <dgm:prSet presAssocID="{9BD78305-5F37-4B87-8E28-30C4CF46C5BF}" presName="node" presStyleLbl="node1" presStyleIdx="3" presStyleCnt="7" custScaleX="144872" custScaleY="82430">
        <dgm:presLayoutVars>
          <dgm:bulletEnabled val="1"/>
        </dgm:presLayoutVars>
      </dgm:prSet>
      <dgm:spPr/>
      <dgm:t>
        <a:bodyPr/>
        <a:lstStyle/>
        <a:p>
          <a:endParaRPr lang="cs-CZ"/>
        </a:p>
      </dgm:t>
    </dgm:pt>
    <dgm:pt modelId="{799E1D39-906B-4854-A410-37A9926943F0}" type="pres">
      <dgm:prSet presAssocID="{9BD78305-5F37-4B87-8E28-30C4CF46C5BF}" presName="spNode" presStyleCnt="0"/>
      <dgm:spPr/>
    </dgm:pt>
    <dgm:pt modelId="{A9459B6E-87A1-41F2-ADBB-57E95E9153F5}" type="pres">
      <dgm:prSet presAssocID="{D93B6A26-A7D9-4507-8080-C60CF3EC50F7}" presName="sibTrans" presStyleLbl="sibTrans1D1" presStyleIdx="3" presStyleCnt="7"/>
      <dgm:spPr/>
      <dgm:t>
        <a:bodyPr/>
        <a:lstStyle/>
        <a:p>
          <a:endParaRPr lang="cs-CZ"/>
        </a:p>
      </dgm:t>
    </dgm:pt>
    <dgm:pt modelId="{9E42F91A-250A-43CE-9939-69197B37D656}" type="pres">
      <dgm:prSet presAssocID="{36E79E92-05C4-4727-AF20-09C3F47DEE16}" presName="node" presStyleLbl="node1" presStyleIdx="4" presStyleCnt="7" custScaleX="155699" custScaleY="127003">
        <dgm:presLayoutVars>
          <dgm:bulletEnabled val="1"/>
        </dgm:presLayoutVars>
      </dgm:prSet>
      <dgm:spPr/>
      <dgm:t>
        <a:bodyPr/>
        <a:lstStyle/>
        <a:p>
          <a:endParaRPr lang="cs-CZ"/>
        </a:p>
      </dgm:t>
    </dgm:pt>
    <dgm:pt modelId="{D3BF1F80-3B63-4066-B875-3A311C9A1B58}" type="pres">
      <dgm:prSet presAssocID="{36E79E92-05C4-4727-AF20-09C3F47DEE16}" presName="spNode" presStyleCnt="0"/>
      <dgm:spPr/>
    </dgm:pt>
    <dgm:pt modelId="{AA7D6AD9-8A26-4085-8462-D97A424D0988}" type="pres">
      <dgm:prSet presAssocID="{4AE7F531-7E29-4ADC-82D9-4F0D2A854652}" presName="sibTrans" presStyleLbl="sibTrans1D1" presStyleIdx="4" presStyleCnt="7"/>
      <dgm:spPr/>
      <dgm:t>
        <a:bodyPr/>
        <a:lstStyle/>
        <a:p>
          <a:endParaRPr lang="cs-CZ"/>
        </a:p>
      </dgm:t>
    </dgm:pt>
    <dgm:pt modelId="{764D8826-2136-451C-9D16-4A9A56C8C421}" type="pres">
      <dgm:prSet presAssocID="{CFCB5B90-2AD2-4831-854B-700A46E00088}" presName="node" presStyleLbl="node1" presStyleIdx="5" presStyleCnt="7" custScaleX="185055" custScaleY="119990">
        <dgm:presLayoutVars>
          <dgm:bulletEnabled val="1"/>
        </dgm:presLayoutVars>
      </dgm:prSet>
      <dgm:spPr/>
      <dgm:t>
        <a:bodyPr/>
        <a:lstStyle/>
        <a:p>
          <a:endParaRPr lang="cs-CZ"/>
        </a:p>
      </dgm:t>
    </dgm:pt>
    <dgm:pt modelId="{4DC53D83-E0F1-4E9D-BCA0-EB88D2297A5E}" type="pres">
      <dgm:prSet presAssocID="{CFCB5B90-2AD2-4831-854B-700A46E00088}" presName="spNode" presStyleCnt="0"/>
      <dgm:spPr/>
    </dgm:pt>
    <dgm:pt modelId="{96804FF7-8D0D-47E3-B8CE-74B94D8A1E55}" type="pres">
      <dgm:prSet presAssocID="{E834B2B0-8A85-429D-8C66-529760A9E4F5}" presName="sibTrans" presStyleLbl="sibTrans1D1" presStyleIdx="5" presStyleCnt="7"/>
      <dgm:spPr/>
      <dgm:t>
        <a:bodyPr/>
        <a:lstStyle/>
        <a:p>
          <a:endParaRPr lang="cs-CZ"/>
        </a:p>
      </dgm:t>
    </dgm:pt>
    <dgm:pt modelId="{402A6E6E-BF45-4A1A-B230-237C8C3E5C23}" type="pres">
      <dgm:prSet presAssocID="{BC52A4C7-1F7B-4082-825F-B2C3AC95D1F6}" presName="node" presStyleLbl="node1" presStyleIdx="6" presStyleCnt="7" custScaleX="201457" custScaleY="85253">
        <dgm:presLayoutVars>
          <dgm:bulletEnabled val="1"/>
        </dgm:presLayoutVars>
      </dgm:prSet>
      <dgm:spPr/>
      <dgm:t>
        <a:bodyPr/>
        <a:lstStyle/>
        <a:p>
          <a:endParaRPr lang="cs-CZ"/>
        </a:p>
      </dgm:t>
    </dgm:pt>
    <dgm:pt modelId="{092D75C6-A612-40E0-9B66-CF44B4F3EB9E}" type="pres">
      <dgm:prSet presAssocID="{BC52A4C7-1F7B-4082-825F-B2C3AC95D1F6}" presName="spNode" presStyleCnt="0"/>
      <dgm:spPr/>
    </dgm:pt>
    <dgm:pt modelId="{582D1A5B-5BA4-4E7C-87BA-68D6D77A168F}" type="pres">
      <dgm:prSet presAssocID="{0F40859C-03E7-4DA4-854B-8D68699F0A36}" presName="sibTrans" presStyleLbl="sibTrans1D1" presStyleIdx="6" presStyleCnt="7"/>
      <dgm:spPr/>
      <dgm:t>
        <a:bodyPr/>
        <a:lstStyle/>
        <a:p>
          <a:endParaRPr lang="cs-CZ"/>
        </a:p>
      </dgm:t>
    </dgm:pt>
  </dgm:ptLst>
  <dgm:cxnLst>
    <dgm:cxn modelId="{CD9B6E80-F072-46D7-B2CE-8B44027B9BFC}" srcId="{FD461161-FBFE-41A7-88B3-3FD264E7BA8D}" destId="{BEBA4AAB-A22D-4599-9FBA-22067156FD7B}" srcOrd="2" destOrd="0" parTransId="{08852561-F3FB-4FEE-9275-9CFCB0C2240C}" sibTransId="{762CA09D-1CB5-46CC-8532-722115C9D9DD}"/>
    <dgm:cxn modelId="{293307A3-99C0-45E0-9C1B-937F5C16B898}" srcId="{FD461161-FBFE-41A7-88B3-3FD264E7BA8D}" destId="{CFCB5B90-2AD2-4831-854B-700A46E00088}" srcOrd="5" destOrd="0" parTransId="{FE72ACE1-0073-4DB1-8F45-BE9E6DA8B811}" sibTransId="{E834B2B0-8A85-429D-8C66-529760A9E4F5}"/>
    <dgm:cxn modelId="{1902F16F-60AE-4046-9EE2-713CE3140A39}" type="presOf" srcId="{4CAC3501-8DFB-4AB5-AADB-03247FADEBA1}" destId="{46FC9C60-883F-471F-99C1-D0FEC5204BF0}" srcOrd="0" destOrd="0" presId="urn:microsoft.com/office/officeart/2005/8/layout/cycle6"/>
    <dgm:cxn modelId="{73ED2FC6-4857-4D13-A808-81E661A762BC}" type="presOf" srcId="{155C0BB8-DAD1-4E52-8CD3-1C8599CE6A66}" destId="{27958C87-CEF2-4DD1-8B02-9FE710D9B323}" srcOrd="0" destOrd="0" presId="urn:microsoft.com/office/officeart/2005/8/layout/cycle6"/>
    <dgm:cxn modelId="{5B6F92B4-52CD-4DC1-9AD8-27C41F143533}" type="presOf" srcId="{CFCB5B90-2AD2-4831-854B-700A46E00088}" destId="{764D8826-2136-451C-9D16-4A9A56C8C421}" srcOrd="0" destOrd="0" presId="urn:microsoft.com/office/officeart/2005/8/layout/cycle6"/>
    <dgm:cxn modelId="{22FB151C-2835-4B18-B356-83073052C49B}" type="presOf" srcId="{6EEBA820-DE97-4B9E-9ACB-D2BB4C05B6A3}" destId="{5ED2F826-1804-4EF8-8718-E8B4F97D3F9E}" srcOrd="0" destOrd="0" presId="urn:microsoft.com/office/officeart/2005/8/layout/cycle6"/>
    <dgm:cxn modelId="{06F17B5E-B018-41D7-8BC7-EE66271FDF38}" srcId="{FD461161-FBFE-41A7-88B3-3FD264E7BA8D}" destId="{4CAC3501-8DFB-4AB5-AADB-03247FADEBA1}" srcOrd="0" destOrd="0" parTransId="{A2ACE983-1E8C-48CE-A17E-F4C2F879705A}" sibTransId="{A5877AF5-AC91-47C4-AF0C-CD52D78F0122}"/>
    <dgm:cxn modelId="{6B13A437-314B-4B50-8DFF-8D7DBC60ABD8}" type="presOf" srcId="{36E79E92-05C4-4727-AF20-09C3F47DEE16}" destId="{9E42F91A-250A-43CE-9939-69197B37D656}" srcOrd="0" destOrd="0" presId="urn:microsoft.com/office/officeart/2005/8/layout/cycle6"/>
    <dgm:cxn modelId="{EE448587-E7D6-45CA-BFAD-8F5F806D8811}" type="presOf" srcId="{D93B6A26-A7D9-4507-8080-C60CF3EC50F7}" destId="{A9459B6E-87A1-41F2-ADBB-57E95E9153F5}" srcOrd="0" destOrd="0" presId="urn:microsoft.com/office/officeart/2005/8/layout/cycle6"/>
    <dgm:cxn modelId="{1E4E8F95-D745-44C2-823C-AA2656DA4678}" type="presOf" srcId="{4AE7F531-7E29-4ADC-82D9-4F0D2A854652}" destId="{AA7D6AD9-8A26-4085-8462-D97A424D0988}" srcOrd="0" destOrd="0" presId="urn:microsoft.com/office/officeart/2005/8/layout/cycle6"/>
    <dgm:cxn modelId="{686BFD34-B5D3-4294-8304-7ADD0CA8831E}" type="presOf" srcId="{BEBA4AAB-A22D-4599-9FBA-22067156FD7B}" destId="{29CB20E2-A8B3-4F17-AF61-9AC79640D62D}" srcOrd="0" destOrd="0" presId="urn:microsoft.com/office/officeart/2005/8/layout/cycle6"/>
    <dgm:cxn modelId="{735E7EC1-8A42-4F24-8F4C-3B6740CF0D91}" srcId="{FD461161-FBFE-41A7-88B3-3FD264E7BA8D}" destId="{36E79E92-05C4-4727-AF20-09C3F47DEE16}" srcOrd="4" destOrd="0" parTransId="{28BF3F35-36F2-42FE-8D6C-4F2055F69EB3}" sibTransId="{4AE7F531-7E29-4ADC-82D9-4F0D2A854652}"/>
    <dgm:cxn modelId="{90C68E24-D1BB-40C3-ACF0-027B5E8DAF8D}" type="presOf" srcId="{A5877AF5-AC91-47C4-AF0C-CD52D78F0122}" destId="{2F5EF02E-0DE8-4E25-AAF8-36168584A4D1}" srcOrd="0" destOrd="0" presId="urn:microsoft.com/office/officeart/2005/8/layout/cycle6"/>
    <dgm:cxn modelId="{1BE5FE94-185A-42C9-8F72-61BCDFD14349}" type="presOf" srcId="{0F40859C-03E7-4DA4-854B-8D68699F0A36}" destId="{582D1A5B-5BA4-4E7C-87BA-68D6D77A168F}" srcOrd="0" destOrd="0" presId="urn:microsoft.com/office/officeart/2005/8/layout/cycle6"/>
    <dgm:cxn modelId="{006E30C4-37E2-4BAA-9E65-2D1FCC6FE754}" type="presOf" srcId="{762CA09D-1CB5-46CC-8532-722115C9D9DD}" destId="{E4D4CC3C-518C-45CA-8CB7-D31FC3247A24}" srcOrd="0" destOrd="0" presId="urn:microsoft.com/office/officeart/2005/8/layout/cycle6"/>
    <dgm:cxn modelId="{B5C0B400-39BC-4013-AACE-0AD45E76C7A1}" type="presOf" srcId="{E834B2B0-8A85-429D-8C66-529760A9E4F5}" destId="{96804FF7-8D0D-47E3-B8CE-74B94D8A1E55}" srcOrd="0" destOrd="0" presId="urn:microsoft.com/office/officeart/2005/8/layout/cycle6"/>
    <dgm:cxn modelId="{A5DBF115-37ED-4606-AFDD-7934E390A56D}" type="presOf" srcId="{FD461161-FBFE-41A7-88B3-3FD264E7BA8D}" destId="{2055B1B6-E00F-46D1-ABE8-9C91A8D9B163}" srcOrd="0" destOrd="0" presId="urn:microsoft.com/office/officeart/2005/8/layout/cycle6"/>
    <dgm:cxn modelId="{0018B181-E25B-4733-8951-FD45FA5656C2}" srcId="{FD461161-FBFE-41A7-88B3-3FD264E7BA8D}" destId="{9BD78305-5F37-4B87-8E28-30C4CF46C5BF}" srcOrd="3" destOrd="0" parTransId="{0A7524E5-E2E1-48C5-81B5-A652CA3A0D74}" sibTransId="{D93B6A26-A7D9-4507-8080-C60CF3EC50F7}"/>
    <dgm:cxn modelId="{23ACF244-FAA8-4711-9AC0-6CF6092D2344}" srcId="{FD461161-FBFE-41A7-88B3-3FD264E7BA8D}" destId="{BC52A4C7-1F7B-4082-825F-B2C3AC95D1F6}" srcOrd="6" destOrd="0" parTransId="{3D563349-7C16-493F-A1EE-E91EECB22126}" sibTransId="{0F40859C-03E7-4DA4-854B-8D68699F0A36}"/>
    <dgm:cxn modelId="{D9BCE47E-B665-4873-A05D-B900587F3E5A}" type="presOf" srcId="{BC52A4C7-1F7B-4082-825F-B2C3AC95D1F6}" destId="{402A6E6E-BF45-4A1A-B230-237C8C3E5C23}" srcOrd="0" destOrd="0" presId="urn:microsoft.com/office/officeart/2005/8/layout/cycle6"/>
    <dgm:cxn modelId="{26B0DA45-D1A6-48A8-AF40-CE4EDFD3A39E}" type="presOf" srcId="{9BD78305-5F37-4B87-8E28-30C4CF46C5BF}" destId="{D0543449-A89A-4B9A-B111-358FFB048660}" srcOrd="0" destOrd="0" presId="urn:microsoft.com/office/officeart/2005/8/layout/cycle6"/>
    <dgm:cxn modelId="{D80D55AE-7608-4A24-920D-E1F4596D93C1}" srcId="{FD461161-FBFE-41A7-88B3-3FD264E7BA8D}" destId="{155C0BB8-DAD1-4E52-8CD3-1C8599CE6A66}" srcOrd="1" destOrd="0" parTransId="{6427412D-0923-4EE9-B16C-AA6017646A3A}" sibTransId="{6EEBA820-DE97-4B9E-9ACB-D2BB4C05B6A3}"/>
    <dgm:cxn modelId="{D19725E3-090C-4EEF-ABC4-63E6A48338D5}" type="presParOf" srcId="{2055B1B6-E00F-46D1-ABE8-9C91A8D9B163}" destId="{46FC9C60-883F-471F-99C1-D0FEC5204BF0}" srcOrd="0" destOrd="0" presId="urn:microsoft.com/office/officeart/2005/8/layout/cycle6"/>
    <dgm:cxn modelId="{DA499A7D-AD23-4F71-9678-0F585ACF9745}" type="presParOf" srcId="{2055B1B6-E00F-46D1-ABE8-9C91A8D9B163}" destId="{550BD826-D2D0-4E80-B9CA-0A8529381DB7}" srcOrd="1" destOrd="0" presId="urn:microsoft.com/office/officeart/2005/8/layout/cycle6"/>
    <dgm:cxn modelId="{847336D3-BBC6-4647-BBE1-4A9112737F83}" type="presParOf" srcId="{2055B1B6-E00F-46D1-ABE8-9C91A8D9B163}" destId="{2F5EF02E-0DE8-4E25-AAF8-36168584A4D1}" srcOrd="2" destOrd="0" presId="urn:microsoft.com/office/officeart/2005/8/layout/cycle6"/>
    <dgm:cxn modelId="{5A44283B-E9CD-414A-9348-0DF8824D16E1}" type="presParOf" srcId="{2055B1B6-E00F-46D1-ABE8-9C91A8D9B163}" destId="{27958C87-CEF2-4DD1-8B02-9FE710D9B323}" srcOrd="3" destOrd="0" presId="urn:microsoft.com/office/officeart/2005/8/layout/cycle6"/>
    <dgm:cxn modelId="{FC2024CC-F8CC-45BC-A648-B30C6408D15D}" type="presParOf" srcId="{2055B1B6-E00F-46D1-ABE8-9C91A8D9B163}" destId="{450157B2-45C5-4331-B90C-3602EF93E859}" srcOrd="4" destOrd="0" presId="urn:microsoft.com/office/officeart/2005/8/layout/cycle6"/>
    <dgm:cxn modelId="{5CBFA559-6C55-44E4-8AFC-24FEDBD14083}" type="presParOf" srcId="{2055B1B6-E00F-46D1-ABE8-9C91A8D9B163}" destId="{5ED2F826-1804-4EF8-8718-E8B4F97D3F9E}" srcOrd="5" destOrd="0" presId="urn:microsoft.com/office/officeart/2005/8/layout/cycle6"/>
    <dgm:cxn modelId="{C46CFB9B-3DB7-4255-B354-C351753AF3D0}" type="presParOf" srcId="{2055B1B6-E00F-46D1-ABE8-9C91A8D9B163}" destId="{29CB20E2-A8B3-4F17-AF61-9AC79640D62D}" srcOrd="6" destOrd="0" presId="urn:microsoft.com/office/officeart/2005/8/layout/cycle6"/>
    <dgm:cxn modelId="{019500F0-393D-42BB-83AB-6AD1A06C9BE3}" type="presParOf" srcId="{2055B1B6-E00F-46D1-ABE8-9C91A8D9B163}" destId="{E72EF6A3-8C8F-4690-A13A-C57A29C53AB6}" srcOrd="7" destOrd="0" presId="urn:microsoft.com/office/officeart/2005/8/layout/cycle6"/>
    <dgm:cxn modelId="{C7FA8270-227B-4A4A-AE2C-880F4120CC7E}" type="presParOf" srcId="{2055B1B6-E00F-46D1-ABE8-9C91A8D9B163}" destId="{E4D4CC3C-518C-45CA-8CB7-D31FC3247A24}" srcOrd="8" destOrd="0" presId="urn:microsoft.com/office/officeart/2005/8/layout/cycle6"/>
    <dgm:cxn modelId="{9E3EDF18-4FF4-4782-B924-4EFDAB62092D}" type="presParOf" srcId="{2055B1B6-E00F-46D1-ABE8-9C91A8D9B163}" destId="{D0543449-A89A-4B9A-B111-358FFB048660}" srcOrd="9" destOrd="0" presId="urn:microsoft.com/office/officeart/2005/8/layout/cycle6"/>
    <dgm:cxn modelId="{8620359D-52FB-4141-AD00-B07911A008E6}" type="presParOf" srcId="{2055B1B6-E00F-46D1-ABE8-9C91A8D9B163}" destId="{799E1D39-906B-4854-A410-37A9926943F0}" srcOrd="10" destOrd="0" presId="urn:microsoft.com/office/officeart/2005/8/layout/cycle6"/>
    <dgm:cxn modelId="{8238DECF-26F8-43AE-BB4F-47F9E793C2CE}" type="presParOf" srcId="{2055B1B6-E00F-46D1-ABE8-9C91A8D9B163}" destId="{A9459B6E-87A1-41F2-ADBB-57E95E9153F5}" srcOrd="11" destOrd="0" presId="urn:microsoft.com/office/officeart/2005/8/layout/cycle6"/>
    <dgm:cxn modelId="{8E75A674-DDAA-421F-992C-9CBB0B369523}" type="presParOf" srcId="{2055B1B6-E00F-46D1-ABE8-9C91A8D9B163}" destId="{9E42F91A-250A-43CE-9939-69197B37D656}" srcOrd="12" destOrd="0" presId="urn:microsoft.com/office/officeart/2005/8/layout/cycle6"/>
    <dgm:cxn modelId="{C3F036D7-7403-4561-9DA0-A21E3D698089}" type="presParOf" srcId="{2055B1B6-E00F-46D1-ABE8-9C91A8D9B163}" destId="{D3BF1F80-3B63-4066-B875-3A311C9A1B58}" srcOrd="13" destOrd="0" presId="urn:microsoft.com/office/officeart/2005/8/layout/cycle6"/>
    <dgm:cxn modelId="{B47F9D18-2062-4081-9495-21860525EA64}" type="presParOf" srcId="{2055B1B6-E00F-46D1-ABE8-9C91A8D9B163}" destId="{AA7D6AD9-8A26-4085-8462-D97A424D0988}" srcOrd="14" destOrd="0" presId="urn:microsoft.com/office/officeart/2005/8/layout/cycle6"/>
    <dgm:cxn modelId="{CB049A17-C4D0-42AC-A122-152C25AAA376}" type="presParOf" srcId="{2055B1B6-E00F-46D1-ABE8-9C91A8D9B163}" destId="{764D8826-2136-451C-9D16-4A9A56C8C421}" srcOrd="15" destOrd="0" presId="urn:microsoft.com/office/officeart/2005/8/layout/cycle6"/>
    <dgm:cxn modelId="{FC2558D0-7C4B-46C4-A871-11BB255A521C}" type="presParOf" srcId="{2055B1B6-E00F-46D1-ABE8-9C91A8D9B163}" destId="{4DC53D83-E0F1-4E9D-BCA0-EB88D2297A5E}" srcOrd="16" destOrd="0" presId="urn:microsoft.com/office/officeart/2005/8/layout/cycle6"/>
    <dgm:cxn modelId="{0718E83A-35D3-4FF6-92A3-D76E72F97AF8}" type="presParOf" srcId="{2055B1B6-E00F-46D1-ABE8-9C91A8D9B163}" destId="{96804FF7-8D0D-47E3-B8CE-74B94D8A1E55}" srcOrd="17" destOrd="0" presId="urn:microsoft.com/office/officeart/2005/8/layout/cycle6"/>
    <dgm:cxn modelId="{66AA559B-8FE8-4947-8940-DEC5E8068B75}" type="presParOf" srcId="{2055B1B6-E00F-46D1-ABE8-9C91A8D9B163}" destId="{402A6E6E-BF45-4A1A-B230-237C8C3E5C23}" srcOrd="18" destOrd="0" presId="urn:microsoft.com/office/officeart/2005/8/layout/cycle6"/>
    <dgm:cxn modelId="{8A497C3F-FCA2-4509-86E2-40BF31E80346}" type="presParOf" srcId="{2055B1B6-E00F-46D1-ABE8-9C91A8D9B163}" destId="{092D75C6-A612-40E0-9B66-CF44B4F3EB9E}" srcOrd="19" destOrd="0" presId="urn:microsoft.com/office/officeart/2005/8/layout/cycle6"/>
    <dgm:cxn modelId="{7A6C179C-5F4F-4807-A807-7EA311053171}" type="presParOf" srcId="{2055B1B6-E00F-46D1-ABE8-9C91A8D9B163}" destId="{582D1A5B-5BA4-4E7C-87BA-68D6D77A168F}" srcOrd="20"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27D93D-B202-4D0A-A55E-EF91EC385E0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cs-CZ"/>
        </a:p>
      </dgm:t>
    </dgm:pt>
    <dgm:pt modelId="{9FFCCF25-04A8-490A-AEA8-D965B6B7286B}">
      <dgm:prSet phldrT="[Text]" custT="1"/>
      <dgm:spPr/>
      <dgm:t>
        <a:bodyPr/>
        <a:lstStyle/>
        <a:p>
          <a:r>
            <a:rPr lang="en-US" sz="2000" dirty="0" err="1" smtClean="0"/>
            <a:t>Vy</a:t>
          </a:r>
          <a:r>
            <a:rPr lang="cs-CZ" sz="2000" dirty="0" smtClean="0"/>
            <a:t>šší</a:t>
          </a:r>
          <a:r>
            <a:rPr lang="en-US" sz="2000" dirty="0" smtClean="0"/>
            <a:t> </a:t>
          </a:r>
          <a:r>
            <a:rPr lang="en-US" sz="2000" dirty="0" err="1" smtClean="0"/>
            <a:t>bezpe</a:t>
          </a:r>
          <a:r>
            <a:rPr lang="cs-CZ" sz="2000" dirty="0" smtClean="0"/>
            <a:t>čnost</a:t>
          </a:r>
          <a:endParaRPr lang="cs-CZ" sz="2000" dirty="0"/>
        </a:p>
      </dgm:t>
    </dgm:pt>
    <dgm:pt modelId="{4DB23E55-3EDF-4FC3-9B6D-0CFA2272E601}" type="parTrans" cxnId="{5EE9E66E-1EA0-4C37-8E08-8024051FA9D5}">
      <dgm:prSet/>
      <dgm:spPr/>
      <dgm:t>
        <a:bodyPr/>
        <a:lstStyle/>
        <a:p>
          <a:endParaRPr lang="cs-CZ" sz="2000"/>
        </a:p>
      </dgm:t>
    </dgm:pt>
    <dgm:pt modelId="{0CCAEA10-314F-4247-9D53-8C4723655EFA}" type="sibTrans" cxnId="{5EE9E66E-1EA0-4C37-8E08-8024051FA9D5}">
      <dgm:prSet/>
      <dgm:spPr/>
      <dgm:t>
        <a:bodyPr/>
        <a:lstStyle/>
        <a:p>
          <a:endParaRPr lang="cs-CZ" sz="2000"/>
        </a:p>
      </dgm:t>
    </dgm:pt>
    <dgm:pt modelId="{91992D81-15E4-4625-AC77-C1200C8B57DF}">
      <dgm:prSet phldrT="[Text]" custT="1"/>
      <dgm:spPr/>
      <dgm:t>
        <a:bodyPr/>
        <a:lstStyle/>
        <a:p>
          <a:r>
            <a:rPr lang="cs-CZ" sz="2000" dirty="0" smtClean="0"/>
            <a:t>Kontrola dostupnosti</a:t>
          </a:r>
          <a:endParaRPr lang="cs-CZ" sz="2000" dirty="0"/>
        </a:p>
      </dgm:t>
    </dgm:pt>
    <dgm:pt modelId="{70575A6A-C89A-4AF6-8696-9ECDB64AC246}" type="parTrans" cxnId="{9A222B2C-18F6-448A-932A-6965737CD562}">
      <dgm:prSet/>
      <dgm:spPr/>
      <dgm:t>
        <a:bodyPr/>
        <a:lstStyle/>
        <a:p>
          <a:endParaRPr lang="cs-CZ" sz="2000"/>
        </a:p>
      </dgm:t>
    </dgm:pt>
    <dgm:pt modelId="{3FCA862C-2C68-480E-A765-06C416E63DA5}" type="sibTrans" cxnId="{9A222B2C-18F6-448A-932A-6965737CD562}">
      <dgm:prSet/>
      <dgm:spPr/>
      <dgm:t>
        <a:bodyPr/>
        <a:lstStyle/>
        <a:p>
          <a:endParaRPr lang="cs-CZ" sz="2000"/>
        </a:p>
      </dgm:t>
    </dgm:pt>
    <dgm:pt modelId="{330D27D3-BC91-4E61-AB5C-45A61F06589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cs-CZ" sz="2000" dirty="0" smtClean="0"/>
            <a:t>Kontrolovana, nařízená léčba</a:t>
          </a:r>
          <a:endParaRPr lang="cs-CZ" sz="2000" dirty="0"/>
        </a:p>
      </dgm:t>
    </dgm:pt>
    <dgm:pt modelId="{BB832B8F-8D5F-4E25-A8D0-9134062FB263}" type="parTrans" cxnId="{1CD65731-A0C7-4785-8342-5B3800D28FF7}">
      <dgm:prSet/>
      <dgm:spPr/>
      <dgm:t>
        <a:bodyPr/>
        <a:lstStyle/>
        <a:p>
          <a:endParaRPr lang="cs-CZ" sz="2000"/>
        </a:p>
      </dgm:t>
    </dgm:pt>
    <dgm:pt modelId="{14823606-B954-4E95-8608-92EB411515E2}" type="sibTrans" cxnId="{1CD65731-A0C7-4785-8342-5B3800D28FF7}">
      <dgm:prSet/>
      <dgm:spPr/>
      <dgm:t>
        <a:bodyPr/>
        <a:lstStyle/>
        <a:p>
          <a:endParaRPr lang="cs-CZ" sz="2000"/>
        </a:p>
      </dgm:t>
    </dgm:pt>
    <dgm:pt modelId="{A9239262-1999-407C-B48E-09651A6E845C}">
      <dgm:prSet phldrT="[Text]" custT="1"/>
      <dgm:spPr/>
      <dgm:t>
        <a:bodyPr/>
        <a:lstStyle/>
        <a:p>
          <a:r>
            <a:rPr lang="cs-CZ" sz="2000" dirty="0" smtClean="0"/>
            <a:t>Vice institucí, vice lidi potrestano</a:t>
          </a:r>
          <a:endParaRPr lang="cs-CZ" sz="2000" dirty="0"/>
        </a:p>
      </dgm:t>
    </dgm:pt>
    <dgm:pt modelId="{CB685D8A-3381-4376-AE5D-203E919A5FA3}" type="parTrans" cxnId="{17DC000C-0B4D-405D-959B-8EF9371E7397}">
      <dgm:prSet/>
      <dgm:spPr/>
      <dgm:t>
        <a:bodyPr/>
        <a:lstStyle/>
        <a:p>
          <a:endParaRPr lang="cs-CZ" sz="2000"/>
        </a:p>
      </dgm:t>
    </dgm:pt>
    <dgm:pt modelId="{25BF8848-03A8-4991-A6D4-C748BFEF199C}" type="sibTrans" cxnId="{17DC000C-0B4D-405D-959B-8EF9371E7397}">
      <dgm:prSet/>
      <dgm:spPr/>
      <dgm:t>
        <a:bodyPr/>
        <a:lstStyle/>
        <a:p>
          <a:endParaRPr lang="cs-CZ" sz="2000"/>
        </a:p>
      </dgm:t>
    </dgm:pt>
    <dgm:pt modelId="{3C99853E-D819-439E-9EF5-37F882BCA954}">
      <dgm:prSet custT="1"/>
      <dgm:spPr/>
      <dgm:t>
        <a:bodyPr/>
        <a:lstStyle/>
        <a:p>
          <a:r>
            <a:rPr lang="cs-CZ" sz="2000" dirty="0" smtClean="0"/>
            <a:t>Institucionalní systém rozšiřiuje dozor</a:t>
          </a:r>
          <a:endParaRPr lang="cs-CZ" sz="2000" dirty="0"/>
        </a:p>
      </dgm:t>
    </dgm:pt>
    <dgm:pt modelId="{4115E7A8-0F79-477D-B22B-64E70074B47A}" type="parTrans" cxnId="{AD7D7ECB-1E9E-4575-AE77-DF4832DD5468}">
      <dgm:prSet/>
      <dgm:spPr/>
      <dgm:t>
        <a:bodyPr/>
        <a:lstStyle/>
        <a:p>
          <a:endParaRPr lang="cs-CZ" sz="2000"/>
        </a:p>
      </dgm:t>
    </dgm:pt>
    <dgm:pt modelId="{29D3320D-A61B-4764-A8D7-C361E2B015A4}" type="sibTrans" cxnId="{AD7D7ECB-1E9E-4575-AE77-DF4832DD5468}">
      <dgm:prSet/>
      <dgm:spPr/>
      <dgm:t>
        <a:bodyPr/>
        <a:lstStyle/>
        <a:p>
          <a:endParaRPr lang="cs-CZ" sz="2000"/>
        </a:p>
      </dgm:t>
    </dgm:pt>
    <dgm:pt modelId="{F6665F1E-FAE9-4A0E-B308-45BAC598893D}" type="pres">
      <dgm:prSet presAssocID="{6027D93D-B202-4D0A-A55E-EF91EC385E0A}" presName="Name0" presStyleCnt="0">
        <dgm:presLayoutVars>
          <dgm:dir/>
          <dgm:resizeHandles val="exact"/>
        </dgm:presLayoutVars>
      </dgm:prSet>
      <dgm:spPr/>
      <dgm:t>
        <a:bodyPr/>
        <a:lstStyle/>
        <a:p>
          <a:endParaRPr lang="cs-CZ"/>
        </a:p>
      </dgm:t>
    </dgm:pt>
    <dgm:pt modelId="{5A6D2990-FFAF-4DAC-A804-577CAF31872C}" type="pres">
      <dgm:prSet presAssocID="{9FFCCF25-04A8-490A-AEA8-D965B6B7286B}" presName="Name5" presStyleLbl="vennNode1" presStyleIdx="0" presStyleCnt="5" custScaleX="145551" custLinFactNeighborX="58017" custLinFactNeighborY="70888">
        <dgm:presLayoutVars>
          <dgm:bulletEnabled val="1"/>
        </dgm:presLayoutVars>
      </dgm:prSet>
      <dgm:spPr/>
      <dgm:t>
        <a:bodyPr/>
        <a:lstStyle/>
        <a:p>
          <a:endParaRPr lang="cs-CZ"/>
        </a:p>
      </dgm:t>
    </dgm:pt>
    <dgm:pt modelId="{7D0116A6-CBD6-4F50-A2FB-234DBE7B2BB9}" type="pres">
      <dgm:prSet presAssocID="{0CCAEA10-314F-4247-9D53-8C4723655EFA}" presName="space" presStyleCnt="0"/>
      <dgm:spPr/>
    </dgm:pt>
    <dgm:pt modelId="{746C3AE6-0E2A-49CA-8524-E828C740E5EE}" type="pres">
      <dgm:prSet presAssocID="{91992D81-15E4-4625-AC77-C1200C8B57DF}" presName="Name5" presStyleLbl="vennNode1" presStyleIdx="1" presStyleCnt="5" custScaleX="170316" custScaleY="124708" custLinFactNeighborX="25106" custLinFactNeighborY="40936">
        <dgm:presLayoutVars>
          <dgm:bulletEnabled val="1"/>
        </dgm:presLayoutVars>
      </dgm:prSet>
      <dgm:spPr/>
      <dgm:t>
        <a:bodyPr/>
        <a:lstStyle/>
        <a:p>
          <a:endParaRPr lang="cs-CZ"/>
        </a:p>
      </dgm:t>
    </dgm:pt>
    <dgm:pt modelId="{0BD0EBF9-3A10-445C-BB0D-D8CF0DF3861C}" type="pres">
      <dgm:prSet presAssocID="{3FCA862C-2C68-480E-A765-06C416E63DA5}" presName="space" presStyleCnt="0"/>
      <dgm:spPr/>
    </dgm:pt>
    <dgm:pt modelId="{037DFC77-1EC6-4511-A858-9275CBECC583}" type="pres">
      <dgm:prSet presAssocID="{330D27D3-BC91-4E61-AB5C-45A61F06589E}" presName="Name5" presStyleLbl="vennNode1" presStyleIdx="2" presStyleCnt="5" custScaleX="164865" custScaleY="136551" custLinFactNeighborX="11070" custLinFactNeighborY="-3174">
        <dgm:presLayoutVars>
          <dgm:bulletEnabled val="1"/>
        </dgm:presLayoutVars>
      </dgm:prSet>
      <dgm:spPr/>
      <dgm:t>
        <a:bodyPr/>
        <a:lstStyle/>
        <a:p>
          <a:endParaRPr lang="cs-CZ"/>
        </a:p>
      </dgm:t>
    </dgm:pt>
    <dgm:pt modelId="{B8D2E2E9-7798-4A29-8636-99DBD0F172CD}" type="pres">
      <dgm:prSet presAssocID="{14823606-B954-4E95-8608-92EB411515E2}" presName="space" presStyleCnt="0"/>
      <dgm:spPr/>
    </dgm:pt>
    <dgm:pt modelId="{F1759B1D-8DD0-4BB4-BF6F-0ECB46B3243F}" type="pres">
      <dgm:prSet presAssocID="{A9239262-1999-407C-B48E-09651A6E845C}" presName="Name5" presStyleLbl="vennNode1" presStyleIdx="3" presStyleCnt="5" custScaleX="184433" custScaleY="143363" custLinFactNeighborX="-39724" custLinFactNeighborY="-36256">
        <dgm:presLayoutVars>
          <dgm:bulletEnabled val="1"/>
        </dgm:presLayoutVars>
      </dgm:prSet>
      <dgm:spPr/>
      <dgm:t>
        <a:bodyPr/>
        <a:lstStyle/>
        <a:p>
          <a:endParaRPr lang="cs-CZ"/>
        </a:p>
      </dgm:t>
    </dgm:pt>
    <dgm:pt modelId="{C0B697AD-57AE-4A39-9C86-25F98F96EAE4}" type="pres">
      <dgm:prSet presAssocID="{25BF8848-03A8-4991-A6D4-C748BFEF199C}" presName="space" presStyleCnt="0"/>
      <dgm:spPr/>
    </dgm:pt>
    <dgm:pt modelId="{7F53EABD-817F-4A10-9904-6CF91DBCB98D}" type="pres">
      <dgm:prSet presAssocID="{3C99853E-D819-439E-9EF5-37F882BCA954}" presName="Name5" presStyleLbl="vennNode1" presStyleIdx="4" presStyleCnt="5" custScaleX="257828" custScaleY="174826" custLinFactNeighborX="-72140" custLinFactNeighborY="-73015">
        <dgm:presLayoutVars>
          <dgm:bulletEnabled val="1"/>
        </dgm:presLayoutVars>
      </dgm:prSet>
      <dgm:spPr/>
      <dgm:t>
        <a:bodyPr/>
        <a:lstStyle/>
        <a:p>
          <a:endParaRPr lang="cs-CZ"/>
        </a:p>
      </dgm:t>
    </dgm:pt>
  </dgm:ptLst>
  <dgm:cxnLst>
    <dgm:cxn modelId="{1ED44C43-8808-4B71-9CA1-E05B9F0C32F8}" type="presOf" srcId="{9FFCCF25-04A8-490A-AEA8-D965B6B7286B}" destId="{5A6D2990-FFAF-4DAC-A804-577CAF31872C}" srcOrd="0" destOrd="0" presId="urn:microsoft.com/office/officeart/2005/8/layout/venn3"/>
    <dgm:cxn modelId="{1CD65731-A0C7-4785-8342-5B3800D28FF7}" srcId="{6027D93D-B202-4D0A-A55E-EF91EC385E0A}" destId="{330D27D3-BC91-4E61-AB5C-45A61F06589E}" srcOrd="2" destOrd="0" parTransId="{BB832B8F-8D5F-4E25-A8D0-9134062FB263}" sibTransId="{14823606-B954-4E95-8608-92EB411515E2}"/>
    <dgm:cxn modelId="{1FC346EF-5E47-45D8-949C-0CE15255B93A}" type="presOf" srcId="{6027D93D-B202-4D0A-A55E-EF91EC385E0A}" destId="{F6665F1E-FAE9-4A0E-B308-45BAC598893D}" srcOrd="0" destOrd="0" presId="urn:microsoft.com/office/officeart/2005/8/layout/venn3"/>
    <dgm:cxn modelId="{A01F6575-2BE8-40E9-BA63-DE3F3EC8EB91}" type="presOf" srcId="{330D27D3-BC91-4E61-AB5C-45A61F06589E}" destId="{037DFC77-1EC6-4511-A858-9275CBECC583}" srcOrd="0" destOrd="0" presId="urn:microsoft.com/office/officeart/2005/8/layout/venn3"/>
    <dgm:cxn modelId="{AD7D7ECB-1E9E-4575-AE77-DF4832DD5468}" srcId="{6027D93D-B202-4D0A-A55E-EF91EC385E0A}" destId="{3C99853E-D819-439E-9EF5-37F882BCA954}" srcOrd="4" destOrd="0" parTransId="{4115E7A8-0F79-477D-B22B-64E70074B47A}" sibTransId="{29D3320D-A61B-4764-A8D7-C361E2B015A4}"/>
    <dgm:cxn modelId="{5EE9E66E-1EA0-4C37-8E08-8024051FA9D5}" srcId="{6027D93D-B202-4D0A-A55E-EF91EC385E0A}" destId="{9FFCCF25-04A8-490A-AEA8-D965B6B7286B}" srcOrd="0" destOrd="0" parTransId="{4DB23E55-3EDF-4FC3-9B6D-0CFA2272E601}" sibTransId="{0CCAEA10-314F-4247-9D53-8C4723655EFA}"/>
    <dgm:cxn modelId="{AA2AD95F-B012-42C6-BBCC-40CE2EBD1047}" type="presOf" srcId="{3C99853E-D819-439E-9EF5-37F882BCA954}" destId="{7F53EABD-817F-4A10-9904-6CF91DBCB98D}" srcOrd="0" destOrd="0" presId="urn:microsoft.com/office/officeart/2005/8/layout/venn3"/>
    <dgm:cxn modelId="{A17D96B8-081B-43A4-BC61-053F3944C922}" type="presOf" srcId="{91992D81-15E4-4625-AC77-C1200C8B57DF}" destId="{746C3AE6-0E2A-49CA-8524-E828C740E5EE}" srcOrd="0" destOrd="0" presId="urn:microsoft.com/office/officeart/2005/8/layout/venn3"/>
    <dgm:cxn modelId="{9A222B2C-18F6-448A-932A-6965737CD562}" srcId="{6027D93D-B202-4D0A-A55E-EF91EC385E0A}" destId="{91992D81-15E4-4625-AC77-C1200C8B57DF}" srcOrd="1" destOrd="0" parTransId="{70575A6A-C89A-4AF6-8696-9ECDB64AC246}" sibTransId="{3FCA862C-2C68-480E-A765-06C416E63DA5}"/>
    <dgm:cxn modelId="{17DC000C-0B4D-405D-959B-8EF9371E7397}" srcId="{6027D93D-B202-4D0A-A55E-EF91EC385E0A}" destId="{A9239262-1999-407C-B48E-09651A6E845C}" srcOrd="3" destOrd="0" parTransId="{CB685D8A-3381-4376-AE5D-203E919A5FA3}" sibTransId="{25BF8848-03A8-4991-A6D4-C748BFEF199C}"/>
    <dgm:cxn modelId="{8313A00D-DEF5-44D7-87D3-B20D09B7EEEC}" type="presOf" srcId="{A9239262-1999-407C-B48E-09651A6E845C}" destId="{F1759B1D-8DD0-4BB4-BF6F-0ECB46B3243F}" srcOrd="0" destOrd="0" presId="urn:microsoft.com/office/officeart/2005/8/layout/venn3"/>
    <dgm:cxn modelId="{857A022A-30B1-4F87-ACF3-2FC9562A8BE6}" type="presParOf" srcId="{F6665F1E-FAE9-4A0E-B308-45BAC598893D}" destId="{5A6D2990-FFAF-4DAC-A804-577CAF31872C}" srcOrd="0" destOrd="0" presId="urn:microsoft.com/office/officeart/2005/8/layout/venn3"/>
    <dgm:cxn modelId="{47024187-D8D9-4C8D-A213-C7A1D218B94F}" type="presParOf" srcId="{F6665F1E-FAE9-4A0E-B308-45BAC598893D}" destId="{7D0116A6-CBD6-4F50-A2FB-234DBE7B2BB9}" srcOrd="1" destOrd="0" presId="urn:microsoft.com/office/officeart/2005/8/layout/venn3"/>
    <dgm:cxn modelId="{8ADB6CA5-385C-46C1-AD0F-270AC07223A2}" type="presParOf" srcId="{F6665F1E-FAE9-4A0E-B308-45BAC598893D}" destId="{746C3AE6-0E2A-49CA-8524-E828C740E5EE}" srcOrd="2" destOrd="0" presId="urn:microsoft.com/office/officeart/2005/8/layout/venn3"/>
    <dgm:cxn modelId="{A51077BD-72E6-4B76-BDCC-A1C65EDE90C2}" type="presParOf" srcId="{F6665F1E-FAE9-4A0E-B308-45BAC598893D}" destId="{0BD0EBF9-3A10-445C-BB0D-D8CF0DF3861C}" srcOrd="3" destOrd="0" presId="urn:microsoft.com/office/officeart/2005/8/layout/venn3"/>
    <dgm:cxn modelId="{EEE6668F-C3DF-4CBF-9023-0BFE95C9193C}" type="presParOf" srcId="{F6665F1E-FAE9-4A0E-B308-45BAC598893D}" destId="{037DFC77-1EC6-4511-A858-9275CBECC583}" srcOrd="4" destOrd="0" presId="urn:microsoft.com/office/officeart/2005/8/layout/venn3"/>
    <dgm:cxn modelId="{0A239466-AB43-4CA4-8880-5FDE158D3FA5}" type="presParOf" srcId="{F6665F1E-FAE9-4A0E-B308-45BAC598893D}" destId="{B8D2E2E9-7798-4A29-8636-99DBD0F172CD}" srcOrd="5" destOrd="0" presId="urn:microsoft.com/office/officeart/2005/8/layout/venn3"/>
    <dgm:cxn modelId="{11428F08-DA11-4BB6-9E49-C0FCDBE5A7CC}" type="presParOf" srcId="{F6665F1E-FAE9-4A0E-B308-45BAC598893D}" destId="{F1759B1D-8DD0-4BB4-BF6F-0ECB46B3243F}" srcOrd="6" destOrd="0" presId="urn:microsoft.com/office/officeart/2005/8/layout/venn3"/>
    <dgm:cxn modelId="{1C797BB7-18C6-4FF4-8E21-A3E3FF7DFDD7}" type="presParOf" srcId="{F6665F1E-FAE9-4A0E-B308-45BAC598893D}" destId="{C0B697AD-57AE-4A39-9C86-25F98F96EAE4}" srcOrd="7" destOrd="0" presId="urn:microsoft.com/office/officeart/2005/8/layout/venn3"/>
    <dgm:cxn modelId="{5B9E1E55-5531-44CB-988A-E0E9C1D76EB6}" type="presParOf" srcId="{F6665F1E-FAE9-4A0E-B308-45BAC598893D}" destId="{7F53EABD-817F-4A10-9904-6CF91DBCB98D}" srcOrd="8"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F181B0-E6F0-41B3-94A0-C21D56038256}" type="doc">
      <dgm:prSet loTypeId="urn:microsoft.com/office/officeart/2005/8/layout/venn2" loCatId="relationship" qsTypeId="urn:microsoft.com/office/officeart/2005/8/quickstyle/3d7" qsCatId="3D" csTypeId="urn:microsoft.com/office/officeart/2005/8/colors/accent1_3" csCatId="accent1" phldr="1"/>
      <dgm:spPr/>
      <dgm:t>
        <a:bodyPr/>
        <a:lstStyle/>
        <a:p>
          <a:endParaRPr lang="cs-CZ"/>
        </a:p>
      </dgm:t>
    </dgm:pt>
    <dgm:pt modelId="{920CBBB0-A30F-466E-9B24-B729E7280A5A}">
      <dgm:prSet phldrT="[Text]" custT="1"/>
      <dgm:spPr/>
      <dgm:t>
        <a:bodyPr/>
        <a:lstStyle/>
        <a:p>
          <a:r>
            <a:rPr lang="en-US" sz="1800" dirty="0" smtClean="0"/>
            <a:t>1 </a:t>
          </a:r>
          <a:r>
            <a:rPr lang="cs-CZ" sz="1800" dirty="0" smtClean="0"/>
            <a:t>S</a:t>
          </a:r>
          <a:r>
            <a:rPr lang="en-US" sz="1800" dirty="0" smtClean="0"/>
            <a:t>pole</a:t>
          </a:r>
          <a:r>
            <a:rPr lang="cs-CZ" sz="1800" dirty="0" smtClean="0"/>
            <a:t>čnost</a:t>
          </a:r>
          <a:r>
            <a:rPr lang="en-US" sz="2000" dirty="0" smtClean="0"/>
            <a:t>.</a:t>
          </a:r>
          <a:endParaRPr lang="cs-CZ" sz="2000" dirty="0"/>
        </a:p>
      </dgm:t>
    </dgm:pt>
    <dgm:pt modelId="{CA96D733-6BB4-4C0E-B63F-59B5C398DB20}" type="parTrans" cxnId="{462D7B1B-00DE-439A-A351-BFE0DADE1872}">
      <dgm:prSet/>
      <dgm:spPr/>
      <dgm:t>
        <a:bodyPr/>
        <a:lstStyle/>
        <a:p>
          <a:endParaRPr lang="cs-CZ"/>
        </a:p>
      </dgm:t>
    </dgm:pt>
    <dgm:pt modelId="{3236A378-7705-40EB-8FC4-6C4FDD20D4D3}" type="sibTrans" cxnId="{462D7B1B-00DE-439A-A351-BFE0DADE1872}">
      <dgm:prSet/>
      <dgm:spPr/>
      <dgm:t>
        <a:bodyPr/>
        <a:lstStyle/>
        <a:p>
          <a:endParaRPr lang="cs-CZ"/>
        </a:p>
      </dgm:t>
    </dgm:pt>
    <dgm:pt modelId="{BA007D77-E65B-4CE4-9D2A-9DA56A5A0D75}">
      <dgm:prSet phldrT="[Text]" custT="1"/>
      <dgm:spPr/>
      <dgm:t>
        <a:bodyPr/>
        <a:lstStyle/>
        <a:p>
          <a:r>
            <a:rPr lang="en-US" sz="1600" dirty="0" smtClean="0"/>
            <a:t>2 </a:t>
          </a:r>
          <a:r>
            <a:rPr lang="cs-CZ" sz="1600" dirty="0" smtClean="0"/>
            <a:t>Komunita</a:t>
          </a:r>
          <a:endParaRPr lang="cs-CZ" sz="1600" dirty="0"/>
        </a:p>
      </dgm:t>
    </dgm:pt>
    <dgm:pt modelId="{74E68E14-D94D-494B-A623-E9306002BD01}" type="parTrans" cxnId="{EBA639FF-0BB4-4353-99F9-A4D1F83F6A8F}">
      <dgm:prSet/>
      <dgm:spPr/>
      <dgm:t>
        <a:bodyPr/>
        <a:lstStyle/>
        <a:p>
          <a:endParaRPr lang="cs-CZ"/>
        </a:p>
      </dgm:t>
    </dgm:pt>
    <dgm:pt modelId="{2FBDD31C-B9EB-4A17-8DBE-8EF296DFDBA9}" type="sibTrans" cxnId="{EBA639FF-0BB4-4353-99F9-A4D1F83F6A8F}">
      <dgm:prSet/>
      <dgm:spPr/>
      <dgm:t>
        <a:bodyPr/>
        <a:lstStyle/>
        <a:p>
          <a:endParaRPr lang="cs-CZ"/>
        </a:p>
      </dgm:t>
    </dgm:pt>
    <dgm:pt modelId="{8311A7BB-73DA-4B5E-9C36-FDEF52DF9BC0}">
      <dgm:prSet phldrT="[Text]" custT="1"/>
      <dgm:spPr/>
      <dgm:t>
        <a:bodyPr/>
        <a:lstStyle/>
        <a:p>
          <a:pPr defTabSz="889000">
            <a:lnSpc>
              <a:spcPct val="90000"/>
            </a:lnSpc>
            <a:spcBef>
              <a:spcPct val="0"/>
            </a:spcBef>
            <a:spcAft>
              <a:spcPct val="35000"/>
            </a:spcAft>
          </a:pPr>
          <a:r>
            <a:rPr lang="en-US" sz="2000" dirty="0" smtClean="0"/>
            <a:t>3</a:t>
          </a:r>
        </a:p>
        <a:p>
          <a:pPr marL="0" marR="0" indent="0" defTabSz="914400" eaLnBrk="1" fontAlgn="auto" latinLnBrk="0" hangingPunct="1">
            <a:lnSpc>
              <a:spcPct val="100000"/>
            </a:lnSpc>
            <a:spcBef>
              <a:spcPts val="0"/>
            </a:spcBef>
            <a:spcAft>
              <a:spcPts val="0"/>
            </a:spcAft>
            <a:buClrTx/>
            <a:buSzTx/>
            <a:buFontTx/>
            <a:buNone/>
            <a:tabLst/>
            <a:defRPr/>
          </a:pPr>
          <a:r>
            <a:rPr lang="cs-CZ" sz="1800" dirty="0" smtClean="0"/>
            <a:t>Vztahy</a:t>
          </a:r>
        </a:p>
        <a:p>
          <a:pPr defTabSz="889000">
            <a:lnSpc>
              <a:spcPct val="90000"/>
            </a:lnSpc>
            <a:spcBef>
              <a:spcPct val="0"/>
            </a:spcBef>
            <a:spcAft>
              <a:spcPct val="35000"/>
            </a:spcAft>
          </a:pPr>
          <a:r>
            <a:rPr lang="cs-CZ" sz="1600" dirty="0" smtClean="0"/>
            <a:t>rodina, škola</a:t>
          </a:r>
          <a:endParaRPr lang="cs-CZ" sz="1800" dirty="0" smtClean="0"/>
        </a:p>
      </dgm:t>
    </dgm:pt>
    <dgm:pt modelId="{AEFD2F42-7F18-4982-B009-95F2EB9E0C53}" type="parTrans" cxnId="{4A30F161-6DE9-4CFD-A2DD-666620BAE1AF}">
      <dgm:prSet/>
      <dgm:spPr/>
      <dgm:t>
        <a:bodyPr/>
        <a:lstStyle/>
        <a:p>
          <a:endParaRPr lang="cs-CZ"/>
        </a:p>
      </dgm:t>
    </dgm:pt>
    <dgm:pt modelId="{6BEACE3D-C084-4836-B02D-92A83B483410}" type="sibTrans" cxnId="{4A30F161-6DE9-4CFD-A2DD-666620BAE1AF}">
      <dgm:prSet/>
      <dgm:spPr/>
      <dgm:t>
        <a:bodyPr/>
        <a:lstStyle/>
        <a:p>
          <a:endParaRPr lang="cs-CZ"/>
        </a:p>
      </dgm:t>
    </dgm:pt>
    <dgm:pt modelId="{20668A91-CDA5-45D7-B69F-F15728CEF75C}">
      <dgm:prSet phldrT="[Text]" custT="1"/>
      <dgm:spPr/>
      <dgm:t>
        <a:bodyPr/>
        <a:lstStyle/>
        <a:p>
          <a:r>
            <a:rPr lang="en-US" sz="2000" dirty="0" smtClean="0"/>
            <a:t>4</a:t>
          </a:r>
        </a:p>
        <a:p>
          <a:r>
            <a:rPr lang="cs-CZ" sz="1800" dirty="0" smtClean="0"/>
            <a:t>Jedinec</a:t>
          </a:r>
          <a:endParaRPr lang="cs-CZ" sz="1800" dirty="0"/>
        </a:p>
      </dgm:t>
    </dgm:pt>
    <dgm:pt modelId="{D0D2BB3A-73BD-4C42-A01C-5E0E5A810C9B}" type="parTrans" cxnId="{0FD63B12-9DAD-49F0-B758-F32A4D44787B}">
      <dgm:prSet/>
      <dgm:spPr/>
      <dgm:t>
        <a:bodyPr/>
        <a:lstStyle/>
        <a:p>
          <a:endParaRPr lang="cs-CZ"/>
        </a:p>
      </dgm:t>
    </dgm:pt>
    <dgm:pt modelId="{B327E0F3-2F6A-4DC2-A6AA-C6BC76D32E51}" type="sibTrans" cxnId="{0FD63B12-9DAD-49F0-B758-F32A4D44787B}">
      <dgm:prSet/>
      <dgm:spPr/>
      <dgm:t>
        <a:bodyPr/>
        <a:lstStyle/>
        <a:p>
          <a:endParaRPr lang="cs-CZ"/>
        </a:p>
      </dgm:t>
    </dgm:pt>
    <dgm:pt modelId="{9800E4F0-9CC6-445F-B41F-24818B1A46C6}" type="pres">
      <dgm:prSet presAssocID="{01F181B0-E6F0-41B3-94A0-C21D56038256}" presName="Name0" presStyleCnt="0">
        <dgm:presLayoutVars>
          <dgm:chMax val="7"/>
          <dgm:resizeHandles val="exact"/>
        </dgm:presLayoutVars>
      </dgm:prSet>
      <dgm:spPr/>
      <dgm:t>
        <a:bodyPr/>
        <a:lstStyle/>
        <a:p>
          <a:endParaRPr lang="cs-CZ"/>
        </a:p>
      </dgm:t>
    </dgm:pt>
    <dgm:pt modelId="{7F820D78-3D77-4C0B-8442-A841F363B083}" type="pres">
      <dgm:prSet presAssocID="{01F181B0-E6F0-41B3-94A0-C21D56038256}" presName="comp1" presStyleCnt="0"/>
      <dgm:spPr/>
    </dgm:pt>
    <dgm:pt modelId="{E9ADFCE8-D5F7-47E0-A334-E19B0789F056}" type="pres">
      <dgm:prSet presAssocID="{01F181B0-E6F0-41B3-94A0-C21D56038256}" presName="circle1" presStyleLbl="node1" presStyleIdx="0" presStyleCnt="4" custScaleX="62015" custLinFactNeighborX="1957" custLinFactNeighborY="672"/>
      <dgm:spPr/>
      <dgm:t>
        <a:bodyPr/>
        <a:lstStyle/>
        <a:p>
          <a:endParaRPr lang="cs-CZ"/>
        </a:p>
      </dgm:t>
    </dgm:pt>
    <dgm:pt modelId="{0988BA9C-D409-46D2-9374-D56569769803}" type="pres">
      <dgm:prSet presAssocID="{01F181B0-E6F0-41B3-94A0-C21D56038256}" presName="c1text" presStyleLbl="node1" presStyleIdx="0" presStyleCnt="4">
        <dgm:presLayoutVars>
          <dgm:bulletEnabled val="1"/>
        </dgm:presLayoutVars>
      </dgm:prSet>
      <dgm:spPr/>
      <dgm:t>
        <a:bodyPr/>
        <a:lstStyle/>
        <a:p>
          <a:endParaRPr lang="cs-CZ"/>
        </a:p>
      </dgm:t>
    </dgm:pt>
    <dgm:pt modelId="{4B1EC543-79E7-428F-A607-A5BCF950F472}" type="pres">
      <dgm:prSet presAssocID="{01F181B0-E6F0-41B3-94A0-C21D56038256}" presName="comp2" presStyleCnt="0"/>
      <dgm:spPr/>
    </dgm:pt>
    <dgm:pt modelId="{CB109F95-ED70-4ACB-B501-A67CE4B84E13}" type="pres">
      <dgm:prSet presAssocID="{01F181B0-E6F0-41B3-94A0-C21D56038256}" presName="circle2" presStyleLbl="node1" presStyleIdx="1" presStyleCnt="4" custScaleX="66444" custLinFactNeighborY="1573"/>
      <dgm:spPr/>
      <dgm:t>
        <a:bodyPr/>
        <a:lstStyle/>
        <a:p>
          <a:endParaRPr lang="cs-CZ"/>
        </a:p>
      </dgm:t>
    </dgm:pt>
    <dgm:pt modelId="{6ACC39A6-838F-4EB0-BB7C-8C6522301A28}" type="pres">
      <dgm:prSet presAssocID="{01F181B0-E6F0-41B3-94A0-C21D56038256}" presName="c2text" presStyleLbl="node1" presStyleIdx="1" presStyleCnt="4">
        <dgm:presLayoutVars>
          <dgm:bulletEnabled val="1"/>
        </dgm:presLayoutVars>
      </dgm:prSet>
      <dgm:spPr/>
      <dgm:t>
        <a:bodyPr/>
        <a:lstStyle/>
        <a:p>
          <a:endParaRPr lang="cs-CZ"/>
        </a:p>
      </dgm:t>
    </dgm:pt>
    <dgm:pt modelId="{8D4437DB-4C14-4BD1-888C-40300FA324A0}" type="pres">
      <dgm:prSet presAssocID="{01F181B0-E6F0-41B3-94A0-C21D56038256}" presName="comp3" presStyleCnt="0"/>
      <dgm:spPr/>
    </dgm:pt>
    <dgm:pt modelId="{B40B42D9-0FA3-4D40-9492-14F37F4CD092}" type="pres">
      <dgm:prSet presAssocID="{01F181B0-E6F0-41B3-94A0-C21D56038256}" presName="circle3" presStyleLbl="node1" presStyleIdx="2" presStyleCnt="4" custScaleX="78749" custLinFactNeighborX="4492" custLinFactNeighborY="-2922"/>
      <dgm:spPr/>
      <dgm:t>
        <a:bodyPr/>
        <a:lstStyle/>
        <a:p>
          <a:endParaRPr lang="cs-CZ"/>
        </a:p>
      </dgm:t>
    </dgm:pt>
    <dgm:pt modelId="{364A71C5-D5D1-41DF-B1CE-43E6CB26D156}" type="pres">
      <dgm:prSet presAssocID="{01F181B0-E6F0-41B3-94A0-C21D56038256}" presName="c3text" presStyleLbl="node1" presStyleIdx="2" presStyleCnt="4">
        <dgm:presLayoutVars>
          <dgm:bulletEnabled val="1"/>
        </dgm:presLayoutVars>
      </dgm:prSet>
      <dgm:spPr/>
      <dgm:t>
        <a:bodyPr/>
        <a:lstStyle/>
        <a:p>
          <a:endParaRPr lang="cs-CZ"/>
        </a:p>
      </dgm:t>
    </dgm:pt>
    <dgm:pt modelId="{121BBF6B-52D2-41CC-9010-E17894D7BA31}" type="pres">
      <dgm:prSet presAssocID="{01F181B0-E6F0-41B3-94A0-C21D56038256}" presName="comp4" presStyleCnt="0"/>
      <dgm:spPr/>
    </dgm:pt>
    <dgm:pt modelId="{A0ABD3B3-2BDB-4596-B408-C0A9B863A063}" type="pres">
      <dgm:prSet presAssocID="{01F181B0-E6F0-41B3-94A0-C21D56038256}" presName="circle4" presStyleLbl="node1" presStyleIdx="3" presStyleCnt="4" custScaleX="81210"/>
      <dgm:spPr/>
      <dgm:t>
        <a:bodyPr/>
        <a:lstStyle/>
        <a:p>
          <a:endParaRPr lang="cs-CZ"/>
        </a:p>
      </dgm:t>
    </dgm:pt>
    <dgm:pt modelId="{A68DC17D-171C-4E58-BC4C-7BD433BC7838}" type="pres">
      <dgm:prSet presAssocID="{01F181B0-E6F0-41B3-94A0-C21D56038256}" presName="c4text" presStyleLbl="node1" presStyleIdx="3" presStyleCnt="4">
        <dgm:presLayoutVars>
          <dgm:bulletEnabled val="1"/>
        </dgm:presLayoutVars>
      </dgm:prSet>
      <dgm:spPr/>
      <dgm:t>
        <a:bodyPr/>
        <a:lstStyle/>
        <a:p>
          <a:endParaRPr lang="cs-CZ"/>
        </a:p>
      </dgm:t>
    </dgm:pt>
  </dgm:ptLst>
  <dgm:cxnLst>
    <dgm:cxn modelId="{462D7B1B-00DE-439A-A351-BFE0DADE1872}" srcId="{01F181B0-E6F0-41B3-94A0-C21D56038256}" destId="{920CBBB0-A30F-466E-9B24-B729E7280A5A}" srcOrd="0" destOrd="0" parTransId="{CA96D733-6BB4-4C0E-B63F-59B5C398DB20}" sibTransId="{3236A378-7705-40EB-8FC4-6C4FDD20D4D3}"/>
    <dgm:cxn modelId="{C17212DA-1FB5-4409-995C-4E0D601F34A7}" type="presOf" srcId="{20668A91-CDA5-45D7-B69F-F15728CEF75C}" destId="{A68DC17D-171C-4E58-BC4C-7BD433BC7838}" srcOrd="1" destOrd="0" presId="urn:microsoft.com/office/officeart/2005/8/layout/venn2"/>
    <dgm:cxn modelId="{C816899B-9C41-4F47-B812-DB31E51714BE}" type="presOf" srcId="{01F181B0-E6F0-41B3-94A0-C21D56038256}" destId="{9800E4F0-9CC6-445F-B41F-24818B1A46C6}" srcOrd="0" destOrd="0" presId="urn:microsoft.com/office/officeart/2005/8/layout/venn2"/>
    <dgm:cxn modelId="{1478D76C-0F74-495C-AAA1-B1397140F720}" type="presOf" srcId="{8311A7BB-73DA-4B5E-9C36-FDEF52DF9BC0}" destId="{B40B42D9-0FA3-4D40-9492-14F37F4CD092}" srcOrd="0" destOrd="0" presId="urn:microsoft.com/office/officeart/2005/8/layout/venn2"/>
    <dgm:cxn modelId="{FCFD195F-E7A4-41BF-B1A9-D22B13E1B0F3}" type="presOf" srcId="{8311A7BB-73DA-4B5E-9C36-FDEF52DF9BC0}" destId="{364A71C5-D5D1-41DF-B1CE-43E6CB26D156}" srcOrd="1" destOrd="0" presId="urn:microsoft.com/office/officeart/2005/8/layout/venn2"/>
    <dgm:cxn modelId="{4A30F161-6DE9-4CFD-A2DD-666620BAE1AF}" srcId="{01F181B0-E6F0-41B3-94A0-C21D56038256}" destId="{8311A7BB-73DA-4B5E-9C36-FDEF52DF9BC0}" srcOrd="2" destOrd="0" parTransId="{AEFD2F42-7F18-4982-B009-95F2EB9E0C53}" sibTransId="{6BEACE3D-C084-4836-B02D-92A83B483410}"/>
    <dgm:cxn modelId="{EBA639FF-0BB4-4353-99F9-A4D1F83F6A8F}" srcId="{01F181B0-E6F0-41B3-94A0-C21D56038256}" destId="{BA007D77-E65B-4CE4-9D2A-9DA56A5A0D75}" srcOrd="1" destOrd="0" parTransId="{74E68E14-D94D-494B-A623-E9306002BD01}" sibTransId="{2FBDD31C-B9EB-4A17-8DBE-8EF296DFDBA9}"/>
    <dgm:cxn modelId="{48DD3E7B-E5A5-427E-B327-978ED03F21EE}" type="presOf" srcId="{BA007D77-E65B-4CE4-9D2A-9DA56A5A0D75}" destId="{CB109F95-ED70-4ACB-B501-A67CE4B84E13}" srcOrd="0" destOrd="0" presId="urn:microsoft.com/office/officeart/2005/8/layout/venn2"/>
    <dgm:cxn modelId="{D9BA47F5-9368-467F-9FCB-75C97CB9E1D7}" type="presOf" srcId="{920CBBB0-A30F-466E-9B24-B729E7280A5A}" destId="{0988BA9C-D409-46D2-9374-D56569769803}" srcOrd="1" destOrd="0" presId="urn:microsoft.com/office/officeart/2005/8/layout/venn2"/>
    <dgm:cxn modelId="{C7D8FB2C-AA75-45E9-BC42-A577726070CA}" type="presOf" srcId="{20668A91-CDA5-45D7-B69F-F15728CEF75C}" destId="{A0ABD3B3-2BDB-4596-B408-C0A9B863A063}" srcOrd="0" destOrd="0" presId="urn:microsoft.com/office/officeart/2005/8/layout/venn2"/>
    <dgm:cxn modelId="{E130C5EB-74ED-44E5-9296-260CAE4EC35F}" type="presOf" srcId="{BA007D77-E65B-4CE4-9D2A-9DA56A5A0D75}" destId="{6ACC39A6-838F-4EB0-BB7C-8C6522301A28}" srcOrd="1" destOrd="0" presId="urn:microsoft.com/office/officeart/2005/8/layout/venn2"/>
    <dgm:cxn modelId="{0FD63B12-9DAD-49F0-B758-F32A4D44787B}" srcId="{01F181B0-E6F0-41B3-94A0-C21D56038256}" destId="{20668A91-CDA5-45D7-B69F-F15728CEF75C}" srcOrd="3" destOrd="0" parTransId="{D0D2BB3A-73BD-4C42-A01C-5E0E5A810C9B}" sibTransId="{B327E0F3-2F6A-4DC2-A6AA-C6BC76D32E51}"/>
    <dgm:cxn modelId="{E1C0FE7E-AFA0-4CA9-B4F4-61D71F55E501}" type="presOf" srcId="{920CBBB0-A30F-466E-9B24-B729E7280A5A}" destId="{E9ADFCE8-D5F7-47E0-A334-E19B0789F056}" srcOrd="0" destOrd="0" presId="urn:microsoft.com/office/officeart/2005/8/layout/venn2"/>
    <dgm:cxn modelId="{8DCE3643-DC98-4257-8131-96D68EBD03D0}" type="presParOf" srcId="{9800E4F0-9CC6-445F-B41F-24818B1A46C6}" destId="{7F820D78-3D77-4C0B-8442-A841F363B083}" srcOrd="0" destOrd="0" presId="urn:microsoft.com/office/officeart/2005/8/layout/venn2"/>
    <dgm:cxn modelId="{0A404312-9245-47E7-A838-92D0556AD088}" type="presParOf" srcId="{7F820D78-3D77-4C0B-8442-A841F363B083}" destId="{E9ADFCE8-D5F7-47E0-A334-E19B0789F056}" srcOrd="0" destOrd="0" presId="urn:microsoft.com/office/officeart/2005/8/layout/venn2"/>
    <dgm:cxn modelId="{B984DD3B-A65E-4065-92F9-B129D33097A3}" type="presParOf" srcId="{7F820D78-3D77-4C0B-8442-A841F363B083}" destId="{0988BA9C-D409-46D2-9374-D56569769803}" srcOrd="1" destOrd="0" presId="urn:microsoft.com/office/officeart/2005/8/layout/venn2"/>
    <dgm:cxn modelId="{DF286099-098D-407F-9C47-6C4799F721CE}" type="presParOf" srcId="{9800E4F0-9CC6-445F-B41F-24818B1A46C6}" destId="{4B1EC543-79E7-428F-A607-A5BCF950F472}" srcOrd="1" destOrd="0" presId="urn:microsoft.com/office/officeart/2005/8/layout/venn2"/>
    <dgm:cxn modelId="{3009533D-26D8-4083-9159-446E4305C68C}" type="presParOf" srcId="{4B1EC543-79E7-428F-A607-A5BCF950F472}" destId="{CB109F95-ED70-4ACB-B501-A67CE4B84E13}" srcOrd="0" destOrd="0" presId="urn:microsoft.com/office/officeart/2005/8/layout/venn2"/>
    <dgm:cxn modelId="{F10207F1-85B5-49A8-8CCD-1071D92BD0D8}" type="presParOf" srcId="{4B1EC543-79E7-428F-A607-A5BCF950F472}" destId="{6ACC39A6-838F-4EB0-BB7C-8C6522301A28}" srcOrd="1" destOrd="0" presId="urn:microsoft.com/office/officeart/2005/8/layout/venn2"/>
    <dgm:cxn modelId="{5BE06222-EBBD-4C65-B068-F02D4270C8E9}" type="presParOf" srcId="{9800E4F0-9CC6-445F-B41F-24818B1A46C6}" destId="{8D4437DB-4C14-4BD1-888C-40300FA324A0}" srcOrd="2" destOrd="0" presId="urn:microsoft.com/office/officeart/2005/8/layout/venn2"/>
    <dgm:cxn modelId="{57CE2A31-55A4-46AA-853B-D594609C1ACB}" type="presParOf" srcId="{8D4437DB-4C14-4BD1-888C-40300FA324A0}" destId="{B40B42D9-0FA3-4D40-9492-14F37F4CD092}" srcOrd="0" destOrd="0" presId="urn:microsoft.com/office/officeart/2005/8/layout/venn2"/>
    <dgm:cxn modelId="{4CA07233-4BB0-4CBE-8B44-DA643E910E69}" type="presParOf" srcId="{8D4437DB-4C14-4BD1-888C-40300FA324A0}" destId="{364A71C5-D5D1-41DF-B1CE-43E6CB26D156}" srcOrd="1" destOrd="0" presId="urn:microsoft.com/office/officeart/2005/8/layout/venn2"/>
    <dgm:cxn modelId="{47720D8B-3163-4027-92C5-A3CDB5CCF460}" type="presParOf" srcId="{9800E4F0-9CC6-445F-B41F-24818B1A46C6}" destId="{121BBF6B-52D2-41CC-9010-E17894D7BA31}" srcOrd="3" destOrd="0" presId="urn:microsoft.com/office/officeart/2005/8/layout/venn2"/>
    <dgm:cxn modelId="{2C29061B-625A-4A81-AFC4-C749DAC3A3E6}" type="presParOf" srcId="{121BBF6B-52D2-41CC-9010-E17894D7BA31}" destId="{A0ABD3B3-2BDB-4596-B408-C0A9B863A063}" srcOrd="0" destOrd="0" presId="urn:microsoft.com/office/officeart/2005/8/layout/venn2"/>
    <dgm:cxn modelId="{2FD39D6E-BBE9-4127-8D44-E5EE7C878F7A}" type="presParOf" srcId="{121BBF6B-52D2-41CC-9010-E17894D7BA31}" destId="{A68DC17D-171C-4E58-BC4C-7BD433BC7838}"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732193-0A19-42E9-AAFE-CEBDCCE68F2D}">
      <dsp:nvSpPr>
        <dsp:cNvPr id="0" name=""/>
        <dsp:cNvSpPr/>
      </dsp:nvSpPr>
      <dsp:spPr>
        <a:xfrm>
          <a:off x="8543" y="723495"/>
          <a:ext cx="1251410" cy="1464880"/>
        </a:xfrm>
        <a:prstGeom prst="roundRect">
          <a:avLst>
            <a:gd name="adj" fmla="val 10000"/>
          </a:avLst>
        </a:prstGeom>
        <a:solidFill>
          <a:schemeClr val="accent1">
            <a:shade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smtClean="0">
              <a:solidFill>
                <a:schemeClr val="tx1"/>
              </a:solidFill>
            </a:rPr>
            <a:t>Nikdy neuživali </a:t>
          </a:r>
          <a:r>
            <a:rPr lang="en-US" sz="2000" kern="1200" dirty="0" smtClean="0">
              <a:solidFill>
                <a:schemeClr val="tx1"/>
              </a:solidFill>
            </a:rPr>
            <a:t>12,7</a:t>
          </a:r>
          <a:endParaRPr lang="cs-CZ" sz="2000" kern="1200" dirty="0">
            <a:solidFill>
              <a:schemeClr val="tx1"/>
            </a:solidFill>
          </a:endParaRPr>
        </a:p>
      </dsp:txBody>
      <dsp:txXfrm>
        <a:off x="8543" y="723495"/>
        <a:ext cx="1251410" cy="1464880"/>
      </dsp:txXfrm>
    </dsp:sp>
    <dsp:sp modelId="{C1D5472F-A1A2-490C-9D96-262C2952139C}">
      <dsp:nvSpPr>
        <dsp:cNvPr id="0" name=""/>
        <dsp:cNvSpPr/>
      </dsp:nvSpPr>
      <dsp:spPr>
        <a:xfrm>
          <a:off x="1385094" y="1300761"/>
          <a:ext cx="265298" cy="310349"/>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a:p>
      </dsp:txBody>
      <dsp:txXfrm>
        <a:off x="1385094" y="1300761"/>
        <a:ext cx="265298" cy="310349"/>
      </dsp:txXfrm>
    </dsp:sp>
    <dsp:sp modelId="{E2155D68-D4C6-40D6-9544-1A37840A8ED0}">
      <dsp:nvSpPr>
        <dsp:cNvPr id="0" name=""/>
        <dsp:cNvSpPr/>
      </dsp:nvSpPr>
      <dsp:spPr>
        <a:xfrm>
          <a:off x="1760517" y="723495"/>
          <a:ext cx="1251410" cy="1464880"/>
        </a:xfrm>
        <a:prstGeom prst="roundRect">
          <a:avLst>
            <a:gd name="adj" fmla="val 10000"/>
          </a:avLst>
        </a:prstGeom>
        <a:solidFill>
          <a:schemeClr val="accent1">
            <a:shade val="50000"/>
            <a:hueOff val="-322570"/>
            <a:satOff val="-5720"/>
            <a:lumOff val="1923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smtClean="0">
              <a:solidFill>
                <a:schemeClr val="tx1"/>
              </a:solidFill>
            </a:rPr>
            <a:t>Nejsou běžní uživatelé</a:t>
          </a:r>
        </a:p>
        <a:p>
          <a:pPr lvl="0" algn="ctr" defTabSz="889000">
            <a:lnSpc>
              <a:spcPct val="90000"/>
            </a:lnSpc>
            <a:spcBef>
              <a:spcPct val="0"/>
            </a:spcBef>
            <a:spcAft>
              <a:spcPct val="35000"/>
            </a:spcAft>
          </a:pPr>
          <a:r>
            <a:rPr lang="en-US" sz="2000" kern="1200" dirty="0" smtClean="0">
              <a:solidFill>
                <a:schemeClr val="tx1"/>
              </a:solidFill>
            </a:rPr>
            <a:t>25,2</a:t>
          </a:r>
          <a:endParaRPr lang="cs-CZ" sz="2000" kern="1200" dirty="0">
            <a:solidFill>
              <a:schemeClr val="tx1"/>
            </a:solidFill>
          </a:endParaRPr>
        </a:p>
      </dsp:txBody>
      <dsp:txXfrm>
        <a:off x="1760517" y="723495"/>
        <a:ext cx="1251410" cy="1464880"/>
      </dsp:txXfrm>
    </dsp:sp>
    <dsp:sp modelId="{E55FDD47-E44D-4070-A154-79BFC9E02681}">
      <dsp:nvSpPr>
        <dsp:cNvPr id="0" name=""/>
        <dsp:cNvSpPr/>
      </dsp:nvSpPr>
      <dsp:spPr>
        <a:xfrm>
          <a:off x="3137068" y="1300761"/>
          <a:ext cx="265298" cy="310349"/>
        </a:xfrm>
        <a:prstGeom prst="rightArrow">
          <a:avLst>
            <a:gd name="adj1" fmla="val 60000"/>
            <a:gd name="adj2" fmla="val 50000"/>
          </a:avLst>
        </a:prstGeom>
        <a:solidFill>
          <a:schemeClr val="accent1">
            <a:shade val="90000"/>
            <a:hueOff val="-420413"/>
            <a:satOff val="-6433"/>
            <a:lumOff val="194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a:p>
      </dsp:txBody>
      <dsp:txXfrm>
        <a:off x="3137068" y="1300761"/>
        <a:ext cx="265298" cy="310349"/>
      </dsp:txXfrm>
    </dsp:sp>
    <dsp:sp modelId="{D9D54B52-0679-4D10-A6C7-8A89FC020292}">
      <dsp:nvSpPr>
        <dsp:cNvPr id="0" name=""/>
        <dsp:cNvSpPr/>
      </dsp:nvSpPr>
      <dsp:spPr>
        <a:xfrm>
          <a:off x="3512491" y="723495"/>
          <a:ext cx="1251410" cy="1464880"/>
        </a:xfrm>
        <a:prstGeom prst="roundRect">
          <a:avLst>
            <a:gd name="adj" fmla="val 10000"/>
          </a:avLst>
        </a:prstGeom>
        <a:solidFill>
          <a:schemeClr val="accent1">
            <a:shade val="50000"/>
            <a:hueOff val="-645140"/>
            <a:satOff val="-11441"/>
            <a:lumOff val="3846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smtClean="0">
              <a:solidFill>
                <a:schemeClr val="tx1"/>
              </a:solidFill>
            </a:rPr>
            <a:t>Nejsou rizikoví uživatelé</a:t>
          </a:r>
        </a:p>
        <a:p>
          <a:pPr lvl="0" algn="ctr" defTabSz="889000">
            <a:lnSpc>
              <a:spcPct val="90000"/>
            </a:lnSpc>
            <a:spcBef>
              <a:spcPct val="0"/>
            </a:spcBef>
            <a:spcAft>
              <a:spcPct val="35000"/>
            </a:spcAft>
          </a:pPr>
          <a:r>
            <a:rPr lang="en-US" sz="2000" kern="1200" dirty="0" smtClean="0">
              <a:solidFill>
                <a:schemeClr val="tx1"/>
              </a:solidFill>
            </a:rPr>
            <a:t>14,5</a:t>
          </a:r>
          <a:endParaRPr lang="cs-CZ" sz="2000" kern="1200" dirty="0">
            <a:solidFill>
              <a:schemeClr val="tx1"/>
            </a:solidFill>
          </a:endParaRPr>
        </a:p>
      </dsp:txBody>
      <dsp:txXfrm>
        <a:off x="3512491" y="723495"/>
        <a:ext cx="1251410" cy="1464880"/>
      </dsp:txXfrm>
    </dsp:sp>
    <dsp:sp modelId="{3E18DC6A-BCC7-45FF-8879-C0439AE4DB40}">
      <dsp:nvSpPr>
        <dsp:cNvPr id="0" name=""/>
        <dsp:cNvSpPr/>
      </dsp:nvSpPr>
      <dsp:spPr>
        <a:xfrm>
          <a:off x="4889042" y="1300761"/>
          <a:ext cx="265298" cy="310349"/>
        </a:xfrm>
        <a:prstGeom prst="rightArrow">
          <a:avLst>
            <a:gd name="adj1" fmla="val 60000"/>
            <a:gd name="adj2" fmla="val 50000"/>
          </a:avLst>
        </a:prstGeom>
        <a:solidFill>
          <a:schemeClr val="accent1">
            <a:shade val="90000"/>
            <a:hueOff val="-840826"/>
            <a:satOff val="-12867"/>
            <a:lumOff val="38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a:p>
      </dsp:txBody>
      <dsp:txXfrm>
        <a:off x="4889042" y="1300761"/>
        <a:ext cx="265298" cy="310349"/>
      </dsp:txXfrm>
    </dsp:sp>
    <dsp:sp modelId="{A2302159-B3C2-4B11-9B3D-58F2729B5F75}">
      <dsp:nvSpPr>
        <dsp:cNvPr id="0" name=""/>
        <dsp:cNvSpPr/>
      </dsp:nvSpPr>
      <dsp:spPr>
        <a:xfrm>
          <a:off x="5264465" y="723495"/>
          <a:ext cx="1399952" cy="1464880"/>
        </a:xfrm>
        <a:prstGeom prst="roundRect">
          <a:avLst>
            <a:gd name="adj" fmla="val 10000"/>
          </a:avLst>
        </a:prstGeom>
        <a:solidFill>
          <a:schemeClr val="accent1">
            <a:shade val="50000"/>
            <a:hueOff val="-645140"/>
            <a:satOff val="-11441"/>
            <a:lumOff val="3846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cs-CZ" sz="1800" kern="1200" dirty="0" smtClean="0"/>
        </a:p>
        <a:p>
          <a:pPr lvl="0" algn="ctr" defTabSz="800100">
            <a:lnSpc>
              <a:spcPct val="90000"/>
            </a:lnSpc>
            <a:spcBef>
              <a:spcPct val="0"/>
            </a:spcBef>
            <a:spcAft>
              <a:spcPct val="35000"/>
            </a:spcAft>
          </a:pPr>
          <a:r>
            <a:rPr lang="cs-CZ" sz="2000" b="1" kern="1200" dirty="0" smtClean="0">
              <a:solidFill>
                <a:schemeClr val="tx1"/>
              </a:solidFill>
            </a:rPr>
            <a:t>Rizikoví uživatelé</a:t>
          </a:r>
        </a:p>
        <a:p>
          <a:pPr lvl="0" algn="ctr" defTabSz="800100">
            <a:lnSpc>
              <a:spcPct val="90000"/>
            </a:lnSpc>
            <a:spcBef>
              <a:spcPct val="0"/>
            </a:spcBef>
            <a:spcAft>
              <a:spcPct val="35000"/>
            </a:spcAft>
          </a:pPr>
          <a:r>
            <a:rPr lang="en-US" sz="2000" b="1" kern="1200" dirty="0" smtClean="0">
              <a:solidFill>
                <a:schemeClr val="tx1"/>
              </a:solidFill>
            </a:rPr>
            <a:t>31,7</a:t>
          </a:r>
          <a:endParaRPr lang="cs-CZ" sz="2000" b="1" kern="1200" dirty="0">
            <a:solidFill>
              <a:schemeClr val="tx1"/>
            </a:solidFill>
          </a:endParaRPr>
        </a:p>
      </dsp:txBody>
      <dsp:txXfrm>
        <a:off x="5264465" y="723495"/>
        <a:ext cx="1399952" cy="1464880"/>
      </dsp:txXfrm>
    </dsp:sp>
    <dsp:sp modelId="{C6B6A028-09C2-4EB4-847A-646FCC159140}">
      <dsp:nvSpPr>
        <dsp:cNvPr id="0" name=""/>
        <dsp:cNvSpPr/>
      </dsp:nvSpPr>
      <dsp:spPr>
        <a:xfrm>
          <a:off x="6789559" y="1300761"/>
          <a:ext cx="265298" cy="310349"/>
        </a:xfrm>
        <a:prstGeom prst="rightArrow">
          <a:avLst>
            <a:gd name="adj1" fmla="val 60000"/>
            <a:gd name="adj2" fmla="val 50000"/>
          </a:avLst>
        </a:prstGeom>
        <a:solidFill>
          <a:schemeClr val="accent1">
            <a:shade val="90000"/>
            <a:hueOff val="-420413"/>
            <a:satOff val="-6433"/>
            <a:lumOff val="194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cs-CZ" sz="1400" kern="1200"/>
        </a:p>
      </dsp:txBody>
      <dsp:txXfrm>
        <a:off x="6789559" y="1300761"/>
        <a:ext cx="265298" cy="310349"/>
      </dsp:txXfrm>
    </dsp:sp>
    <dsp:sp modelId="{B6233A56-A08C-47FA-AB70-CC8B0BC270C6}">
      <dsp:nvSpPr>
        <dsp:cNvPr id="0" name=""/>
        <dsp:cNvSpPr/>
      </dsp:nvSpPr>
      <dsp:spPr>
        <a:xfrm>
          <a:off x="7164982" y="723495"/>
          <a:ext cx="1251410" cy="1464880"/>
        </a:xfrm>
        <a:prstGeom prst="roundRect">
          <a:avLst>
            <a:gd name="adj" fmla="val 10000"/>
          </a:avLst>
        </a:prstGeom>
        <a:solidFill>
          <a:schemeClr val="accent1">
            <a:shade val="50000"/>
            <a:hueOff val="-322570"/>
            <a:satOff val="-5720"/>
            <a:lumOff val="1923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kern="1200" dirty="0" smtClean="0">
              <a:solidFill>
                <a:schemeClr val="tx1"/>
              </a:solidFill>
            </a:rPr>
            <a:t>Závislí</a:t>
          </a:r>
        </a:p>
        <a:p>
          <a:pPr lvl="0" algn="ctr" defTabSz="1066800">
            <a:lnSpc>
              <a:spcPct val="90000"/>
            </a:lnSpc>
            <a:spcBef>
              <a:spcPct val="0"/>
            </a:spcBef>
            <a:spcAft>
              <a:spcPct val="35000"/>
            </a:spcAft>
          </a:pPr>
          <a:r>
            <a:rPr lang="cs-CZ" sz="2400" kern="1200" dirty="0" smtClean="0">
              <a:solidFill>
                <a:schemeClr val="tx1"/>
              </a:solidFill>
            </a:rPr>
            <a:t> </a:t>
          </a:r>
          <a:r>
            <a:rPr lang="en-US" sz="2400" kern="1200" dirty="0" smtClean="0">
              <a:solidFill>
                <a:schemeClr val="tx1"/>
              </a:solidFill>
            </a:rPr>
            <a:t>15,9</a:t>
          </a:r>
          <a:endParaRPr lang="cs-CZ" sz="2400" kern="1200" dirty="0">
            <a:solidFill>
              <a:schemeClr val="tx1"/>
            </a:solidFill>
          </a:endParaRPr>
        </a:p>
      </dsp:txBody>
      <dsp:txXfrm>
        <a:off x="7164982" y="723495"/>
        <a:ext cx="1251410" cy="14648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FC9C60-883F-471F-99C1-D0FEC5204BF0}">
      <dsp:nvSpPr>
        <dsp:cNvPr id="0" name=""/>
        <dsp:cNvSpPr/>
      </dsp:nvSpPr>
      <dsp:spPr>
        <a:xfrm>
          <a:off x="2641930" y="-61586"/>
          <a:ext cx="3024626" cy="962497"/>
        </a:xfrm>
        <a:prstGeom prst="roundRect">
          <a:avLst/>
        </a:prstGeom>
        <a:solidFill>
          <a:schemeClr val="accent1">
            <a:shade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cs-CZ" sz="2800" kern="1200" dirty="0" smtClean="0"/>
            <a:t>Fokus na</a:t>
          </a:r>
          <a:r>
            <a:rPr lang="en-US" sz="2800" kern="1200" dirty="0" smtClean="0"/>
            <a:t> </a:t>
          </a:r>
          <a:r>
            <a:rPr lang="cs-CZ" sz="2800" kern="1200" dirty="0" smtClean="0"/>
            <a:t>VZ</a:t>
          </a:r>
          <a:endParaRPr lang="en-US" sz="2800" kern="1200" dirty="0" smtClean="0"/>
        </a:p>
        <a:p>
          <a:pPr lvl="0" algn="ctr" defTabSz="1244600">
            <a:lnSpc>
              <a:spcPct val="90000"/>
            </a:lnSpc>
            <a:spcBef>
              <a:spcPct val="0"/>
            </a:spcBef>
            <a:spcAft>
              <a:spcPct val="35000"/>
            </a:spcAft>
          </a:pPr>
          <a:r>
            <a:rPr lang="en-US" sz="2000" kern="1200" dirty="0" smtClean="0"/>
            <a:t>Populace/</a:t>
          </a:r>
          <a:r>
            <a:rPr lang="en-US" sz="2000" kern="1200" dirty="0" err="1" smtClean="0"/>
            <a:t>jedinec</a:t>
          </a:r>
          <a:endParaRPr lang="cs-CZ" sz="2000" kern="1200" dirty="0"/>
        </a:p>
      </dsp:txBody>
      <dsp:txXfrm>
        <a:off x="2641930" y="-61586"/>
        <a:ext cx="3024626" cy="962497"/>
      </dsp:txXfrm>
    </dsp:sp>
    <dsp:sp modelId="{2F5EF02E-0DE8-4E25-AAF8-36168584A4D1}">
      <dsp:nvSpPr>
        <dsp:cNvPr id="0" name=""/>
        <dsp:cNvSpPr/>
      </dsp:nvSpPr>
      <dsp:spPr>
        <a:xfrm>
          <a:off x="1406481" y="419662"/>
          <a:ext cx="5495524" cy="5495524"/>
        </a:xfrm>
        <a:custGeom>
          <a:avLst/>
          <a:gdLst/>
          <a:ahLst/>
          <a:cxnLst/>
          <a:rect l="0" t="0" r="0" b="0"/>
          <a:pathLst>
            <a:path>
              <a:moveTo>
                <a:pt x="4261505" y="454559"/>
              </a:moveTo>
              <a:arcTo wR="2747762" hR="2747762" stAng="18205727" swAng="209990"/>
            </a:path>
          </a:pathLst>
        </a:custGeom>
        <a:noFill/>
        <a:ln w="9525" cap="flat" cmpd="sng" algn="ctr">
          <a:solidFill>
            <a:schemeClr val="accent1">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958C87-CEF2-4DD1-8B02-9FE710D9B323}">
      <dsp:nvSpPr>
        <dsp:cNvPr id="0" name=""/>
        <dsp:cNvSpPr/>
      </dsp:nvSpPr>
      <dsp:spPr>
        <a:xfrm>
          <a:off x="4759766" y="971935"/>
          <a:ext cx="3085530" cy="964576"/>
        </a:xfrm>
        <a:prstGeom prst="roundRect">
          <a:avLst/>
        </a:prstGeom>
        <a:solidFill>
          <a:schemeClr val="accent1">
            <a:shade val="50000"/>
            <a:hueOff val="-230407"/>
            <a:satOff val="-4086"/>
            <a:lumOff val="13739"/>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cs-CZ" sz="2800" kern="1200" dirty="0" smtClean="0"/>
            <a:t>Data-informace</a:t>
          </a:r>
        </a:p>
        <a:p>
          <a:pPr lvl="0" algn="ctr" defTabSz="1244600">
            <a:lnSpc>
              <a:spcPct val="90000"/>
            </a:lnSpc>
            <a:spcBef>
              <a:spcPct val="0"/>
            </a:spcBef>
            <a:spcAft>
              <a:spcPct val="35000"/>
            </a:spcAft>
          </a:pPr>
          <a:r>
            <a:rPr lang="cs-CZ" sz="2000" kern="1200" dirty="0" smtClean="0"/>
            <a:t>Kvalita péče</a:t>
          </a:r>
          <a:r>
            <a:rPr lang="en-US" sz="2000" kern="1200" dirty="0" smtClean="0"/>
            <a:t>/</a:t>
          </a:r>
          <a:r>
            <a:rPr lang="cs-CZ" sz="2000" kern="1200" dirty="0" smtClean="0"/>
            <a:t>života</a:t>
          </a:r>
          <a:endParaRPr lang="cs-CZ" sz="2000" kern="1200" dirty="0"/>
        </a:p>
      </dsp:txBody>
      <dsp:txXfrm>
        <a:off x="4759766" y="971935"/>
        <a:ext cx="3085530" cy="964576"/>
      </dsp:txXfrm>
    </dsp:sp>
    <dsp:sp modelId="{5ED2F826-1804-4EF8-8718-E8B4F97D3F9E}">
      <dsp:nvSpPr>
        <dsp:cNvPr id="0" name=""/>
        <dsp:cNvSpPr/>
      </dsp:nvSpPr>
      <dsp:spPr>
        <a:xfrm>
          <a:off x="1406481" y="419662"/>
          <a:ext cx="5495524" cy="5495524"/>
        </a:xfrm>
        <a:custGeom>
          <a:avLst/>
          <a:gdLst/>
          <a:ahLst/>
          <a:cxnLst/>
          <a:rect l="0" t="0" r="0" b="0"/>
          <a:pathLst>
            <a:path>
              <a:moveTo>
                <a:pt x="5210493" y="1529092"/>
              </a:moveTo>
              <a:arcTo wR="2747762" hR="2747762" stAng="20020304" swAng="1695220"/>
            </a:path>
          </a:pathLst>
        </a:custGeom>
        <a:noFill/>
        <a:ln w="9525" cap="flat" cmpd="sng" algn="ctr">
          <a:solidFill>
            <a:schemeClr val="accent1">
              <a:shade val="90000"/>
              <a:hueOff val="-240236"/>
              <a:satOff val="-3676"/>
              <a:lumOff val="11104"/>
              <a:alphaOff val="0"/>
            </a:schemeClr>
          </a:solidFill>
          <a:prstDash val="solid"/>
        </a:ln>
        <a:effectLst/>
      </dsp:spPr>
      <dsp:style>
        <a:lnRef idx="1">
          <a:scrgbClr r="0" g="0" b="0"/>
        </a:lnRef>
        <a:fillRef idx="0">
          <a:scrgbClr r="0" g="0" b="0"/>
        </a:fillRef>
        <a:effectRef idx="0">
          <a:scrgbClr r="0" g="0" b="0"/>
        </a:effectRef>
        <a:fontRef idx="minor"/>
      </dsp:style>
    </dsp:sp>
    <dsp:sp modelId="{29CB20E2-A8B3-4F17-AF61-9AC79640D62D}">
      <dsp:nvSpPr>
        <dsp:cNvPr id="0" name=""/>
        <dsp:cNvSpPr/>
      </dsp:nvSpPr>
      <dsp:spPr>
        <a:xfrm>
          <a:off x="5541886" y="3273413"/>
          <a:ext cx="2582454" cy="1010891"/>
        </a:xfrm>
        <a:prstGeom prst="roundRect">
          <a:avLst/>
        </a:prstGeom>
        <a:solidFill>
          <a:schemeClr val="accent1">
            <a:shade val="50000"/>
            <a:hueOff val="-460814"/>
            <a:satOff val="-8172"/>
            <a:lumOff val="2747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cs-CZ" sz="2800" kern="1200" dirty="0" smtClean="0"/>
            <a:t>Struktury</a:t>
          </a:r>
        </a:p>
        <a:p>
          <a:pPr lvl="0" algn="ctr" defTabSz="1244600">
            <a:lnSpc>
              <a:spcPct val="90000"/>
            </a:lnSpc>
            <a:spcBef>
              <a:spcPct val="0"/>
            </a:spcBef>
            <a:spcAft>
              <a:spcPct val="35000"/>
            </a:spcAft>
          </a:pPr>
          <a:r>
            <a:rPr lang="cs-CZ" sz="2000" kern="1200" dirty="0" smtClean="0"/>
            <a:t>Kapacity, infrastruktura</a:t>
          </a:r>
          <a:endParaRPr lang="cs-CZ" sz="2000" kern="1200" dirty="0"/>
        </a:p>
      </dsp:txBody>
      <dsp:txXfrm>
        <a:off x="5541886" y="3273413"/>
        <a:ext cx="2582454" cy="1010891"/>
      </dsp:txXfrm>
    </dsp:sp>
    <dsp:sp modelId="{E4D4CC3C-518C-45CA-8CB7-D31FC3247A24}">
      <dsp:nvSpPr>
        <dsp:cNvPr id="0" name=""/>
        <dsp:cNvSpPr/>
      </dsp:nvSpPr>
      <dsp:spPr>
        <a:xfrm>
          <a:off x="1406481" y="419662"/>
          <a:ext cx="5495524" cy="5495524"/>
        </a:xfrm>
        <a:custGeom>
          <a:avLst/>
          <a:gdLst/>
          <a:ahLst/>
          <a:cxnLst/>
          <a:rect l="0" t="0" r="0" b="0"/>
          <a:pathLst>
            <a:path>
              <a:moveTo>
                <a:pt x="5253402" y="3875577"/>
              </a:moveTo>
              <a:arcTo wR="2747762" hR="2747762" stAng="1453981" swAng="1480949"/>
            </a:path>
          </a:pathLst>
        </a:custGeom>
        <a:noFill/>
        <a:ln w="9525" cap="flat" cmpd="sng" algn="ctr">
          <a:solidFill>
            <a:schemeClr val="accent1">
              <a:shade val="90000"/>
              <a:hueOff val="-480472"/>
              <a:satOff val="-7353"/>
              <a:lumOff val="22207"/>
              <a:alphaOff val="0"/>
            </a:schemeClr>
          </a:solidFill>
          <a:prstDash val="solid"/>
        </a:ln>
        <a:effectLst/>
      </dsp:spPr>
      <dsp:style>
        <a:lnRef idx="1">
          <a:scrgbClr r="0" g="0" b="0"/>
        </a:lnRef>
        <a:fillRef idx="0">
          <a:scrgbClr r="0" g="0" b="0"/>
        </a:fillRef>
        <a:effectRef idx="0">
          <a:scrgbClr r="0" g="0" b="0"/>
        </a:effectRef>
        <a:fontRef idx="minor"/>
      </dsp:style>
    </dsp:sp>
    <dsp:sp modelId="{D0543449-A89A-4B9A-B111-358FFB048660}">
      <dsp:nvSpPr>
        <dsp:cNvPr id="0" name=""/>
        <dsp:cNvSpPr/>
      </dsp:nvSpPr>
      <dsp:spPr>
        <a:xfrm>
          <a:off x="4273846" y="5246380"/>
          <a:ext cx="2145214" cy="793386"/>
        </a:xfrm>
        <a:prstGeom prst="roundRect">
          <a:avLst/>
        </a:prstGeom>
        <a:solidFill>
          <a:schemeClr val="accent1">
            <a:shade val="50000"/>
            <a:hueOff val="-691221"/>
            <a:satOff val="-12258"/>
            <a:lumOff val="4121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cs-CZ" sz="2800" kern="1200" dirty="0" smtClean="0"/>
            <a:t>Dostupnost</a:t>
          </a:r>
        </a:p>
      </dsp:txBody>
      <dsp:txXfrm>
        <a:off x="4273846" y="5246380"/>
        <a:ext cx="2145214" cy="793386"/>
      </dsp:txXfrm>
    </dsp:sp>
    <dsp:sp modelId="{A9459B6E-87A1-41F2-ADBB-57E95E9153F5}">
      <dsp:nvSpPr>
        <dsp:cNvPr id="0" name=""/>
        <dsp:cNvSpPr/>
      </dsp:nvSpPr>
      <dsp:spPr>
        <a:xfrm>
          <a:off x="1406481" y="419662"/>
          <a:ext cx="5495524" cy="5495524"/>
        </a:xfrm>
        <a:custGeom>
          <a:avLst/>
          <a:gdLst/>
          <a:ahLst/>
          <a:cxnLst/>
          <a:rect l="0" t="0" r="0" b="0"/>
          <a:pathLst>
            <a:path>
              <a:moveTo>
                <a:pt x="2865775" y="5492989"/>
              </a:moveTo>
              <a:arcTo wR="2747762" hR="2747762" stAng="5252307" swAng="195049"/>
            </a:path>
          </a:pathLst>
        </a:custGeom>
        <a:noFill/>
        <a:ln w="9525" cap="flat" cmpd="sng" algn="ctr">
          <a:solidFill>
            <a:schemeClr val="accent1">
              <a:shade val="90000"/>
              <a:hueOff val="-720708"/>
              <a:satOff val="-11029"/>
              <a:lumOff val="33311"/>
              <a:alphaOff val="0"/>
            </a:schemeClr>
          </a:solidFill>
          <a:prstDash val="solid"/>
        </a:ln>
        <a:effectLst/>
      </dsp:spPr>
      <dsp:style>
        <a:lnRef idx="1">
          <a:scrgbClr r="0" g="0" b="0"/>
        </a:lnRef>
        <a:fillRef idx="0">
          <a:scrgbClr r="0" g="0" b="0"/>
        </a:fillRef>
        <a:effectRef idx="0">
          <a:scrgbClr r="0" g="0" b="0"/>
        </a:effectRef>
        <a:fontRef idx="minor"/>
      </dsp:style>
    </dsp:sp>
    <dsp:sp modelId="{9E42F91A-250A-43CE-9939-69197B37D656}">
      <dsp:nvSpPr>
        <dsp:cNvPr id="0" name=""/>
        <dsp:cNvSpPr/>
      </dsp:nvSpPr>
      <dsp:spPr>
        <a:xfrm>
          <a:off x="1809265" y="5031873"/>
          <a:ext cx="2305536" cy="1222400"/>
        </a:xfrm>
        <a:prstGeom prst="roundRect">
          <a:avLst/>
        </a:prstGeom>
        <a:solidFill>
          <a:schemeClr val="accent1">
            <a:shade val="50000"/>
            <a:hueOff val="-691221"/>
            <a:satOff val="-12258"/>
            <a:lumOff val="4121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Prevence</a:t>
          </a:r>
          <a:endParaRPr lang="en-US" sz="2800" kern="1200" dirty="0" smtClean="0"/>
        </a:p>
        <a:p>
          <a:pPr lvl="0" algn="ctr" defTabSz="1244600">
            <a:lnSpc>
              <a:spcPct val="90000"/>
            </a:lnSpc>
            <a:spcBef>
              <a:spcPct val="0"/>
            </a:spcBef>
            <a:spcAft>
              <a:spcPct val="35000"/>
            </a:spcAft>
          </a:pPr>
          <a:r>
            <a:rPr lang="en-US" sz="2000" kern="1200" dirty="0" err="1" smtClean="0"/>
            <a:t>Zdrav</a:t>
          </a:r>
          <a:r>
            <a:rPr lang="cs-CZ" sz="2000" kern="1200" dirty="0" smtClean="0"/>
            <a:t>í jedince</a:t>
          </a:r>
          <a:r>
            <a:rPr lang="en-US" sz="2000" kern="1200" dirty="0" smtClean="0"/>
            <a:t>/</a:t>
          </a:r>
          <a:r>
            <a:rPr lang="cs-CZ" sz="2000" kern="1200" dirty="0" smtClean="0"/>
            <a:t>komunity</a:t>
          </a:r>
          <a:endParaRPr lang="cs-CZ" sz="2000" kern="1200" dirty="0"/>
        </a:p>
      </dsp:txBody>
      <dsp:txXfrm>
        <a:off x="1809265" y="5031873"/>
        <a:ext cx="2305536" cy="1222400"/>
      </dsp:txXfrm>
    </dsp:sp>
    <dsp:sp modelId="{AA7D6AD9-8A26-4085-8462-D97A424D0988}">
      <dsp:nvSpPr>
        <dsp:cNvPr id="0" name=""/>
        <dsp:cNvSpPr/>
      </dsp:nvSpPr>
      <dsp:spPr>
        <a:xfrm>
          <a:off x="1406481" y="419662"/>
          <a:ext cx="5495524" cy="5495524"/>
        </a:xfrm>
        <a:custGeom>
          <a:avLst/>
          <a:gdLst/>
          <a:ahLst/>
          <a:cxnLst/>
          <a:rect l="0" t="0" r="0" b="0"/>
          <a:pathLst>
            <a:path>
              <a:moveTo>
                <a:pt x="723807" y="4606203"/>
              </a:moveTo>
              <a:arcTo wR="2747762" hR="2747762" stAng="8246469" swAng="1005071"/>
            </a:path>
          </a:pathLst>
        </a:custGeom>
        <a:noFill/>
        <a:ln w="9525" cap="flat" cmpd="sng" algn="ctr">
          <a:solidFill>
            <a:schemeClr val="accent1">
              <a:shade val="90000"/>
              <a:hueOff val="-720708"/>
              <a:satOff val="-11029"/>
              <a:lumOff val="33311"/>
              <a:alphaOff val="0"/>
            </a:schemeClr>
          </a:solidFill>
          <a:prstDash val="solid"/>
        </a:ln>
        <a:effectLst/>
      </dsp:spPr>
      <dsp:style>
        <a:lnRef idx="1">
          <a:scrgbClr r="0" g="0" b="0"/>
        </a:lnRef>
        <a:fillRef idx="0">
          <a:scrgbClr r="0" g="0" b="0"/>
        </a:fillRef>
        <a:effectRef idx="0">
          <a:scrgbClr r="0" g="0" b="0"/>
        </a:effectRef>
        <a:fontRef idx="minor"/>
      </dsp:style>
    </dsp:sp>
    <dsp:sp modelId="{764D8826-2136-451C-9D16-4A9A56C8C421}">
      <dsp:nvSpPr>
        <dsp:cNvPr id="0" name=""/>
        <dsp:cNvSpPr/>
      </dsp:nvSpPr>
      <dsp:spPr>
        <a:xfrm>
          <a:off x="105258" y="3201409"/>
          <a:ext cx="2740230" cy="1154900"/>
        </a:xfrm>
        <a:prstGeom prst="roundRect">
          <a:avLst/>
        </a:prstGeom>
        <a:solidFill>
          <a:schemeClr val="accent1">
            <a:shade val="50000"/>
            <a:hueOff val="-460814"/>
            <a:satOff val="-8172"/>
            <a:lumOff val="2747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cs-CZ" sz="2300" kern="1200" dirty="0" smtClean="0"/>
            <a:t>Data-informace</a:t>
          </a:r>
        </a:p>
        <a:p>
          <a:pPr lvl="0" algn="ctr" defTabSz="1022350">
            <a:lnSpc>
              <a:spcPct val="90000"/>
            </a:lnSpc>
            <a:spcBef>
              <a:spcPct val="0"/>
            </a:spcBef>
            <a:spcAft>
              <a:spcPct val="35000"/>
            </a:spcAft>
          </a:pPr>
          <a:r>
            <a:rPr lang="cs-CZ" sz="2300" kern="1200" dirty="0" smtClean="0"/>
            <a:t>Kvalita péče/života</a:t>
          </a:r>
          <a:endParaRPr lang="cs-CZ" sz="2300" kern="1200" dirty="0"/>
        </a:p>
      </dsp:txBody>
      <dsp:txXfrm>
        <a:off x="105258" y="3201409"/>
        <a:ext cx="2740230" cy="1154900"/>
      </dsp:txXfrm>
    </dsp:sp>
    <dsp:sp modelId="{96804FF7-8D0D-47E3-B8CE-74B94D8A1E55}">
      <dsp:nvSpPr>
        <dsp:cNvPr id="0" name=""/>
        <dsp:cNvSpPr/>
      </dsp:nvSpPr>
      <dsp:spPr>
        <a:xfrm>
          <a:off x="1406481" y="419662"/>
          <a:ext cx="5495524" cy="5495524"/>
        </a:xfrm>
        <a:custGeom>
          <a:avLst/>
          <a:gdLst/>
          <a:ahLst/>
          <a:cxnLst/>
          <a:rect l="0" t="0" r="0" b="0"/>
          <a:pathLst>
            <a:path>
              <a:moveTo>
                <a:pt x="74" y="2767981"/>
              </a:moveTo>
              <a:arcTo wR="2747762" hR="2747762" stAng="10774704" swAng="1706415"/>
            </a:path>
          </a:pathLst>
        </a:custGeom>
        <a:noFill/>
        <a:ln w="9525" cap="flat" cmpd="sng" algn="ctr">
          <a:solidFill>
            <a:schemeClr val="accent1">
              <a:shade val="90000"/>
              <a:hueOff val="-480472"/>
              <a:satOff val="-7353"/>
              <a:lumOff val="22207"/>
              <a:alphaOff val="0"/>
            </a:schemeClr>
          </a:solidFill>
          <a:prstDash val="solid"/>
        </a:ln>
        <a:effectLst/>
      </dsp:spPr>
      <dsp:style>
        <a:lnRef idx="1">
          <a:scrgbClr r="0" g="0" b="0"/>
        </a:lnRef>
        <a:fillRef idx="0">
          <a:scrgbClr r="0" g="0" b="0"/>
        </a:fillRef>
        <a:effectRef idx="0">
          <a:scrgbClr r="0" g="0" b="0"/>
        </a:effectRef>
        <a:fontRef idx="minor"/>
      </dsp:style>
    </dsp:sp>
    <dsp:sp modelId="{402A6E6E-BF45-4A1A-B230-237C8C3E5C23}">
      <dsp:nvSpPr>
        <dsp:cNvPr id="0" name=""/>
        <dsp:cNvSpPr/>
      </dsp:nvSpPr>
      <dsp:spPr>
        <a:xfrm>
          <a:off x="514403" y="1043944"/>
          <a:ext cx="2983105" cy="820558"/>
        </a:xfrm>
        <a:prstGeom prst="roundRect">
          <a:avLst/>
        </a:prstGeom>
        <a:solidFill>
          <a:schemeClr val="accent1">
            <a:shade val="50000"/>
            <a:hueOff val="-230407"/>
            <a:satOff val="-4086"/>
            <a:lumOff val="13739"/>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cs-CZ" sz="2800" kern="1200" dirty="0" smtClean="0"/>
            <a:t>Potika</a:t>
          </a:r>
        </a:p>
        <a:p>
          <a:pPr lvl="0" algn="ctr" defTabSz="1244600">
            <a:lnSpc>
              <a:spcPct val="90000"/>
            </a:lnSpc>
            <a:spcBef>
              <a:spcPct val="0"/>
            </a:spcBef>
            <a:spcAft>
              <a:spcPct val="35000"/>
            </a:spcAft>
          </a:pPr>
          <a:r>
            <a:rPr lang="cs-CZ" sz="1700" kern="1200" dirty="0" smtClean="0"/>
            <a:t>Legislativa, normy, kultura...</a:t>
          </a:r>
        </a:p>
      </dsp:txBody>
      <dsp:txXfrm>
        <a:off x="514403" y="1043944"/>
        <a:ext cx="2983105" cy="820558"/>
      </dsp:txXfrm>
    </dsp:sp>
    <dsp:sp modelId="{582D1A5B-5BA4-4E7C-87BA-68D6D77A168F}">
      <dsp:nvSpPr>
        <dsp:cNvPr id="0" name=""/>
        <dsp:cNvSpPr/>
      </dsp:nvSpPr>
      <dsp:spPr>
        <a:xfrm>
          <a:off x="1406481" y="419662"/>
          <a:ext cx="5495524" cy="5495524"/>
        </a:xfrm>
        <a:custGeom>
          <a:avLst/>
          <a:gdLst/>
          <a:ahLst/>
          <a:cxnLst/>
          <a:rect l="0" t="0" r="0" b="0"/>
          <a:pathLst>
            <a:path>
              <a:moveTo>
                <a:pt x="1006132" y="622457"/>
              </a:moveTo>
              <a:arcTo wR="2747762" hR="2747762" stAng="13839978" swAng="352838"/>
            </a:path>
          </a:pathLst>
        </a:custGeom>
        <a:noFill/>
        <a:ln w="9525" cap="flat" cmpd="sng" algn="ctr">
          <a:solidFill>
            <a:schemeClr val="accent1">
              <a:shade val="90000"/>
              <a:hueOff val="-240236"/>
              <a:satOff val="-3676"/>
              <a:lumOff val="11104"/>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6D2990-FFAF-4DAC-A804-577CAF31872C}">
      <dsp:nvSpPr>
        <dsp:cNvPr id="0" name=""/>
        <dsp:cNvSpPr/>
      </dsp:nvSpPr>
      <dsp:spPr>
        <a:xfrm>
          <a:off x="120400" y="2649028"/>
          <a:ext cx="1467694" cy="100837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5494" tIns="25400" rIns="55494" bIns="25400" numCol="1" spcCol="1270" anchor="ctr" anchorCtr="0">
          <a:noAutofit/>
        </a:bodyPr>
        <a:lstStyle/>
        <a:p>
          <a:pPr lvl="0" algn="ctr" defTabSz="889000">
            <a:lnSpc>
              <a:spcPct val="90000"/>
            </a:lnSpc>
            <a:spcBef>
              <a:spcPct val="0"/>
            </a:spcBef>
            <a:spcAft>
              <a:spcPct val="35000"/>
            </a:spcAft>
          </a:pPr>
          <a:r>
            <a:rPr lang="en-US" sz="2000" kern="1200" dirty="0" err="1" smtClean="0"/>
            <a:t>Vy</a:t>
          </a:r>
          <a:r>
            <a:rPr lang="cs-CZ" sz="2000" kern="1200" dirty="0" smtClean="0"/>
            <a:t>šší</a:t>
          </a:r>
          <a:r>
            <a:rPr lang="en-US" sz="2000" kern="1200" dirty="0" smtClean="0"/>
            <a:t> </a:t>
          </a:r>
          <a:r>
            <a:rPr lang="en-US" sz="2000" kern="1200" dirty="0" err="1" smtClean="0"/>
            <a:t>bezpe</a:t>
          </a:r>
          <a:r>
            <a:rPr lang="cs-CZ" sz="2000" kern="1200" dirty="0" smtClean="0"/>
            <a:t>čnost</a:t>
          </a:r>
          <a:endParaRPr lang="cs-CZ" sz="2000" kern="1200" dirty="0"/>
        </a:p>
      </dsp:txBody>
      <dsp:txXfrm>
        <a:off x="120400" y="2649028"/>
        <a:ext cx="1467694" cy="1008371"/>
      </dsp:txXfrm>
    </dsp:sp>
    <dsp:sp modelId="{746C3AE6-0E2A-49CA-8524-E828C740E5EE}">
      <dsp:nvSpPr>
        <dsp:cNvPr id="0" name=""/>
        <dsp:cNvSpPr/>
      </dsp:nvSpPr>
      <dsp:spPr>
        <a:xfrm>
          <a:off x="1320047" y="2222427"/>
          <a:ext cx="1717417" cy="1257519"/>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5494" tIns="25400" rIns="55494" bIns="25400" numCol="1" spcCol="1270" anchor="ctr" anchorCtr="0">
          <a:noAutofit/>
        </a:bodyPr>
        <a:lstStyle/>
        <a:p>
          <a:pPr lvl="0" algn="ctr" defTabSz="889000">
            <a:lnSpc>
              <a:spcPct val="90000"/>
            </a:lnSpc>
            <a:spcBef>
              <a:spcPct val="0"/>
            </a:spcBef>
            <a:spcAft>
              <a:spcPct val="35000"/>
            </a:spcAft>
          </a:pPr>
          <a:r>
            <a:rPr lang="cs-CZ" sz="2000" kern="1200" dirty="0" smtClean="0"/>
            <a:t>Kontrola dostupnosti</a:t>
          </a:r>
          <a:endParaRPr lang="cs-CZ" sz="2000" kern="1200" dirty="0"/>
        </a:p>
      </dsp:txBody>
      <dsp:txXfrm>
        <a:off x="1320047" y="2222427"/>
        <a:ext cx="1717417" cy="1257519"/>
      </dsp:txXfrm>
    </dsp:sp>
    <dsp:sp modelId="{037DFC77-1EC6-4511-A858-9275CBECC583}">
      <dsp:nvSpPr>
        <dsp:cNvPr id="0" name=""/>
        <dsp:cNvSpPr/>
      </dsp:nvSpPr>
      <dsp:spPr>
        <a:xfrm>
          <a:off x="2807483" y="1717923"/>
          <a:ext cx="1662451" cy="1376940"/>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5494" tIns="25400" rIns="55494"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cs-CZ" sz="2000" kern="1200" dirty="0" smtClean="0"/>
            <a:t>Kontrolovana, nařízená léčba</a:t>
          </a:r>
          <a:endParaRPr lang="cs-CZ" sz="2000" kern="1200" dirty="0"/>
        </a:p>
      </dsp:txBody>
      <dsp:txXfrm>
        <a:off x="2807483" y="1717923"/>
        <a:ext cx="1662451" cy="1376940"/>
      </dsp:txXfrm>
    </dsp:sp>
    <dsp:sp modelId="{F1759B1D-8DD0-4BB4-BF6F-0ECB46B3243F}">
      <dsp:nvSpPr>
        <dsp:cNvPr id="0" name=""/>
        <dsp:cNvSpPr/>
      </dsp:nvSpPr>
      <dsp:spPr>
        <a:xfrm>
          <a:off x="4165821" y="1349989"/>
          <a:ext cx="1859769" cy="144563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5494" tIns="25400" rIns="55494" bIns="25400" numCol="1" spcCol="1270" anchor="ctr" anchorCtr="0">
          <a:noAutofit/>
        </a:bodyPr>
        <a:lstStyle/>
        <a:p>
          <a:pPr lvl="0" algn="ctr" defTabSz="889000">
            <a:lnSpc>
              <a:spcPct val="90000"/>
            </a:lnSpc>
            <a:spcBef>
              <a:spcPct val="0"/>
            </a:spcBef>
            <a:spcAft>
              <a:spcPct val="35000"/>
            </a:spcAft>
          </a:pPr>
          <a:r>
            <a:rPr lang="cs-CZ" sz="2000" kern="1200" dirty="0" smtClean="0"/>
            <a:t>Vice institucí, vice lidi potrestano</a:t>
          </a:r>
          <a:endParaRPr lang="cs-CZ" sz="2000" kern="1200" dirty="0"/>
        </a:p>
      </dsp:txBody>
      <dsp:txXfrm>
        <a:off x="4165821" y="1349989"/>
        <a:ext cx="1859769" cy="1445631"/>
      </dsp:txXfrm>
    </dsp:sp>
    <dsp:sp modelId="{7F53EABD-817F-4A10-9904-6CF91DBCB98D}">
      <dsp:nvSpPr>
        <dsp:cNvPr id="0" name=""/>
        <dsp:cNvSpPr/>
      </dsp:nvSpPr>
      <dsp:spPr>
        <a:xfrm>
          <a:off x="5758542" y="820690"/>
          <a:ext cx="2599863" cy="1762894"/>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5494" tIns="25400" rIns="55494" bIns="25400" numCol="1" spcCol="1270" anchor="ctr" anchorCtr="0">
          <a:noAutofit/>
        </a:bodyPr>
        <a:lstStyle/>
        <a:p>
          <a:pPr lvl="0" algn="ctr" defTabSz="889000">
            <a:lnSpc>
              <a:spcPct val="90000"/>
            </a:lnSpc>
            <a:spcBef>
              <a:spcPct val="0"/>
            </a:spcBef>
            <a:spcAft>
              <a:spcPct val="35000"/>
            </a:spcAft>
          </a:pPr>
          <a:r>
            <a:rPr lang="cs-CZ" sz="2000" kern="1200" dirty="0" smtClean="0"/>
            <a:t>Institucionalní systém rozšiřiuje dozor</a:t>
          </a:r>
          <a:endParaRPr lang="cs-CZ" sz="2000" kern="1200" dirty="0"/>
        </a:p>
      </dsp:txBody>
      <dsp:txXfrm>
        <a:off x="5758542" y="820690"/>
        <a:ext cx="2599863" cy="176289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ADFCE8-D5F7-47E0-A334-E19B0789F056}">
      <dsp:nvSpPr>
        <dsp:cNvPr id="0" name=""/>
        <dsp:cNvSpPr/>
      </dsp:nvSpPr>
      <dsp:spPr>
        <a:xfrm>
          <a:off x="3106685" y="0"/>
          <a:ext cx="3024347" cy="4876800"/>
        </a:xfrm>
        <a:prstGeom prst="ellipse">
          <a:avLst/>
        </a:prstGeom>
        <a:solidFill>
          <a:schemeClr val="accent1">
            <a:shade val="8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1 </a:t>
          </a:r>
          <a:r>
            <a:rPr lang="cs-CZ" sz="1800" kern="1200" dirty="0" smtClean="0"/>
            <a:t>S</a:t>
          </a:r>
          <a:r>
            <a:rPr lang="en-US" sz="1800" kern="1200" dirty="0" smtClean="0"/>
            <a:t>pole</a:t>
          </a:r>
          <a:r>
            <a:rPr lang="cs-CZ" sz="1800" kern="1200" dirty="0" smtClean="0"/>
            <a:t>čnost</a:t>
          </a:r>
          <a:r>
            <a:rPr lang="en-US" sz="2000" kern="1200" dirty="0" smtClean="0"/>
            <a:t>.</a:t>
          </a:r>
          <a:endParaRPr lang="cs-CZ" sz="2000" kern="1200" dirty="0"/>
        </a:p>
      </dsp:txBody>
      <dsp:txXfrm>
        <a:off x="4196055" y="243840"/>
        <a:ext cx="845607" cy="731520"/>
      </dsp:txXfrm>
    </dsp:sp>
    <dsp:sp modelId="{CB109F95-ED70-4ACB-B501-A67CE4B84E13}">
      <dsp:nvSpPr>
        <dsp:cNvPr id="0" name=""/>
        <dsp:cNvSpPr/>
      </dsp:nvSpPr>
      <dsp:spPr>
        <a:xfrm>
          <a:off x="3227283" y="975360"/>
          <a:ext cx="2592272" cy="3901440"/>
        </a:xfrm>
        <a:prstGeom prst="ellipse">
          <a:avLst/>
        </a:prstGeom>
        <a:solidFill>
          <a:schemeClr val="accent1">
            <a:shade val="80000"/>
            <a:hueOff val="-243559"/>
            <a:satOff val="-3826"/>
            <a:lumOff val="1106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2 </a:t>
          </a:r>
          <a:r>
            <a:rPr lang="cs-CZ" sz="1600" kern="1200" dirty="0" smtClean="0"/>
            <a:t>Komunita</a:t>
          </a:r>
          <a:endParaRPr lang="cs-CZ" sz="1600" kern="1200" dirty="0"/>
        </a:p>
      </dsp:txBody>
      <dsp:txXfrm>
        <a:off x="4070420" y="1209446"/>
        <a:ext cx="905999" cy="702259"/>
      </dsp:txXfrm>
    </dsp:sp>
    <dsp:sp modelId="{B40B42D9-0FA3-4D40-9492-14F37F4CD092}">
      <dsp:nvSpPr>
        <dsp:cNvPr id="0" name=""/>
        <dsp:cNvSpPr/>
      </dsp:nvSpPr>
      <dsp:spPr>
        <a:xfrm>
          <a:off x="3502730" y="1865219"/>
          <a:ext cx="2304258" cy="2926080"/>
        </a:xfrm>
        <a:prstGeom prst="ellipse">
          <a:avLst/>
        </a:prstGeom>
        <a:solidFill>
          <a:schemeClr val="accent1">
            <a:shade val="80000"/>
            <a:hueOff val="-487117"/>
            <a:satOff val="-7651"/>
            <a:lumOff val="2213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3</a:t>
          </a:r>
        </a:p>
        <a:p>
          <a:pPr marL="0" marR="0" lvl="0" indent="0" algn="ctr" defTabSz="914400" eaLnBrk="1" fontAlgn="auto" latinLnBrk="0" hangingPunct="1">
            <a:lnSpc>
              <a:spcPct val="100000"/>
            </a:lnSpc>
            <a:spcBef>
              <a:spcPct val="0"/>
            </a:spcBef>
            <a:spcAft>
              <a:spcPts val="0"/>
            </a:spcAft>
            <a:buClrTx/>
            <a:buSzTx/>
            <a:buFontTx/>
            <a:buNone/>
            <a:tabLst/>
            <a:defRPr/>
          </a:pPr>
          <a:r>
            <a:rPr lang="cs-CZ" sz="1800" kern="1200" dirty="0" smtClean="0"/>
            <a:t>Vztahy</a:t>
          </a:r>
        </a:p>
        <a:p>
          <a:pPr lvl="0" algn="ctr" defTabSz="889000">
            <a:lnSpc>
              <a:spcPct val="90000"/>
            </a:lnSpc>
            <a:spcBef>
              <a:spcPct val="0"/>
            </a:spcBef>
            <a:spcAft>
              <a:spcPct val="35000"/>
            </a:spcAft>
          </a:pPr>
          <a:r>
            <a:rPr lang="cs-CZ" sz="1600" kern="1200" dirty="0" smtClean="0"/>
            <a:t>rodina, škola</a:t>
          </a:r>
          <a:endParaRPr lang="cs-CZ" sz="1800" kern="1200" dirty="0" smtClean="0"/>
        </a:p>
      </dsp:txBody>
      <dsp:txXfrm>
        <a:off x="4117967" y="2084675"/>
        <a:ext cx="1073784" cy="658368"/>
      </dsp:txXfrm>
    </dsp:sp>
    <dsp:sp modelId="{A0ABD3B3-2BDB-4596-B408-C0A9B863A063}">
      <dsp:nvSpPr>
        <dsp:cNvPr id="0" name=""/>
        <dsp:cNvSpPr/>
      </dsp:nvSpPr>
      <dsp:spPr>
        <a:xfrm>
          <a:off x="3731330" y="2926080"/>
          <a:ext cx="1584179" cy="1950720"/>
        </a:xfrm>
        <a:prstGeom prst="ellipse">
          <a:avLst/>
        </a:prstGeom>
        <a:solidFill>
          <a:schemeClr val="accent1">
            <a:shade val="80000"/>
            <a:hueOff val="-730676"/>
            <a:satOff val="-11477"/>
            <a:lumOff val="3319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a:t>
          </a:r>
        </a:p>
        <a:p>
          <a:pPr lvl="0" algn="ctr" defTabSz="889000">
            <a:lnSpc>
              <a:spcPct val="90000"/>
            </a:lnSpc>
            <a:spcBef>
              <a:spcPct val="0"/>
            </a:spcBef>
            <a:spcAft>
              <a:spcPct val="35000"/>
            </a:spcAft>
          </a:pPr>
          <a:r>
            <a:rPr lang="cs-CZ" sz="1800" kern="1200" dirty="0" smtClean="0"/>
            <a:t>Jedinec</a:t>
          </a:r>
          <a:endParaRPr lang="cs-CZ" sz="1800" kern="1200" dirty="0"/>
        </a:p>
      </dsp:txBody>
      <dsp:txXfrm>
        <a:off x="3963327" y="3413760"/>
        <a:ext cx="1120184" cy="9753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204C5-9BCC-4DFB-9645-B660C12B1E9A}" type="datetimeFigureOut">
              <a:rPr lang="cs-CZ" smtClean="0"/>
              <a:pPr/>
              <a:t>2.11.2013</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D1051-EB7E-4251-A1B8-0C3B0C0390BA}" type="slidenum">
              <a:rPr lang="cs-CZ" smtClean="0"/>
              <a:pPr/>
              <a:t>‹#›</a:t>
            </a:fld>
            <a:endParaRPr lang="cs-CZ"/>
          </a:p>
        </p:txBody>
      </p:sp>
    </p:spTree>
    <p:extLst>
      <p:ext uri="{BB962C8B-B14F-4D97-AF65-F5344CB8AC3E}">
        <p14:creationId xmlns:p14="http://schemas.microsoft.com/office/powerpoint/2010/main" xmlns="" val="119319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dc.gov/nchs/slaits/nsch.htm"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wnd.com/2013/04/radical-increase-in" TargetMode="External"/><Relationship Id="rId4" Type="http://schemas.openxmlformats.org/officeDocument/2006/relationships/hyperlink" Target="http://www.wnd.com/2013/04/radical-increase-in-kids-prescribed-ritali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William_Griffith_Wilson"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en.wikipedia.org/wiki/Bob_Smith_(doctor)"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Odhadem</a:t>
            </a:r>
            <a:r>
              <a:rPr lang="en-US" sz="1200" b="0" i="0" u="none" strike="noStrike" kern="1200" baseline="0" dirty="0" smtClean="0">
                <a:solidFill>
                  <a:schemeClr val="tx1"/>
                </a:solidFill>
                <a:latin typeface="+mn-lt"/>
                <a:ea typeface="+mn-ea"/>
                <a:cs typeface="+mn-cs"/>
              </a:rPr>
              <a:t> 1/3</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(31.7 %)  U.S. populace </a:t>
            </a:r>
            <a:r>
              <a:rPr lang="en-US" sz="1200" b="0" i="0" u="none" strike="noStrike" kern="1200" baseline="0" dirty="0" err="1" smtClean="0">
                <a:solidFill>
                  <a:schemeClr val="tx1"/>
                </a:solidFill>
                <a:latin typeface="+mn-lt"/>
                <a:ea typeface="+mn-ea"/>
                <a:cs typeface="+mn-cs"/>
              </a:rPr>
              <a:t>ve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veku</a:t>
            </a:r>
            <a:r>
              <a:rPr lang="en-US" sz="1200" b="0" i="0" u="none" strike="noStrike" kern="1200" baseline="0" dirty="0" smtClean="0">
                <a:solidFill>
                  <a:schemeClr val="tx1"/>
                </a:solidFill>
                <a:latin typeface="+mn-lt"/>
                <a:ea typeface="+mn-ea"/>
                <a:cs typeface="+mn-cs"/>
              </a:rPr>
              <a:t> 12 and </a:t>
            </a:r>
            <a:r>
              <a:rPr lang="en-US" sz="1200" b="0" i="0" u="none" strike="noStrike" kern="1200" baseline="0" dirty="0" err="1" smtClean="0">
                <a:solidFill>
                  <a:schemeClr val="tx1"/>
                </a:solidFill>
                <a:latin typeface="+mn-lt"/>
                <a:ea typeface="+mn-ea"/>
                <a:cs typeface="+mn-cs"/>
              </a:rPr>
              <a:t>starsi</a:t>
            </a:r>
            <a:r>
              <a:rPr lang="en-US" sz="1200" b="0" i="0" u="none" strike="noStrike" kern="1200" baseline="0" dirty="0" smtClean="0">
                <a:solidFill>
                  <a:schemeClr val="tx1"/>
                </a:solidFill>
                <a:latin typeface="+mn-lt"/>
                <a:ea typeface="+mn-ea"/>
                <a:cs typeface="+mn-cs"/>
              </a:rPr>
              <a:t> (80.4 million people) </a:t>
            </a:r>
            <a:r>
              <a:rPr lang="en-US" sz="1200" b="0" i="0" u="none" strike="noStrike" kern="1200" baseline="0" dirty="0" err="1" smtClean="0">
                <a:solidFill>
                  <a:schemeClr val="tx1"/>
                </a:solidFill>
                <a:latin typeface="+mn-lt"/>
                <a:ea typeface="+mn-ea"/>
                <a:cs typeface="+mn-cs"/>
              </a:rPr>
              <a:t>jsou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rizikovy</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uzivatele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drog</a:t>
            </a:r>
            <a:r>
              <a:rPr lang="cs-CZ" sz="1200" b="0" i="0" u="none" strike="noStrike" kern="1200" baseline="0" dirty="0" smtClean="0">
                <a:solidFill>
                  <a:schemeClr val="tx1"/>
                </a:solidFill>
                <a:latin typeface="+mn-lt"/>
                <a:ea typeface="+mn-ea"/>
                <a:cs typeface="+mn-cs"/>
              </a:rPr>
              <a:t>.</a:t>
            </a:r>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2</a:t>
            </a:fld>
            <a:endParaRPr lang="cs-CZ"/>
          </a:p>
        </p:txBody>
      </p:sp>
    </p:spTree>
    <p:extLst>
      <p:ext uri="{BB962C8B-B14F-4D97-AF65-F5344CB8AC3E}">
        <p14:creationId xmlns:p14="http://schemas.microsoft.com/office/powerpoint/2010/main" xmlns="" val="133581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s-CZ" dirty="0" smtClean="0"/>
              <a:t>Espad </a:t>
            </a:r>
            <a:r>
              <a:rPr lang="en-US" sz="1200" kern="1200" dirty="0" smtClean="0">
                <a:solidFill>
                  <a:schemeClr val="tx1"/>
                </a:solidFill>
                <a:effectLst/>
                <a:latin typeface="+mn-lt"/>
                <a:ea typeface="+mn-ea"/>
                <a:cs typeface="+mn-cs"/>
              </a:rPr>
              <a:t>The 2011 ESPAD Report Substance Use Among Students in 36 European Countries</a:t>
            </a:r>
          </a:p>
          <a:p>
            <a:endParaRPr lang="cs-CZ" dirty="0" smtClean="0"/>
          </a:p>
          <a:p>
            <a:r>
              <a:rPr lang="cs-CZ" dirty="0" smtClean="0"/>
              <a:t>http://www.drogy-info.cz/index.php/info/press_centrum/vysledky_evropske_skolni_studie_o_alkoholu_a_jinych_drogach_espad_v_cr_v_r_2011_tiskova_zprava</a:t>
            </a:r>
          </a:p>
          <a:p>
            <a:r>
              <a:rPr lang="cs-CZ" dirty="0" smtClean="0"/>
              <a:t>http://www.espad.org/Uploads/ESPAD_reports/2011/The_2011_ESPAD_Report_FULL_2012_10_29.pdf</a:t>
            </a:r>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16</a:t>
            </a:fld>
            <a:endParaRPr lang="cs-CZ"/>
          </a:p>
        </p:txBody>
      </p:sp>
    </p:spTree>
    <p:extLst>
      <p:ext uri="{BB962C8B-B14F-4D97-AF65-F5344CB8AC3E}">
        <p14:creationId xmlns:p14="http://schemas.microsoft.com/office/powerpoint/2010/main" xmlns="" val="1265325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ADHD, the federal </a:t>
            </a:r>
            <a:r>
              <a:rPr lang="en-US" sz="1200" u="none" strike="noStrike" kern="1200" dirty="0" smtClean="0">
                <a:solidFill>
                  <a:schemeClr val="tx1"/>
                </a:solidFill>
                <a:effectLst/>
                <a:latin typeface="+mn-lt"/>
                <a:ea typeface="+mn-ea"/>
                <a:cs typeface="+mn-cs"/>
                <a:hlinkClick r:id="rId3"/>
              </a:rPr>
              <a:t>Centers for Disease Control and Prevention now reports a far higher rate of diagnosis than a decade ago.</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Read more at </a:t>
            </a:r>
            <a:r>
              <a:rPr lang="en-US" sz="1200" u="none" strike="noStrike" kern="1200" dirty="0" smtClean="0">
                <a:solidFill>
                  <a:schemeClr val="tx1"/>
                </a:solidFill>
                <a:effectLst/>
                <a:latin typeface="+mn-lt"/>
                <a:ea typeface="+mn-ea"/>
                <a:cs typeface="+mn-cs"/>
                <a:hlinkClick r:id="rId4"/>
              </a:rPr>
              <a:t>http://www.wnd.com/2013/04/radical-increase-in-kids-prescribed-ritalin/#aTBTtIRGY0UIyec0.99</a:t>
            </a: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err="1" smtClean="0">
                <a:solidFill>
                  <a:schemeClr val="tx1"/>
                </a:solidFill>
                <a:effectLst/>
                <a:latin typeface="+mn-lt"/>
                <a:ea typeface="+mn-ea"/>
                <a:cs typeface="+mn-cs"/>
              </a:rPr>
              <a:t>Ohromujicich</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19 %</a:t>
            </a:r>
            <a:r>
              <a:rPr lang="en-US" sz="1200" u="none" strike="noStrike" kern="1200" baseline="0" dirty="0" smtClean="0">
                <a:solidFill>
                  <a:schemeClr val="tx1"/>
                </a:solidFill>
                <a:effectLst/>
                <a:latin typeface="+mn-lt"/>
                <a:ea typeface="+mn-ea"/>
                <a:cs typeface="+mn-cs"/>
              </a:rPr>
              <a:t> </a:t>
            </a:r>
            <a:r>
              <a:rPr lang="en-US" sz="1200" u="none" strike="noStrike" kern="1200" baseline="0" dirty="0" err="1" smtClean="0">
                <a:solidFill>
                  <a:schemeClr val="tx1"/>
                </a:solidFill>
                <a:effectLst/>
                <a:latin typeface="+mn-lt"/>
                <a:ea typeface="+mn-ea"/>
                <a:cs typeface="+mn-cs"/>
              </a:rPr>
              <a:t>chlapci</a:t>
            </a:r>
            <a:r>
              <a:rPr lang="en-US" sz="1200" u="none" strike="noStrike" kern="1200" baseline="0" dirty="0" smtClean="0">
                <a:solidFill>
                  <a:schemeClr val="tx1"/>
                </a:solidFill>
                <a:effectLst/>
                <a:latin typeface="+mn-lt"/>
                <a:ea typeface="+mn-ea"/>
                <a:cs typeface="+mn-cs"/>
              </a:rPr>
              <a:t> </a:t>
            </a:r>
            <a:r>
              <a:rPr lang="en-US" sz="1200" u="none" strike="noStrike" kern="1200" baseline="0" dirty="0" err="1" smtClean="0">
                <a:solidFill>
                  <a:schemeClr val="tx1"/>
                </a:solidFill>
                <a:effectLst/>
                <a:latin typeface="+mn-lt"/>
                <a:ea typeface="+mn-ea"/>
                <a:cs typeface="+mn-cs"/>
              </a:rPr>
              <a:t>strednich</a:t>
            </a:r>
            <a:r>
              <a:rPr lang="en-US" sz="1200" u="none" strike="noStrike" kern="1200" baseline="0" dirty="0" smtClean="0">
                <a:solidFill>
                  <a:schemeClr val="tx1"/>
                </a:solidFill>
                <a:effectLst/>
                <a:latin typeface="+mn-lt"/>
                <a:ea typeface="+mn-ea"/>
                <a:cs typeface="+mn-cs"/>
              </a:rPr>
              <a:t> </a:t>
            </a:r>
            <a:r>
              <a:rPr lang="en-US" sz="1200" u="none" strike="noStrike" kern="1200" baseline="0" dirty="0" err="1" smtClean="0">
                <a:solidFill>
                  <a:schemeClr val="tx1"/>
                </a:solidFill>
                <a:effectLst/>
                <a:latin typeface="+mn-lt"/>
                <a:ea typeface="+mn-ea"/>
                <a:cs typeface="+mn-cs"/>
              </a:rPr>
              <a:t>skol</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14 do 17 –v</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U.S</a:t>
            </a:r>
            <a:r>
              <a:rPr lang="en-US" sz="1200" u="none" strike="noStrike" kern="1200" baseline="0" dirty="0" smtClean="0">
                <a:solidFill>
                  <a:schemeClr val="tx1"/>
                </a:solidFill>
                <a:effectLst/>
                <a:latin typeface="+mn-lt"/>
                <a:ea typeface="+mn-ea"/>
                <a:cs typeface="+mn-cs"/>
              </a:rPr>
              <a:t> </a:t>
            </a:r>
            <a:r>
              <a:rPr lang="en-US" sz="1200" u="none" strike="noStrike" kern="1200" baseline="0" dirty="0" err="1" smtClean="0">
                <a:solidFill>
                  <a:schemeClr val="tx1"/>
                </a:solidFill>
                <a:effectLst/>
                <a:latin typeface="+mn-lt"/>
                <a:ea typeface="+mn-ea"/>
                <a:cs typeface="+mn-cs"/>
              </a:rPr>
              <a:t>byli</a:t>
            </a:r>
            <a:r>
              <a:rPr lang="en-US" sz="1200" u="none" strike="noStrike" kern="1200" baseline="0" dirty="0" smtClean="0">
                <a:solidFill>
                  <a:schemeClr val="tx1"/>
                </a:solidFill>
                <a:effectLst/>
                <a:latin typeface="+mn-lt"/>
                <a:ea typeface="+mn-ea"/>
                <a:cs typeface="+mn-cs"/>
              </a:rPr>
              <a:t> dg s </a:t>
            </a:r>
            <a:r>
              <a:rPr lang="en-US" sz="1200" u="none" strike="noStrike" kern="1200" dirty="0" smtClean="0">
                <a:solidFill>
                  <a:schemeClr val="tx1"/>
                </a:solidFill>
                <a:effectLst/>
                <a:latin typeface="+mn-lt"/>
                <a:ea typeface="+mn-ea"/>
                <a:cs typeface="+mn-cs"/>
              </a:rPr>
              <a:t>ADHD a</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10 %</a:t>
            </a:r>
            <a:r>
              <a:rPr lang="en-US" sz="1200" u="none" strike="noStrike" kern="1200" baseline="0" dirty="0" smtClean="0">
                <a:solidFill>
                  <a:schemeClr val="tx1"/>
                </a:solidFill>
                <a:effectLst/>
                <a:latin typeface="+mn-lt"/>
                <a:ea typeface="+mn-ea"/>
                <a:cs typeface="+mn-cs"/>
              </a:rPr>
              <a:t> </a:t>
            </a:r>
            <a:r>
              <a:rPr lang="en-US" sz="1200" u="none" strike="noStrike" kern="1200" baseline="0" dirty="0" err="1" smtClean="0">
                <a:solidFill>
                  <a:schemeClr val="tx1"/>
                </a:solidFill>
                <a:effectLst/>
                <a:latin typeface="+mn-lt"/>
                <a:ea typeface="+mn-ea"/>
                <a:cs typeface="+mn-cs"/>
              </a:rPr>
              <a:t>uziva</a:t>
            </a:r>
            <a:r>
              <a:rPr lang="en-US" sz="1200" u="none" strike="noStrike" kern="1200" baseline="0" dirty="0" smtClean="0">
                <a:solidFill>
                  <a:schemeClr val="tx1"/>
                </a:solidFill>
                <a:effectLst/>
                <a:latin typeface="+mn-lt"/>
                <a:ea typeface="+mn-ea"/>
                <a:cs typeface="+mn-cs"/>
              </a:rPr>
              <a:t>  </a:t>
            </a:r>
            <a:r>
              <a:rPr lang="en-US" sz="1200" u="none" strike="noStrike" kern="1200" baseline="0" dirty="0" err="1" smtClean="0">
                <a:solidFill>
                  <a:schemeClr val="tx1"/>
                </a:solidFill>
                <a:effectLst/>
                <a:latin typeface="+mn-lt"/>
                <a:ea typeface="+mn-ea"/>
                <a:cs typeface="+mn-cs"/>
              </a:rPr>
              <a:t>na</a:t>
            </a:r>
            <a:r>
              <a:rPr lang="en-US" sz="1200" u="none" strike="noStrike" kern="1200" baseline="0" dirty="0" smtClean="0">
                <a:solidFill>
                  <a:schemeClr val="tx1"/>
                </a:solidFill>
                <a:effectLst/>
                <a:latin typeface="+mn-lt"/>
                <a:ea typeface="+mn-ea"/>
                <a:cs typeface="+mn-cs"/>
              </a:rPr>
              <a:t> to </a:t>
            </a:r>
            <a:r>
              <a:rPr lang="en-US" sz="1200" u="none" strike="noStrike" kern="1200" baseline="0" dirty="0" err="1" smtClean="0">
                <a:solidFill>
                  <a:schemeClr val="tx1"/>
                </a:solidFill>
                <a:effectLst/>
                <a:latin typeface="+mn-lt"/>
                <a:ea typeface="+mn-ea"/>
                <a:cs typeface="+mn-cs"/>
              </a:rPr>
              <a:t>medikaci</a:t>
            </a:r>
            <a:r>
              <a:rPr lang="en-US" sz="1200" u="none" strike="noStrike" kern="1200" dirty="0" smtClean="0">
                <a:solidFill>
                  <a:schemeClr val="tx1"/>
                </a:solidFill>
                <a:effectLst/>
                <a:latin typeface="+mn-lt"/>
                <a:ea typeface="+mn-ea"/>
                <a:cs typeface="+mn-cs"/>
              </a:rPr>
              <a:t>. 10% </a:t>
            </a:r>
            <a:r>
              <a:rPr lang="en-US" sz="1200" u="none" strike="noStrike" kern="1200" dirty="0" err="1" smtClean="0">
                <a:solidFill>
                  <a:schemeClr val="tx1"/>
                </a:solidFill>
                <a:effectLst/>
                <a:latin typeface="+mn-lt"/>
                <a:ea typeface="+mn-ea"/>
                <a:cs typeface="+mn-cs"/>
              </a:rPr>
              <a:t>divek</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stredoskolacek</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bylo</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pravdepodobne</a:t>
            </a:r>
            <a:r>
              <a:rPr lang="en-US" sz="1200" u="none" strike="noStrike" kern="1200" dirty="0" smtClean="0">
                <a:solidFill>
                  <a:schemeClr val="tx1"/>
                </a:solidFill>
                <a:effectLst/>
                <a:latin typeface="+mn-lt"/>
                <a:ea typeface="+mn-ea"/>
                <a:cs typeface="+mn-cs"/>
              </a:rPr>
              <a:t> dg</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Read more at </a:t>
            </a:r>
            <a:r>
              <a:rPr lang="en-US" sz="1200" u="none" strike="noStrike" kern="1200" dirty="0" smtClean="0">
                <a:solidFill>
                  <a:schemeClr val="tx1"/>
                </a:solidFill>
                <a:effectLst/>
                <a:latin typeface="+mn-lt"/>
                <a:ea typeface="+mn-ea"/>
                <a:cs typeface="+mn-cs"/>
                <a:hlinkClick r:id="rId4"/>
              </a:rPr>
              <a:t>http://www.wnd.com/2013/04/radical-increase-in-kids-prescribed-ritalin/#aTBTtIRGY0UIyec0.99</a:t>
            </a: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The CDC survey completed last year found an estimated 6.4 million children ages 4 to 17 had been diagnosed at some point, a 53 percent increase over the past decade.</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Read more at </a:t>
            </a:r>
            <a:r>
              <a:rPr lang="en-US" sz="1200" u="none" strike="noStrike" kern="1200" dirty="0" smtClean="0">
                <a:solidFill>
                  <a:schemeClr val="tx1"/>
                </a:solidFill>
                <a:effectLst/>
                <a:latin typeface="+mn-lt"/>
                <a:ea typeface="+mn-ea"/>
                <a:cs typeface="+mn-cs"/>
                <a:hlinkClick r:id="rId4"/>
              </a:rPr>
              <a:t>http://www.wnd.com/2013/04/radical-increase-in-kids-prescribed-ritalin/#aTBTtIRGY0UIyec0.99</a:t>
            </a:r>
            <a:endParaRPr lang="cs-CZ"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mn-lt"/>
                <a:hlinkClick r:id="rId5"/>
              </a:rPr>
              <a:t>http://www.wnd.com/2013/04/radical-increase-in</a:t>
            </a:r>
            <a:r>
              <a:rPr lang="cs-CZ" sz="1200" dirty="0" smtClean="0">
                <a:latin typeface="+mn-lt"/>
              </a:rPr>
              <a:t/>
            </a:r>
            <a:br>
              <a:rPr lang="cs-CZ" sz="1200" dirty="0" smtClean="0">
                <a:latin typeface="+mn-lt"/>
              </a:rPr>
            </a:br>
            <a:r>
              <a:rPr lang="cs-CZ" sz="1200" dirty="0" smtClean="0">
                <a:latin typeface="+mn-lt"/>
              </a:rPr>
              <a:t>-kids-prescribed-ritalin</a:t>
            </a:r>
            <a:endParaRPr lang="en-US" sz="1200" u="none" strike="noStrike" kern="1200" dirty="0" smtClean="0">
              <a:solidFill>
                <a:schemeClr val="tx1"/>
              </a:solidFill>
              <a:effectLst/>
              <a:latin typeface="+mn-lt"/>
              <a:ea typeface="+mn-ea"/>
              <a:cs typeface="+mn-cs"/>
            </a:endParaRPr>
          </a:p>
          <a:p>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17</a:t>
            </a:fld>
            <a:endParaRPr lang="cs-CZ"/>
          </a:p>
        </p:txBody>
      </p:sp>
    </p:spTree>
    <p:extLst>
      <p:ext uri="{BB962C8B-B14F-4D97-AF65-F5344CB8AC3E}">
        <p14:creationId xmlns:p14="http://schemas.microsoft.com/office/powerpoint/2010/main" xmlns="" val="1517609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 </a:t>
            </a:r>
            <a:r>
              <a:rPr lang="en-US" dirty="0" err="1" smtClean="0"/>
              <a:t>menthal</a:t>
            </a:r>
            <a:r>
              <a:rPr lang="en-US" dirty="0" smtClean="0"/>
              <a:t> </a:t>
            </a:r>
            <a:r>
              <a:rPr lang="en-US" dirty="0" err="1" smtClean="0"/>
              <a:t>ilnes</a:t>
            </a:r>
            <a:r>
              <a:rPr lang="en-US" dirty="0" smtClean="0"/>
              <a:t>, suds – substance use disorders</a:t>
            </a:r>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18</a:t>
            </a:fld>
            <a:endParaRPr lang="cs-CZ"/>
          </a:p>
        </p:txBody>
      </p:sp>
    </p:spTree>
    <p:extLst>
      <p:ext uri="{BB962C8B-B14F-4D97-AF65-F5344CB8AC3E}">
        <p14:creationId xmlns:p14="http://schemas.microsoft.com/office/powerpoint/2010/main" xmlns="" val="930955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Prof. T. Babor, WHO</a:t>
            </a:r>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23</a:t>
            </a:fld>
            <a:endParaRPr lang="cs-CZ"/>
          </a:p>
        </p:txBody>
      </p:sp>
    </p:spTree>
    <p:extLst>
      <p:ext uri="{BB962C8B-B14F-4D97-AF65-F5344CB8AC3E}">
        <p14:creationId xmlns:p14="http://schemas.microsoft.com/office/powerpoint/2010/main" xmlns="" val="757050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There are more than 7,000 chemicals found in the smoke of tobacco products.</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Research has shown how </a:t>
            </a:r>
          </a:p>
          <a:p>
            <a:pPr rtl="0"/>
            <a:r>
              <a:rPr lang="en-US" sz="1200" kern="1200" dirty="0" smtClean="0">
                <a:solidFill>
                  <a:schemeClr val="tx1"/>
                </a:solidFill>
                <a:effectLst/>
                <a:latin typeface="+mn-lt"/>
                <a:ea typeface="+mn-ea"/>
                <a:cs typeface="+mn-cs"/>
              </a:rPr>
              <a:t>nicotine acts on the brain to produce </a:t>
            </a:r>
          </a:p>
          <a:p>
            <a:pPr rtl="0"/>
            <a:r>
              <a:rPr lang="en-US" sz="1200" kern="1200" dirty="0" smtClean="0">
                <a:solidFill>
                  <a:schemeClr val="tx1"/>
                </a:solidFill>
                <a:effectLst/>
                <a:latin typeface="+mn-lt"/>
                <a:ea typeface="+mn-ea"/>
                <a:cs typeface="+mn-cs"/>
              </a:rPr>
              <a:t>a number of effects. Of primary importance to its addictive nature are findings that nicotine activates reward pathways—the brain circuitry that regulates feelings of pleasure. </a:t>
            </a:r>
            <a:endParaRPr lang="cs-CZ"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Cigarette smoking kills an estimated 440,000 U.S. citizens each year—more than alcohol, illegal drug use, homicide, suicide, car accidents, and AIDS combined. Between 1964 and 2004, more than 12 million Americans died prematurely from smoking, and another 25 million U.S. smokers alive today will most likely die of a smoking-related illness. </a:t>
            </a:r>
          </a:p>
          <a:p>
            <a:pPr rtl="0"/>
            <a:endParaRPr lang="en-US" sz="1200" kern="1200" dirty="0" smtClean="0">
              <a:solidFill>
                <a:schemeClr val="tx1"/>
              </a:solidFill>
              <a:effectLst/>
              <a:latin typeface="+mn-lt"/>
              <a:ea typeface="+mn-ea"/>
              <a:cs typeface="+mn-cs"/>
            </a:endParaRPr>
          </a:p>
          <a:p>
            <a:pPr rtl="0"/>
            <a:endParaRPr lang="en-US" sz="1200" kern="1200" dirty="0" smtClean="0">
              <a:solidFill>
                <a:schemeClr val="tx1"/>
              </a:solidFill>
              <a:effectLst/>
              <a:latin typeface="+mn-lt"/>
              <a:ea typeface="+mn-ea"/>
              <a:cs typeface="+mn-cs"/>
            </a:endParaRPr>
          </a:p>
          <a:p>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24</a:t>
            </a:fld>
            <a:endParaRPr lang="cs-CZ"/>
          </a:p>
        </p:txBody>
      </p:sp>
    </p:spTree>
    <p:extLst>
      <p:ext uri="{BB962C8B-B14F-4D97-AF65-F5344CB8AC3E}">
        <p14:creationId xmlns:p14="http://schemas.microsoft.com/office/powerpoint/2010/main" xmlns="" val="189143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kombinace</a:t>
            </a:r>
            <a:r>
              <a:rPr lang="en-US" sz="1200" dirty="0" smtClean="0"/>
              <a:t> </a:t>
            </a:r>
            <a:r>
              <a:rPr lang="en-US" sz="1200" dirty="0" err="1" smtClean="0"/>
              <a:t>inten</a:t>
            </a:r>
            <a:r>
              <a:rPr lang="cs-CZ" sz="1200" dirty="0" smtClean="0"/>
              <a:t>z</a:t>
            </a:r>
            <a:r>
              <a:rPr lang="en-US" sz="1200" dirty="0" err="1" smtClean="0"/>
              <a:t>ivn</a:t>
            </a:r>
            <a:r>
              <a:rPr lang="cs-CZ" sz="1200" dirty="0" smtClean="0"/>
              <a:t>í supervize  povinného testování na drogy, lečba a incentivy= pomoc pachatelům změnit</a:t>
            </a:r>
            <a:r>
              <a:rPr lang="cs-CZ" sz="1200" baseline="0" dirty="0" smtClean="0"/>
              <a:t> cyklus zavislostia kriminality</a:t>
            </a:r>
            <a:r>
              <a:rPr lang="en-US" dirty="0" smtClean="0"/>
              <a:t/>
            </a:r>
            <a:br>
              <a:rPr lang="en-US" dirty="0" smtClean="0"/>
            </a:br>
            <a:endParaRPr lang="cs-CZ" dirty="0" smtClean="0"/>
          </a:p>
          <a:p>
            <a:r>
              <a:rPr lang="en-US" dirty="0" smtClean="0"/>
              <a:t>Drug court teams are typically lead by a judge and include a prosecutor, defense counsel, treatment provider, probation officers, law enforcement and court coordinator who work together to support and monitor a participant's recovery. They maintain a critical balance of authority, supervision, support and encouragement.</a:t>
            </a:r>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29</a:t>
            </a:fld>
            <a:endParaRPr lang="cs-CZ"/>
          </a:p>
        </p:txBody>
      </p:sp>
    </p:spTree>
    <p:extLst>
      <p:ext uri="{BB962C8B-B14F-4D97-AF65-F5344CB8AC3E}">
        <p14:creationId xmlns:p14="http://schemas.microsoft.com/office/powerpoint/2010/main" xmlns="" val="3837594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cs-CZ" dirty="0" smtClean="0">
                <a:cs typeface="+mn-cs"/>
              </a:rPr>
              <a:t>Spiritualni</a:t>
            </a:r>
            <a:r>
              <a:rPr lang="cs-CZ" baseline="0" dirty="0" smtClean="0">
                <a:cs typeface="+mn-cs"/>
              </a:rPr>
              <a:t> je jeden z model lečby</a:t>
            </a:r>
            <a:r>
              <a:rPr lang="en-US" baseline="0" dirty="0" smtClean="0">
                <a:cs typeface="+mn-cs"/>
              </a:rPr>
              <a:t>+</a:t>
            </a:r>
            <a:r>
              <a:rPr lang="en-US" dirty="0" smtClean="0">
                <a:cs typeface="+mn-cs"/>
              </a:rPr>
              <a:t>Bio-p</a:t>
            </a:r>
            <a:r>
              <a:rPr lang="cs-CZ" dirty="0" smtClean="0">
                <a:cs typeface="+mn-cs"/>
              </a:rPr>
              <a:t>sycho</a:t>
            </a:r>
            <a:r>
              <a:rPr lang="cs-CZ" baseline="0" dirty="0" smtClean="0">
                <a:cs typeface="+mn-cs"/>
              </a:rPr>
              <a:t> social, medicinsky, </a:t>
            </a:r>
            <a:r>
              <a:rPr lang="en-US" dirty="0" err="1" smtClean="0">
                <a:cs typeface="+mn-cs"/>
              </a:rPr>
              <a:t>Psycholog</a:t>
            </a:r>
            <a:r>
              <a:rPr lang="cs-CZ" dirty="0" smtClean="0">
                <a:cs typeface="+mn-cs"/>
              </a:rPr>
              <a:t>icky,</a:t>
            </a:r>
            <a:r>
              <a:rPr lang="en-US" dirty="0" smtClean="0">
                <a:cs typeface="+mn-cs"/>
              </a:rPr>
              <a:t>Holistic</a:t>
            </a:r>
            <a:r>
              <a:rPr lang="cs-CZ" dirty="0" smtClean="0">
                <a:cs typeface="+mn-cs"/>
              </a:rPr>
              <a:t>ky</a:t>
            </a:r>
            <a:r>
              <a:rPr lang="en-US" dirty="0" smtClean="0">
                <a:cs typeface="+mn-cs"/>
              </a:rPr>
              <a:t>Model</a:t>
            </a:r>
          </a:p>
          <a:p>
            <a:endParaRPr lang="cs-CZ" sz="1200" dirty="0" smtClean="0">
              <a:hlinkClick r:id="rId3" tooltip="William Griffith Wilson"/>
            </a:endParaRPr>
          </a:p>
          <a:p>
            <a:r>
              <a:rPr lang="en-US" sz="1200" dirty="0" smtClean="0">
                <a:hlinkClick r:id="rId3" tooltip="William Griffith Wilson"/>
              </a:rPr>
              <a:t>AA </a:t>
            </a:r>
            <a:r>
              <a:rPr lang="en-US" sz="1200" dirty="0" err="1" smtClean="0">
                <a:hlinkClick r:id="rId3" tooltip="William Griffith Wilson"/>
              </a:rPr>
              <a:t>zalozeni</a:t>
            </a:r>
            <a:r>
              <a:rPr lang="en-US" sz="1200" dirty="0" smtClean="0">
                <a:hlinkClick r:id="rId3" tooltip="William Griffith Wilson"/>
              </a:rPr>
              <a:t> Bill Wilson</a:t>
            </a:r>
            <a:r>
              <a:rPr lang="en-US" sz="1200" dirty="0" smtClean="0"/>
              <a:t> and </a:t>
            </a:r>
            <a:r>
              <a:rPr lang="en-US" sz="1200" dirty="0" smtClean="0">
                <a:hlinkClick r:id="rId4" tooltip="Bob Smith (doctor)"/>
              </a:rPr>
              <a:t>Dr. Bob Smith</a:t>
            </a:r>
            <a:r>
              <a:rPr lang="en-US" sz="1200" dirty="0" smtClean="0"/>
              <a:t>,</a:t>
            </a:r>
            <a:r>
              <a:rPr lang="cs-CZ" sz="1200" dirty="0" smtClean="0"/>
              <a:t> </a:t>
            </a:r>
            <a:r>
              <a:rPr lang="en-US" sz="1200" dirty="0" smtClean="0"/>
              <a:t>1938, </a:t>
            </a:r>
            <a:r>
              <a:rPr lang="en-US" sz="1200" dirty="0" err="1" smtClean="0"/>
              <a:t>spekulativni</a:t>
            </a:r>
            <a:r>
              <a:rPr lang="en-US" sz="1200" dirty="0" smtClean="0"/>
              <a:t> datum 1935 </a:t>
            </a:r>
            <a:r>
              <a:rPr lang="en-US" sz="1200" dirty="0" err="1" smtClean="0"/>
              <a:t>kdy</a:t>
            </a:r>
            <a:r>
              <a:rPr lang="en-US" sz="1200" dirty="0" smtClean="0"/>
              <a:t> </a:t>
            </a:r>
            <a:r>
              <a:rPr lang="en-US" sz="1200" dirty="0" err="1" smtClean="0"/>
              <a:t>mel</a:t>
            </a:r>
            <a:r>
              <a:rPr lang="en-US" sz="1200" dirty="0" smtClean="0"/>
              <a:t> Bob </a:t>
            </a:r>
            <a:r>
              <a:rPr lang="en-US" sz="1200" dirty="0" err="1" smtClean="0"/>
              <a:t>posledni</a:t>
            </a:r>
            <a:r>
              <a:rPr lang="en-US" sz="1200" dirty="0" smtClean="0"/>
              <a:t> drink</a:t>
            </a:r>
          </a:p>
          <a:p>
            <a:r>
              <a:rPr lang="en-US" dirty="0" err="1" smtClean="0"/>
              <a:t>Uzdrava-nekolik</a:t>
            </a:r>
            <a:r>
              <a:rPr lang="en-US" baseline="0" dirty="0" smtClean="0"/>
              <a:t> </a:t>
            </a:r>
            <a:r>
              <a:rPr lang="en-US" baseline="0" dirty="0" err="1" smtClean="0"/>
              <a:t>urvovni</a:t>
            </a:r>
            <a:r>
              <a:rPr lang="en-US" dirty="0" smtClean="0"/>
              <a:t>: physical, mental, emotional, and spiritual</a:t>
            </a:r>
          </a:p>
          <a:p>
            <a:endParaRPr lang="en-US" dirty="0" smtClean="0"/>
          </a:p>
          <a:p>
            <a:r>
              <a:rPr lang="en-US" dirty="0" smtClean="0"/>
              <a:t>HR a abstinence ma </a:t>
            </a:r>
            <a:r>
              <a:rPr lang="en-US" dirty="0" err="1" smtClean="0"/>
              <a:t>kongruenti</a:t>
            </a:r>
            <a:r>
              <a:rPr lang="en-US" dirty="0" smtClean="0"/>
              <a:t> </a:t>
            </a:r>
            <a:r>
              <a:rPr lang="en-US" dirty="0" err="1" smtClean="0"/>
              <a:t>cile</a:t>
            </a:r>
            <a:r>
              <a:rPr lang="en-US" dirty="0" smtClean="0"/>
              <a:t>, HR pro </a:t>
            </a:r>
            <a:r>
              <a:rPr lang="en-US" dirty="0" err="1" smtClean="0"/>
              <a:t>ty</a:t>
            </a:r>
            <a:r>
              <a:rPr lang="en-US" dirty="0" smtClean="0"/>
              <a:t>, co </a:t>
            </a:r>
            <a:r>
              <a:rPr lang="en-US" dirty="0" err="1" smtClean="0"/>
              <a:t>jeste</a:t>
            </a:r>
            <a:r>
              <a:rPr lang="en-US" dirty="0" smtClean="0"/>
              <a:t> </a:t>
            </a:r>
            <a:r>
              <a:rPr lang="en-US" dirty="0" err="1" smtClean="0"/>
              <a:t>nejsou</a:t>
            </a:r>
            <a:r>
              <a:rPr lang="en-US" dirty="0" smtClean="0"/>
              <a:t> </a:t>
            </a:r>
            <a:r>
              <a:rPr lang="en-US" dirty="0" err="1" smtClean="0"/>
              <a:t>rozhodnuti</a:t>
            </a:r>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33</a:t>
            </a:fld>
            <a:endParaRPr lang="cs-CZ"/>
          </a:p>
        </p:txBody>
      </p:sp>
    </p:spTree>
    <p:extLst>
      <p:ext uri="{BB962C8B-B14F-4D97-AF65-F5344CB8AC3E}">
        <p14:creationId xmlns:p14="http://schemas.microsoft.com/office/powerpoint/2010/main" xmlns="" val="1578871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genesis</a:t>
            </a:r>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35</a:t>
            </a:fld>
            <a:endParaRPr lang="cs-CZ"/>
          </a:p>
        </p:txBody>
      </p:sp>
    </p:spTree>
    <p:extLst>
      <p:ext uri="{BB962C8B-B14F-4D97-AF65-F5344CB8AC3E}">
        <p14:creationId xmlns:p14="http://schemas.microsoft.com/office/powerpoint/2010/main" xmlns="" val="1317919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Podmíněný</a:t>
            </a:r>
            <a:r>
              <a:rPr lang="cs-CZ" baseline="0" dirty="0" smtClean="0"/>
              <a:t> </a:t>
            </a:r>
            <a:r>
              <a:rPr lang="cs-CZ" dirty="0" smtClean="0"/>
              <a:t>management,  motivace = motivační</a:t>
            </a:r>
            <a:r>
              <a:rPr lang="cs-CZ" baseline="0" dirty="0" smtClean="0"/>
              <a:t> stymuly</a:t>
            </a:r>
            <a:r>
              <a:rPr lang="cs-CZ" dirty="0" smtClean="0"/>
              <a:t>, komunitní báze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https://www.youtube.com/watch?v=J_9i0x7ZKLk</a:t>
            </a:r>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36</a:t>
            </a:fld>
            <a:endParaRPr lang="cs-CZ"/>
          </a:p>
        </p:txBody>
      </p:sp>
    </p:spTree>
    <p:extLst>
      <p:ext uri="{BB962C8B-B14F-4D97-AF65-F5344CB8AC3E}">
        <p14:creationId xmlns:p14="http://schemas.microsoft.com/office/powerpoint/2010/main" xmlns="" val="3521406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http://www.drugabuse.gov/sites/default/files/podat_1.pdf</a:t>
            </a:r>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37</a:t>
            </a:fld>
            <a:endParaRPr lang="cs-CZ"/>
          </a:p>
        </p:txBody>
      </p:sp>
    </p:spTree>
    <p:extLst>
      <p:ext uri="{BB962C8B-B14F-4D97-AF65-F5344CB8AC3E}">
        <p14:creationId xmlns:p14="http://schemas.microsoft.com/office/powerpoint/2010/main" xmlns="" val="18660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JAMA, 284:1689-1695, 2000 </a:t>
            </a:r>
            <a:r>
              <a:rPr lang="en-US" dirty="0" smtClean="0"/>
              <a:t/>
            </a:r>
            <a:br>
              <a:rPr lang="en-US" dirty="0" smtClean="0"/>
            </a:br>
            <a:r>
              <a:rPr lang="cs-CZ" dirty="0" smtClean="0"/>
              <a:t>Míra</a:t>
            </a:r>
            <a:r>
              <a:rPr lang="cs-CZ" baseline="0" dirty="0" smtClean="0"/>
              <a:t> relapsu drogově závislých pacientů jsou srovnýny s diabetiky, hzpertensními, astmatiky..</a:t>
            </a:r>
            <a:r>
              <a:rPr lang="en-US" dirty="0" smtClean="0"/>
              <a:t>. Relapse </a:t>
            </a:r>
            <a:r>
              <a:rPr lang="cs-CZ" dirty="0" smtClean="0"/>
              <a:t>je</a:t>
            </a:r>
            <a:r>
              <a:rPr lang="cs-CZ" baseline="0" dirty="0" smtClean="0"/>
              <a:t> běžný a podobný skrz tyto choroby</a:t>
            </a:r>
            <a:r>
              <a:rPr lang="en-US" dirty="0" smtClean="0"/>
              <a:t> (</a:t>
            </a:r>
            <a:r>
              <a:rPr lang="cs-CZ" dirty="0" smtClean="0"/>
              <a:t>jako</a:t>
            </a:r>
            <a:r>
              <a:rPr lang="cs-CZ" baseline="0" dirty="0" smtClean="0"/>
              <a:t> i zachovani medikace</a:t>
            </a:r>
            <a:r>
              <a:rPr lang="en-US" dirty="0" smtClean="0"/>
              <a:t>). </a:t>
            </a:r>
            <a:r>
              <a:rPr lang="cs-CZ" dirty="0" smtClean="0"/>
              <a:t>Pak</a:t>
            </a:r>
            <a:r>
              <a:rPr lang="cs-CZ" baseline="0" dirty="0" smtClean="0"/>
              <a:t> drug závislost by měla být lečena jako jiní chronické nemoci, včetně relapsu</a:t>
            </a:r>
            <a:r>
              <a:rPr lang="en-US" dirty="0" smtClean="0"/>
              <a:t> </a:t>
            </a:r>
            <a:r>
              <a:rPr lang="cs-CZ" dirty="0" smtClean="0"/>
              <a:t>sloužícího</a:t>
            </a:r>
            <a:r>
              <a:rPr lang="cs-CZ" baseline="0" dirty="0" smtClean="0"/>
              <a:t> jako spouštěč pro znovuobnovení interevncí</a:t>
            </a:r>
            <a:endParaRPr lang="cs-CZ" dirty="0" smtClean="0"/>
          </a:p>
          <a:p>
            <a:r>
              <a:rPr lang="cs-CZ" dirty="0" smtClean="0"/>
              <a:t>http://www.drugabuse.gov/publications/drugs-brains-behavior-science-addiction/treatment-recovery</a:t>
            </a:r>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4</a:t>
            </a:fld>
            <a:endParaRPr lang="cs-CZ"/>
          </a:p>
        </p:txBody>
      </p:sp>
    </p:spTree>
    <p:extLst>
      <p:ext uri="{BB962C8B-B14F-4D97-AF65-F5344CB8AC3E}">
        <p14:creationId xmlns:p14="http://schemas.microsoft.com/office/powerpoint/2010/main" xmlns="" val="2549724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Randal Lyons </a:t>
            </a:r>
            <a:r>
              <a:rPr lang="en-US" dirty="0" smtClean="0"/>
              <a:t>is a nationally board certified acupuncturist and Chinese </a:t>
            </a:r>
            <a:r>
              <a:rPr lang="en-US" dirty="0" err="1" smtClean="0"/>
              <a:t>herbologist</a:t>
            </a:r>
            <a:r>
              <a:rPr lang="en-US" dirty="0" smtClean="0"/>
              <a:t>, a licensed Doctor of Oriental Medicine and an international consultant for addiction treatment centers. </a:t>
            </a:r>
          </a:p>
          <a:p>
            <a:r>
              <a:rPr lang="en-US" b="1" dirty="0" smtClean="0"/>
              <a:t>Andrea </a:t>
            </a:r>
            <a:r>
              <a:rPr lang="en-US" b="1" dirty="0" err="1" smtClean="0"/>
              <a:t>Smous</a:t>
            </a:r>
            <a:r>
              <a:rPr lang="en-US" dirty="0" smtClean="0"/>
              <a:t>, A.P., A.D.S., a board certified and Florida licensed acupuncturist, was born in the Czech Republic and came to the United States in 2000 with a Masters degree in Education. In early 2006, she received her Bachelors degree in Health Science and a Masters in Oriental Medicine from the Atlantic Institute of Oriental Medicine (ATOM) in Fort Lauderdale, Florida</a:t>
            </a:r>
          </a:p>
          <a:p>
            <a:r>
              <a:rPr lang="en-US" dirty="0" smtClean="0"/>
              <a:t>The home for the HAP is the Alchemist Clinic located at 2328 10th Ave N, Suite 101 W, Lake Worth, </a:t>
            </a:r>
            <a:r>
              <a:rPr lang="en-US" dirty="0" err="1" smtClean="0"/>
              <a:t>Fl</a:t>
            </a:r>
            <a:r>
              <a:rPr lang="en-US" dirty="0" smtClean="0"/>
              <a:t> 33461</a:t>
            </a:r>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40</a:t>
            </a:fld>
            <a:endParaRPr lang="cs-CZ"/>
          </a:p>
        </p:txBody>
      </p:sp>
    </p:spTree>
    <p:extLst>
      <p:ext uri="{BB962C8B-B14F-4D97-AF65-F5344CB8AC3E}">
        <p14:creationId xmlns:p14="http://schemas.microsoft.com/office/powerpoint/2010/main" xmlns="" val="2170183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Non 12 Step, Holistic Addiction Recovery Program </a:t>
            </a:r>
          </a:p>
          <a:p>
            <a:r>
              <a:rPr lang="en-US" b="1" dirty="0" smtClean="0"/>
              <a:t>What Does “Shamanic Healing” Mean?</a:t>
            </a:r>
          </a:p>
          <a:p>
            <a:r>
              <a:rPr lang="en-US" dirty="0" smtClean="0"/>
              <a:t>V</a:t>
            </a:r>
            <a:r>
              <a:rPr lang="en-US" baseline="0" dirty="0" smtClean="0"/>
              <a:t> </a:t>
            </a:r>
            <a:r>
              <a:rPr lang="en-US" baseline="0" dirty="0" err="1" smtClean="0"/>
              <a:t>mnoha</a:t>
            </a:r>
            <a:r>
              <a:rPr lang="en-US" baseline="0" dirty="0" smtClean="0"/>
              <a:t> </a:t>
            </a:r>
            <a:r>
              <a:rPr lang="en-US" baseline="0" dirty="0" err="1" smtClean="0"/>
              <a:t>domorodych</a:t>
            </a:r>
            <a:r>
              <a:rPr lang="en-US" baseline="0" dirty="0" smtClean="0"/>
              <a:t> </a:t>
            </a:r>
            <a:r>
              <a:rPr lang="en-US" baseline="0" dirty="0" err="1" smtClean="0"/>
              <a:t>kulturach</a:t>
            </a:r>
            <a:r>
              <a:rPr lang="en-US" baseline="0" dirty="0" smtClean="0"/>
              <a:t>, </a:t>
            </a:r>
            <a:r>
              <a:rPr lang="en-US" baseline="0" dirty="0" err="1" smtClean="0"/>
              <a:t>Saman</a:t>
            </a:r>
            <a:r>
              <a:rPr lang="en-US" baseline="0" dirty="0" smtClean="0"/>
              <a:t> je </a:t>
            </a:r>
            <a:r>
              <a:rPr lang="en-US" baseline="0" dirty="0" err="1" smtClean="0"/>
              <a:t>lecitel</a:t>
            </a:r>
            <a:r>
              <a:rPr lang="en-US" baseline="0" dirty="0" smtClean="0"/>
              <a:t> </a:t>
            </a:r>
            <a:r>
              <a:rPr lang="en-US" baseline="0" dirty="0" err="1" smtClean="0"/>
              <a:t>muz</a:t>
            </a:r>
            <a:r>
              <a:rPr lang="en-US" baseline="0" dirty="0" smtClean="0"/>
              <a:t> </a:t>
            </a:r>
            <a:r>
              <a:rPr lang="en-US" baseline="0" dirty="0" err="1" smtClean="0"/>
              <a:t>nebo</a:t>
            </a:r>
            <a:r>
              <a:rPr lang="en-US" baseline="0" dirty="0" smtClean="0"/>
              <a:t> </a:t>
            </a:r>
            <a:r>
              <a:rPr lang="en-US" baseline="0" dirty="0" err="1" smtClean="0"/>
              <a:t>zena</a:t>
            </a:r>
            <a:r>
              <a:rPr lang="en-US" baseline="0" dirty="0" smtClean="0"/>
              <a:t> </a:t>
            </a:r>
            <a:r>
              <a:rPr lang="en-US" baseline="0" dirty="0" err="1" smtClean="0"/>
              <a:t>zodpovedny</a:t>
            </a:r>
            <a:r>
              <a:rPr lang="en-US" baseline="0" dirty="0" smtClean="0"/>
              <a:t> </a:t>
            </a:r>
            <a:r>
              <a:rPr lang="en-US" baseline="0" dirty="0" err="1" smtClean="0"/>
              <a:t>za</a:t>
            </a:r>
            <a:r>
              <a:rPr lang="en-US" baseline="0" dirty="0" smtClean="0"/>
              <a:t> </a:t>
            </a:r>
            <a:r>
              <a:rPr lang="en-US" baseline="0" dirty="0" err="1" smtClean="0"/>
              <a:t>peci</a:t>
            </a:r>
            <a:r>
              <a:rPr lang="en-US" baseline="0" dirty="0" smtClean="0"/>
              <a:t> o </a:t>
            </a:r>
            <a:r>
              <a:rPr lang="en-US" baseline="0" dirty="0" err="1" smtClean="0"/>
              <a:t>jeho,jeji</a:t>
            </a:r>
            <a:r>
              <a:rPr lang="en-US" baseline="0" dirty="0" smtClean="0"/>
              <a:t> </a:t>
            </a:r>
            <a:r>
              <a:rPr lang="en-US" baseline="0" dirty="0" err="1" smtClean="0"/>
              <a:t>komunitu</a:t>
            </a:r>
            <a:r>
              <a:rPr lang="en-US" baseline="0" dirty="0" smtClean="0"/>
              <a:t>. </a:t>
            </a:r>
            <a:r>
              <a:rPr lang="en-US" baseline="0" dirty="0" err="1" smtClean="0"/>
              <a:t>Ve</a:t>
            </a:r>
            <a:r>
              <a:rPr lang="en-US" baseline="0" dirty="0" smtClean="0"/>
              <a:t> </a:t>
            </a:r>
            <a:r>
              <a:rPr lang="en-US" baseline="0" dirty="0" err="1" smtClean="0"/>
              <a:t>vsech</a:t>
            </a:r>
            <a:r>
              <a:rPr lang="en-US" baseline="0" dirty="0" smtClean="0"/>
              <a:t> </a:t>
            </a:r>
            <a:r>
              <a:rPr lang="en-US" baseline="0" dirty="0" err="1" smtClean="0"/>
              <a:t>techto</a:t>
            </a:r>
            <a:r>
              <a:rPr lang="en-US" baseline="0" dirty="0" smtClean="0"/>
              <a:t> </a:t>
            </a:r>
            <a:r>
              <a:rPr lang="en-US" baseline="0" dirty="0" err="1" smtClean="0"/>
              <a:t>kulturach</a:t>
            </a:r>
            <a:r>
              <a:rPr lang="en-US" baseline="0" dirty="0" smtClean="0"/>
              <a:t> </a:t>
            </a:r>
            <a:r>
              <a:rPr lang="en-US" baseline="0" dirty="0" err="1" smtClean="0"/>
              <a:t>saman</a:t>
            </a:r>
            <a:r>
              <a:rPr lang="en-US" baseline="0" dirty="0" smtClean="0"/>
              <a:t> </a:t>
            </a:r>
            <a:r>
              <a:rPr lang="en-US" baseline="0" dirty="0" err="1" smtClean="0"/>
              <a:t>ziskava</a:t>
            </a:r>
            <a:r>
              <a:rPr lang="en-US" baseline="0" dirty="0" smtClean="0"/>
              <a:t> </a:t>
            </a:r>
            <a:r>
              <a:rPr lang="en-US" baseline="0" dirty="0" err="1" smtClean="0"/>
              <a:t>znalosti</a:t>
            </a:r>
            <a:r>
              <a:rPr lang="en-US" baseline="0" dirty="0" smtClean="0"/>
              <a:t> z </a:t>
            </a:r>
            <a:r>
              <a:rPr lang="en-US" baseline="0" dirty="0" err="1" smtClean="0"/>
              <a:t>prirodniho</a:t>
            </a:r>
            <a:r>
              <a:rPr lang="en-US" baseline="0" dirty="0" smtClean="0"/>
              <a:t> I </a:t>
            </a:r>
            <a:r>
              <a:rPr lang="en-US" baseline="0" dirty="0" err="1" smtClean="0"/>
              <a:t>materialniho</a:t>
            </a:r>
            <a:r>
              <a:rPr lang="en-US" baseline="0" dirty="0" smtClean="0"/>
              <a:t> </a:t>
            </a:r>
            <a:r>
              <a:rPr lang="en-US" baseline="0" dirty="0" err="1" smtClean="0"/>
              <a:t>sveta</a:t>
            </a:r>
            <a:r>
              <a:rPr lang="en-US" baseline="0" dirty="0" smtClean="0"/>
              <a:t>( </a:t>
            </a:r>
            <a:r>
              <a:rPr lang="en-US" baseline="0" dirty="0" err="1" smtClean="0"/>
              <a:t>rostlin</a:t>
            </a:r>
            <a:r>
              <a:rPr lang="en-US" baseline="0" dirty="0" smtClean="0"/>
              <a:t>, </a:t>
            </a:r>
            <a:r>
              <a:rPr lang="en-US" baseline="0" dirty="0" err="1" smtClean="0"/>
              <a:t>zvirat</a:t>
            </a:r>
            <a:r>
              <a:rPr lang="en-US" baseline="0" dirty="0" smtClean="0"/>
              <a:t>, </a:t>
            </a:r>
            <a:r>
              <a:rPr lang="en-US" baseline="0" dirty="0" err="1" smtClean="0"/>
              <a:t>mineralu</a:t>
            </a:r>
            <a:r>
              <a:rPr lang="en-US" baseline="0" dirty="0" smtClean="0"/>
              <a:t> a </a:t>
            </a:r>
            <a:r>
              <a:rPr lang="en-US" baseline="0" dirty="0" err="1" smtClean="0"/>
              <a:t>elementu</a:t>
            </a:r>
            <a:r>
              <a:rPr lang="en-US" baseline="0" dirty="0" smtClean="0"/>
              <a:t>) a </a:t>
            </a:r>
            <a:r>
              <a:rPr lang="en-US" baseline="0" dirty="0" err="1" smtClean="0"/>
              <a:t>vnitrniho</a:t>
            </a:r>
            <a:r>
              <a:rPr lang="en-US" baseline="0" dirty="0" smtClean="0"/>
              <a:t> </a:t>
            </a:r>
            <a:r>
              <a:rPr lang="en-US" baseline="0" dirty="0" err="1" smtClean="0"/>
              <a:t>nematerialniho</a:t>
            </a:r>
            <a:r>
              <a:rPr lang="en-US" baseline="0" dirty="0" smtClean="0"/>
              <a:t> </a:t>
            </a:r>
            <a:r>
              <a:rPr lang="en-US" baseline="0" dirty="0" err="1" smtClean="0"/>
              <a:t>sveta</a:t>
            </a:r>
            <a:r>
              <a:rPr lang="en-US" baseline="0" dirty="0" smtClean="0"/>
              <a:t> ( </a:t>
            </a:r>
            <a:r>
              <a:rPr lang="en-US" baseline="0" dirty="0" err="1" smtClean="0"/>
              <a:t>nevedomi</a:t>
            </a:r>
            <a:r>
              <a:rPr lang="en-US" dirty="0" smtClean="0"/>
              <a:t>., </a:t>
            </a:r>
            <a:r>
              <a:rPr lang="en-US" dirty="0" err="1" smtClean="0"/>
              <a:t>energii</a:t>
            </a:r>
            <a:r>
              <a:rPr lang="en-US" dirty="0" smtClean="0"/>
              <a:t>, )</a:t>
            </a:r>
            <a:r>
              <a:rPr lang="en-US" baseline="0" dirty="0" smtClean="0"/>
              <a:t> </a:t>
            </a:r>
            <a:r>
              <a:rPr lang="en-US" baseline="0" dirty="0" err="1" smtClean="0"/>
              <a:t>Shamanska</a:t>
            </a:r>
            <a:r>
              <a:rPr lang="en-US" baseline="0" dirty="0" smtClean="0"/>
              <a:t> </a:t>
            </a:r>
            <a:r>
              <a:rPr lang="en-US" baseline="0" dirty="0" err="1" smtClean="0"/>
              <a:t>tradice</a:t>
            </a:r>
            <a:r>
              <a:rPr lang="en-US" baseline="0" dirty="0" smtClean="0"/>
              <a:t> se </a:t>
            </a:r>
            <a:r>
              <a:rPr lang="en-US" baseline="0" dirty="0" err="1" smtClean="0"/>
              <a:t>datuje</a:t>
            </a:r>
            <a:r>
              <a:rPr lang="en-US" baseline="0" dirty="0" smtClean="0"/>
              <a:t> </a:t>
            </a:r>
            <a:r>
              <a:rPr lang="en-US" baseline="0" dirty="0" err="1" smtClean="0"/>
              <a:t>dle</a:t>
            </a:r>
            <a:r>
              <a:rPr lang="en-US" baseline="0" dirty="0" smtClean="0"/>
              <a:t> </a:t>
            </a:r>
            <a:r>
              <a:rPr lang="en-US" baseline="0" dirty="0" err="1" smtClean="0"/>
              <a:t>dukazu</a:t>
            </a:r>
            <a:r>
              <a:rPr lang="en-US" baseline="0" dirty="0" smtClean="0"/>
              <a:t>  </a:t>
            </a:r>
            <a:r>
              <a:rPr lang="en-US" baseline="0" dirty="0" err="1" smtClean="0"/>
              <a:t>pres</a:t>
            </a:r>
            <a:r>
              <a:rPr lang="en-US" baseline="0" dirty="0" smtClean="0"/>
              <a:t> </a:t>
            </a:r>
            <a:r>
              <a:rPr lang="en-US" dirty="0" smtClean="0"/>
              <a:t>5,000 r</a:t>
            </a:r>
            <a:r>
              <a:rPr lang="en-US" baseline="0" dirty="0" smtClean="0"/>
              <a:t> v </a:t>
            </a:r>
            <a:r>
              <a:rPr lang="en-US" baseline="0" dirty="0" err="1" smtClean="0"/>
              <a:t>celem</a:t>
            </a:r>
            <a:r>
              <a:rPr lang="en-US" baseline="0" dirty="0" smtClean="0"/>
              <a:t> </a:t>
            </a:r>
            <a:r>
              <a:rPr lang="en-US" baseline="0" dirty="0" err="1" smtClean="0"/>
              <a:t>svete</a:t>
            </a:r>
            <a:r>
              <a:rPr lang="en-US" dirty="0" smtClean="0"/>
              <a:t>.</a:t>
            </a:r>
          </a:p>
          <a:p>
            <a:r>
              <a:rPr lang="en-US" dirty="0" smtClean="0"/>
              <a:t>The Sanctuary- je </a:t>
            </a:r>
            <a:r>
              <a:rPr lang="en-US" dirty="0" err="1" smtClean="0"/>
              <a:t>vytvareno</a:t>
            </a:r>
            <a:r>
              <a:rPr lang="en-US" dirty="0" smtClean="0"/>
              <a:t> </a:t>
            </a:r>
            <a:r>
              <a:rPr lang="en-US" dirty="0" err="1" smtClean="0"/>
              <a:t>nove</a:t>
            </a:r>
            <a:r>
              <a:rPr lang="en-US" dirty="0" smtClean="0"/>
              <a:t> </a:t>
            </a:r>
            <a:r>
              <a:rPr lang="en-US" dirty="0" err="1" smtClean="0"/>
              <a:t>paradigma</a:t>
            </a:r>
            <a:r>
              <a:rPr lang="en-US" dirty="0" smtClean="0"/>
              <a:t> </a:t>
            </a:r>
            <a:r>
              <a:rPr lang="en-US" dirty="0" err="1" smtClean="0"/>
              <a:t>zdravi</a:t>
            </a:r>
            <a:r>
              <a:rPr lang="en-US" dirty="0" smtClean="0"/>
              <a:t> a </a:t>
            </a:r>
            <a:r>
              <a:rPr lang="en-US" dirty="0" err="1" smtClean="0"/>
              <a:t>celistvosti</a:t>
            </a:r>
            <a:r>
              <a:rPr lang="en-US" dirty="0" smtClean="0"/>
              <a:t> </a:t>
            </a:r>
            <a:r>
              <a:rPr lang="en-US" dirty="0" err="1" smtClean="0"/>
              <a:t>na</a:t>
            </a:r>
            <a:r>
              <a:rPr lang="en-US" baseline="0" dirty="0" smtClean="0"/>
              <a:t> </a:t>
            </a:r>
            <a:r>
              <a:rPr lang="en-US" baseline="0" dirty="0" err="1" smtClean="0"/>
              <a:t>zakl</a:t>
            </a:r>
            <a:r>
              <a:rPr lang="en-US" baseline="0" dirty="0" smtClean="0"/>
              <a:t> </a:t>
            </a:r>
            <a:r>
              <a:rPr lang="en-US" baseline="0" dirty="0" err="1" smtClean="0"/>
              <a:t>vlastni</a:t>
            </a:r>
            <a:r>
              <a:rPr lang="en-US" baseline="0" dirty="0" smtClean="0"/>
              <a:t> </a:t>
            </a:r>
            <a:r>
              <a:rPr lang="en-US" baseline="0" dirty="0" err="1" smtClean="0"/>
              <a:t>samanske</a:t>
            </a:r>
            <a:r>
              <a:rPr lang="en-US" baseline="0" dirty="0" smtClean="0"/>
              <a:t> </a:t>
            </a:r>
            <a:r>
              <a:rPr lang="en-US" baseline="0" dirty="0" err="1" smtClean="0"/>
              <a:t>cesty</a:t>
            </a:r>
            <a:r>
              <a:rPr lang="en-US" baseline="0" dirty="0" smtClean="0"/>
              <a:t>. </a:t>
            </a:r>
            <a:r>
              <a:rPr lang="en-US" baseline="0" dirty="0" err="1" smtClean="0"/>
              <a:t>Byt</a:t>
            </a:r>
            <a:r>
              <a:rPr lang="en-US" baseline="0" dirty="0" smtClean="0"/>
              <a:t> </a:t>
            </a:r>
            <a:r>
              <a:rPr lang="en-US" baseline="0" dirty="0" err="1" smtClean="0"/>
              <a:t>samane</a:t>
            </a:r>
            <a:r>
              <a:rPr lang="en-US" baseline="0" dirty="0" smtClean="0"/>
              <a:t> </a:t>
            </a:r>
            <a:r>
              <a:rPr lang="en-US" baseline="0" dirty="0" err="1" smtClean="0"/>
              <a:t>znamena</a:t>
            </a:r>
            <a:r>
              <a:rPr lang="en-US" baseline="0" dirty="0" smtClean="0"/>
              <a:t>, </a:t>
            </a:r>
            <a:r>
              <a:rPr lang="en-US" baseline="0" dirty="0" err="1" smtClean="0"/>
              <a:t>ze</a:t>
            </a:r>
            <a:r>
              <a:rPr lang="en-US" baseline="0" dirty="0" smtClean="0"/>
              <a:t> </a:t>
            </a:r>
            <a:r>
              <a:rPr lang="en-US" baseline="0" dirty="0" err="1" smtClean="0"/>
              <a:t>najdes</a:t>
            </a:r>
            <a:r>
              <a:rPr lang="en-US" baseline="0" dirty="0" smtClean="0"/>
              <a:t> </a:t>
            </a:r>
            <a:r>
              <a:rPr lang="en-US" baseline="0" dirty="0" err="1" smtClean="0"/>
              <a:t>vlastni</a:t>
            </a:r>
            <a:r>
              <a:rPr lang="en-US" baseline="0" dirty="0" smtClean="0"/>
              <a:t> </a:t>
            </a:r>
            <a:r>
              <a:rPr lang="en-US" baseline="0" dirty="0" err="1" smtClean="0"/>
              <a:t>vnitrni</a:t>
            </a:r>
            <a:r>
              <a:rPr lang="en-US" baseline="0" dirty="0" smtClean="0"/>
              <a:t> balance a </a:t>
            </a:r>
            <a:r>
              <a:rPr lang="en-US" baseline="0" dirty="0" err="1" smtClean="0"/>
              <a:t>denni</a:t>
            </a:r>
            <a:r>
              <a:rPr lang="en-US" baseline="0" dirty="0" smtClean="0"/>
              <a:t> </a:t>
            </a:r>
            <a:r>
              <a:rPr lang="en-US" baseline="0" dirty="0" err="1" smtClean="0"/>
              <a:t>practikovani</a:t>
            </a:r>
            <a:r>
              <a:rPr lang="en-US" baseline="0" dirty="0" smtClean="0"/>
              <a:t> pro </a:t>
            </a:r>
            <a:r>
              <a:rPr lang="en-US" baseline="0" dirty="0" err="1" smtClean="0"/>
              <a:t>udrzitelne</a:t>
            </a:r>
            <a:r>
              <a:rPr lang="en-US" baseline="0" dirty="0" smtClean="0"/>
              <a:t>  </a:t>
            </a:r>
            <a:r>
              <a:rPr lang="en-US" baseline="0" dirty="0" err="1" smtClean="0"/>
              <a:t>leceni</a:t>
            </a:r>
            <a:r>
              <a:rPr lang="en-US" baseline="0" dirty="0" smtClean="0"/>
              <a:t> a </a:t>
            </a:r>
            <a:r>
              <a:rPr lang="en-US" baseline="0" dirty="0" err="1" smtClean="0"/>
              <a:t>transformaci</a:t>
            </a:r>
            <a:r>
              <a:rPr lang="en-US" baseline="0" dirty="0" smtClean="0"/>
              <a:t> </a:t>
            </a:r>
            <a:r>
              <a:rPr lang="en-US" baseline="0" dirty="0" err="1" smtClean="0"/>
              <a:t>vlastniho</a:t>
            </a:r>
            <a:r>
              <a:rPr lang="en-US" baseline="0" dirty="0" smtClean="0"/>
              <a:t> </a:t>
            </a:r>
            <a:r>
              <a:rPr lang="en-US" baseline="0" dirty="0" err="1" smtClean="0"/>
              <a:t>tela</a:t>
            </a:r>
            <a:r>
              <a:rPr lang="en-US" baseline="0" dirty="0" smtClean="0"/>
              <a:t>, </a:t>
            </a:r>
            <a:r>
              <a:rPr lang="en-US" baseline="0" dirty="0" err="1" smtClean="0"/>
              <a:t>duse</a:t>
            </a:r>
            <a:r>
              <a:rPr lang="en-US" baseline="0" dirty="0" smtClean="0"/>
              <a:t>, </a:t>
            </a:r>
            <a:r>
              <a:rPr lang="en-US" baseline="0" dirty="0" err="1" smtClean="0"/>
              <a:t>ducha</a:t>
            </a:r>
            <a:r>
              <a:rPr lang="en-US" dirty="0" smtClean="0"/>
              <a:t>.  </a:t>
            </a:r>
            <a:r>
              <a:rPr lang="en-US" dirty="0" err="1" smtClean="0"/>
              <a:t>Kazdy</a:t>
            </a:r>
            <a:r>
              <a:rPr lang="en-US" dirty="0" smtClean="0"/>
              <a:t> </a:t>
            </a:r>
            <a:r>
              <a:rPr lang="en-US" dirty="0" err="1" smtClean="0"/>
              <a:t>muze</a:t>
            </a:r>
            <a:r>
              <a:rPr lang="en-US" dirty="0" smtClean="0"/>
              <a:t> </a:t>
            </a:r>
            <a:r>
              <a:rPr lang="en-US" dirty="0" err="1" smtClean="0"/>
              <a:t>byt</a:t>
            </a:r>
            <a:r>
              <a:rPr lang="en-US" baseline="0" dirty="0" smtClean="0"/>
              <a:t> </a:t>
            </a:r>
            <a:r>
              <a:rPr lang="en-US" baseline="0" dirty="0" err="1" smtClean="0"/>
              <a:t>vlastnim</a:t>
            </a:r>
            <a:r>
              <a:rPr lang="en-US" baseline="0" dirty="0" smtClean="0"/>
              <a:t> </a:t>
            </a:r>
            <a:r>
              <a:rPr lang="en-US" baseline="0" dirty="0" err="1" smtClean="0"/>
              <a:t>lecitelem</a:t>
            </a:r>
            <a:r>
              <a:rPr lang="en-US" dirty="0" smtClean="0"/>
              <a:t>. </a:t>
            </a:r>
            <a:endParaRPr lang="cs-CZ" sz="1200" i="1" dirty="0" smtClean="0"/>
          </a:p>
          <a:p>
            <a:r>
              <a:rPr lang="en-US" sz="1200" i="1" dirty="0" smtClean="0"/>
              <a:t>Dean </a:t>
            </a:r>
            <a:r>
              <a:rPr lang="en-US" sz="1200" i="1" dirty="0" err="1" smtClean="0"/>
              <a:t>Taraborelli</a:t>
            </a:r>
            <a:r>
              <a:rPr lang="en-US" sz="1200" i="1" dirty="0" smtClean="0"/>
              <a:t>, M.A.;  </a:t>
            </a:r>
            <a:r>
              <a:rPr lang="cs-CZ" sz="1200" i="1" dirty="0" smtClean="0"/>
              <a:t>f</a:t>
            </a:r>
            <a:r>
              <a:rPr lang="en-US" sz="1200" i="1" dirty="0" err="1" smtClean="0"/>
              <a:t>ounder</a:t>
            </a:r>
            <a:r>
              <a:rPr lang="en-US" sz="1200" i="1" dirty="0" smtClean="0"/>
              <a:t> and Co-director</a:t>
            </a:r>
            <a:r>
              <a:rPr lang="cs-CZ" sz="1200" dirty="0" smtClean="0"/>
              <a:t>Co-creator </a:t>
            </a:r>
          </a:p>
          <a:p>
            <a:r>
              <a:rPr lang="cs-CZ" sz="1200" dirty="0" smtClean="0"/>
              <a:t>of Radical Transformation®  http://sanctuary.net/</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41</a:t>
            </a:fld>
            <a:endParaRPr lang="cs-CZ"/>
          </a:p>
        </p:txBody>
      </p:sp>
    </p:spTree>
    <p:extLst>
      <p:ext uri="{BB962C8B-B14F-4D97-AF65-F5344CB8AC3E}">
        <p14:creationId xmlns:p14="http://schemas.microsoft.com/office/powerpoint/2010/main" xmlns="" val="3936598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Politika –</a:t>
            </a:r>
            <a:r>
              <a:rPr lang="cs-CZ" baseline="0" dirty="0" smtClean="0"/>
              <a:t> drogová- zdravotní -</a:t>
            </a:r>
            <a:r>
              <a:rPr lang="cs-CZ" dirty="0" smtClean="0"/>
              <a:t>verejného</a:t>
            </a:r>
            <a:r>
              <a:rPr lang="cs-CZ" baseline="0" dirty="0" smtClean="0"/>
              <a:t> zdraví</a:t>
            </a:r>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5</a:t>
            </a:fld>
            <a:endParaRPr lang="cs-CZ"/>
          </a:p>
        </p:txBody>
      </p:sp>
    </p:spTree>
    <p:extLst>
      <p:ext uri="{BB962C8B-B14F-4D97-AF65-F5344CB8AC3E}">
        <p14:creationId xmlns:p14="http://schemas.microsoft.com/office/powerpoint/2010/main" xmlns="" val="336993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Moralistický přídtup</a:t>
            </a:r>
            <a:r>
              <a:rPr lang="cs-CZ" baseline="0" dirty="0" smtClean="0"/>
              <a:t>    ----</a:t>
            </a:r>
            <a:r>
              <a:rPr lang="cs-CZ" dirty="0" smtClean="0"/>
              <a:t>Nasleduje</a:t>
            </a:r>
            <a:r>
              <a:rPr lang="cs-CZ" baseline="0" dirty="0" smtClean="0"/>
              <a:t> selhani zodpovědnosti</a:t>
            </a:r>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6</a:t>
            </a:fld>
            <a:endParaRPr lang="cs-CZ"/>
          </a:p>
        </p:txBody>
      </p:sp>
    </p:spTree>
    <p:extLst>
      <p:ext uri="{BB962C8B-B14F-4D97-AF65-F5344CB8AC3E}">
        <p14:creationId xmlns:p14="http://schemas.microsoft.com/office/powerpoint/2010/main" xmlns="" val="3036643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Prehazování zodpovednosti narodni – regionalní-lokalní,  meziresortní</a:t>
            </a:r>
            <a:r>
              <a:rPr lang="cs-CZ" baseline="0" dirty="0" smtClean="0"/>
              <a:t> </a:t>
            </a:r>
            <a:r>
              <a:rPr lang="cs-CZ" dirty="0" smtClean="0"/>
              <a:t>nespoluprace </a:t>
            </a:r>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7</a:t>
            </a:fld>
            <a:endParaRPr lang="cs-CZ"/>
          </a:p>
        </p:txBody>
      </p:sp>
    </p:spTree>
    <p:extLst>
      <p:ext uri="{BB962C8B-B14F-4D97-AF65-F5344CB8AC3E}">
        <p14:creationId xmlns:p14="http://schemas.microsoft.com/office/powerpoint/2010/main" xmlns="" val="279954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Více</a:t>
            </a:r>
            <a:r>
              <a:rPr lang="cs-CZ" baseline="0" dirty="0" smtClean="0"/>
              <a:t> M než Z zneužívají drogy na předpis ve vsech věkových kategoriích kromě</a:t>
            </a:r>
            <a:r>
              <a:rPr lang="en-US" dirty="0" smtClean="0"/>
              <a:t> (aged 12 to 17 years); </a:t>
            </a:r>
            <a:r>
              <a:rPr lang="cs-CZ" dirty="0" smtClean="0"/>
              <a:t>kde</a:t>
            </a:r>
            <a:r>
              <a:rPr lang="cs-CZ" baseline="0" dirty="0" smtClean="0"/>
              <a:t> zeny vedou v nemicínském  vsech  substanci vc. Leku na ulevu bolesti, tranquilizery a stimulanty.</a:t>
            </a:r>
            <a:r>
              <a:rPr lang="en-US" dirty="0" smtClean="0"/>
              <a:t>. </a:t>
            </a:r>
            <a:endParaRPr lang="cs-CZ" dirty="0" smtClean="0"/>
          </a:p>
          <a:p>
            <a:r>
              <a:rPr lang="cs-CZ" dirty="0" smtClean="0"/>
              <a:t>http://www.drugabuse.gov/publications/research-reports/prescription-drugs/trends-in-prescription-drug-abuse/gender-differences</a:t>
            </a:r>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10</a:t>
            </a:fld>
            <a:endParaRPr lang="cs-CZ"/>
          </a:p>
        </p:txBody>
      </p:sp>
    </p:spTree>
    <p:extLst>
      <p:ext uri="{BB962C8B-B14F-4D97-AF65-F5344CB8AC3E}">
        <p14:creationId xmlns:p14="http://schemas.microsoft.com/office/powerpoint/2010/main" xmlns="" val="282195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cs-CZ" sz="1200" dirty="0" smtClean="0"/>
              <a:t>Avšak adolescenti jsou méně senzitivní k sedativnímu efektu ethanolu, ale mozek je vice senzitivní k poškození a kognitivním poruchám</a:t>
            </a:r>
            <a:r>
              <a:rPr lang="es-ES_tradnl" sz="1200" dirty="0" smtClean="0"/>
              <a:t>.</a:t>
            </a:r>
            <a:endParaRPr lang="es-ES" sz="1200" dirty="0" smtClean="0"/>
          </a:p>
          <a:p>
            <a:endParaRPr lang="en-US" sz="1200" dirty="0" smtClean="0"/>
          </a:p>
          <a:p>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12</a:t>
            </a:fld>
            <a:endParaRPr lang="cs-CZ"/>
          </a:p>
        </p:txBody>
      </p:sp>
    </p:spTree>
    <p:extLst>
      <p:ext uri="{BB962C8B-B14F-4D97-AF65-F5344CB8AC3E}">
        <p14:creationId xmlns:p14="http://schemas.microsoft.com/office/powerpoint/2010/main" xmlns="" val="287947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cs-CZ" sz="1200" dirty="0" smtClean="0"/>
              <a:t>Mozek</a:t>
            </a:r>
            <a:r>
              <a:rPr lang="cs-CZ" sz="1200" baseline="0" dirty="0" smtClean="0"/>
              <a:t> v adol se dále vyvíjí paralelně s dozráváním chování, role-částečně frontalní kortex a kontrolní mechanismy chování.  </a:t>
            </a:r>
          </a:p>
          <a:p>
            <a:pPr eaLnBrk="1" hangingPunct="1">
              <a:spcBef>
                <a:spcPts val="1200"/>
              </a:spcBef>
            </a:pPr>
            <a:r>
              <a:rPr lang="cs-CZ" sz="1200" baseline="0" dirty="0" smtClean="0"/>
              <a:t> alko v adolecsenci  u zvířat  navozuje trvalé deficity, ukazuje se v dospělosti –defic. v učení a zvyšuje úzkostné chování</a:t>
            </a:r>
            <a:r>
              <a:rPr lang="en-US" sz="1200" dirty="0" smtClean="0"/>
              <a:t>. </a:t>
            </a:r>
          </a:p>
          <a:p>
            <a:pPr eaLnBrk="1" hangingPunct="1">
              <a:spcBef>
                <a:spcPts val="1200"/>
              </a:spcBef>
            </a:pPr>
            <a:r>
              <a:rPr lang="cs-CZ" sz="1200" dirty="0" smtClean="0"/>
              <a:t>Mírně impulsivní jedinci ukazuji</a:t>
            </a:r>
            <a:r>
              <a:rPr lang="cs-CZ" sz="1200" baseline="0" dirty="0" smtClean="0"/>
              <a:t> zvýšenou impulsivitu u první episody s pitím alko.</a:t>
            </a:r>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13</a:t>
            </a:fld>
            <a:endParaRPr lang="cs-CZ"/>
          </a:p>
        </p:txBody>
      </p:sp>
    </p:spTree>
    <p:extLst>
      <p:ext uri="{BB962C8B-B14F-4D97-AF65-F5344CB8AC3E}">
        <p14:creationId xmlns:p14="http://schemas.microsoft.com/office/powerpoint/2010/main" xmlns="" val="112555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3F8D1051-EB7E-4251-A1B8-0C3B0C0390BA}" type="slidenum">
              <a:rPr lang="cs-CZ" smtClean="0"/>
              <a:pPr/>
              <a:t>14</a:t>
            </a:fld>
            <a:endParaRPr lang="cs-CZ"/>
          </a:p>
        </p:txBody>
      </p:sp>
    </p:spTree>
    <p:extLst>
      <p:ext uri="{BB962C8B-B14F-4D97-AF65-F5344CB8AC3E}">
        <p14:creationId xmlns:p14="http://schemas.microsoft.com/office/powerpoint/2010/main" xmlns="" val="99781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7DBF1D-1F87-4F3B-9033-8753101EFAB1}" type="datetimeFigureOut">
              <a:rPr lang="cs-CZ" smtClean="0"/>
              <a:pPr/>
              <a:t>2.11.2013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50DB61D-C6B4-4149-8B88-87A5446ECECD}" type="slidenum">
              <a:rPr lang="cs-CZ" smtClean="0"/>
              <a:pPr/>
              <a:t>‹#›</a:t>
            </a:fld>
            <a:endParaRPr lang="cs-CZ"/>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DBF1D-1F87-4F3B-9033-8753101EFAB1}" type="datetimeFigureOut">
              <a:rPr lang="cs-CZ" smtClean="0"/>
              <a:pPr/>
              <a:t>2.11.2013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50DB61D-C6B4-4149-8B88-87A5446ECECD}"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7DBF1D-1F87-4F3B-9033-8753101EFAB1}" type="datetimeFigureOut">
              <a:rPr lang="cs-CZ" smtClean="0"/>
              <a:pPr/>
              <a:t>2.11.2013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50DB61D-C6B4-4149-8B88-87A5446ECECD}"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DBF1D-1F87-4F3B-9033-8753101EFAB1}" type="datetimeFigureOut">
              <a:rPr lang="cs-CZ" smtClean="0"/>
              <a:pPr/>
              <a:t>2.11.2013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50DB61D-C6B4-4149-8B88-87A5446ECECD}"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7DBF1D-1F87-4F3B-9033-8753101EFAB1}" type="datetimeFigureOut">
              <a:rPr lang="cs-CZ" smtClean="0"/>
              <a:pPr/>
              <a:t>2.11.2013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50DB61D-C6B4-4149-8B88-87A5446ECECD}" type="slidenum">
              <a:rPr lang="cs-CZ" smtClean="0"/>
              <a:pPr/>
              <a:t>‹#›</a:t>
            </a:fld>
            <a:endParaRPr lang="cs-CZ"/>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7DBF1D-1F87-4F3B-9033-8753101EFAB1}" type="datetimeFigureOut">
              <a:rPr lang="cs-CZ" smtClean="0"/>
              <a:pPr/>
              <a:t>2.11.2013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50DB61D-C6B4-4149-8B88-87A5446ECECD}"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7DBF1D-1F87-4F3B-9033-8753101EFAB1}" type="datetimeFigureOut">
              <a:rPr lang="cs-CZ" smtClean="0"/>
              <a:pPr/>
              <a:t>2.11.2013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50DB61D-C6B4-4149-8B88-87A5446ECECD}" type="slidenum">
              <a:rPr lang="cs-CZ" smtClean="0"/>
              <a:pPr/>
              <a:t>‹#›</a:t>
            </a:fld>
            <a:endParaRPr lang="cs-CZ"/>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7DBF1D-1F87-4F3B-9033-8753101EFAB1}" type="datetimeFigureOut">
              <a:rPr lang="cs-CZ" smtClean="0"/>
              <a:pPr/>
              <a:t>2.11.2013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50DB61D-C6B4-4149-8B88-87A5446ECECD}"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DBF1D-1F87-4F3B-9033-8753101EFAB1}" type="datetimeFigureOut">
              <a:rPr lang="cs-CZ" smtClean="0"/>
              <a:pPr/>
              <a:t>2.11.2013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50DB61D-C6B4-4149-8B88-87A5446ECECD}"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DBF1D-1F87-4F3B-9033-8753101EFAB1}" type="datetimeFigureOut">
              <a:rPr lang="cs-CZ" smtClean="0"/>
              <a:pPr/>
              <a:t>2.11.2013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50DB61D-C6B4-4149-8B88-87A5446ECECD}" type="slidenum">
              <a:rPr lang="cs-CZ" smtClean="0"/>
              <a:pPr/>
              <a:t>‹#›</a:t>
            </a:fld>
            <a:endParaRPr lang="cs-CZ"/>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DBF1D-1F87-4F3B-9033-8753101EFAB1}" type="datetimeFigureOut">
              <a:rPr lang="cs-CZ" smtClean="0"/>
              <a:pPr/>
              <a:t>2.11.2013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50DB61D-C6B4-4149-8B88-87A5446ECECD}"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A7DBF1D-1F87-4F3B-9033-8753101EFAB1}" type="datetimeFigureOut">
              <a:rPr lang="cs-CZ" smtClean="0"/>
              <a:pPr/>
              <a:t>2.11.2013</a:t>
            </a:fld>
            <a:endParaRPr lang="cs-CZ"/>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cs-CZ"/>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50DB61D-C6B4-4149-8B88-87A5446ECECD}"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List_aplikace_Microsoft_Office_Excel_97-20031.xls"/></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cs.wikipedia.org/wiki/Vicodin" TargetMode="External"/><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youtube.com/watch?v=AOHqllp_AoA" TargetMode="External"/><Relationship Id="rId5" Type="http://schemas.openxmlformats.org/officeDocument/2006/relationships/hyperlink" Target="http://cs.wikipedia.org/wiki/Adderall" TargetMode="External"/><Relationship Id="rId4" Type="http://schemas.openxmlformats.org/officeDocument/2006/relationships/hyperlink" Target="http://cs.wikipedia.org/wiki/Ritalin" TargetMode="External"/><Relationship Id="rId9"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ojjdp.gov/ojstatbb/ezapop/asp/comparison_selection.as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cNIXm7znS8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tresearch.org/index.php/tools/download-asi-instruments-manual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muralarts.org/about"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www.nih.gov/" TargetMode="External"/><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nccam.nih.gov/" TargetMode="External"/><Relationship Id="rId5" Type="http://schemas.openxmlformats.org/officeDocument/2006/relationships/hyperlink" Target="http://www.who.int/" TargetMode="External"/><Relationship Id="rId4" Type="http://schemas.openxmlformats.org/officeDocument/2006/relationships/hyperlink" Target="http://www.nhs.uk/"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tore.samhsa.gov/shin/content/SMA06-4136/SMA06-4136.pdf" TargetMode="External"/><Relationship Id="rId7" Type="http://schemas.openxmlformats.org/officeDocument/2006/relationships/hyperlink" Target="http://www.casacolumbia.org/" TargetMode="External"/><Relationship Id="rId2" Type="http://schemas.openxmlformats.org/officeDocument/2006/relationships/hyperlink" Target="http://www.emcdda.europa.eu/best-practice" TargetMode="External"/><Relationship Id="rId1" Type="http://schemas.openxmlformats.org/officeDocument/2006/relationships/slideLayout" Target="../slideLayouts/slideLayout7.xml"/><Relationship Id="rId6" Type="http://schemas.openxmlformats.org/officeDocument/2006/relationships/hyperlink" Target="http://www.niaaa.nih.gov/" TargetMode="External"/><Relationship Id="rId5" Type="http://schemas.openxmlformats.org/officeDocument/2006/relationships/hyperlink" Target="http://realliferecoverydelray.com/" TargetMode="External"/><Relationship Id="rId4" Type="http://schemas.openxmlformats.org/officeDocument/2006/relationships/hyperlink" Target="http://muralarts.org/about"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pacourts.us/judicial-administration/court-programs/drug-courts" TargetMode="External"/><Relationship Id="rId13" Type="http://schemas.openxmlformats.org/officeDocument/2006/relationships/hyperlink" Target="http://www.espad.org/Uploads/ESPAD_reports/2011/The_2011_ESPAD_Report_FULL_2012_10_29.pdf" TargetMode="External"/><Relationship Id="rId3" Type="http://schemas.openxmlformats.org/officeDocument/2006/relationships/hyperlink" Target="http://www.cdc.gov/nchs/slaits/nsch.htm" TargetMode="External"/><Relationship Id="rId7" Type="http://schemas.openxmlformats.org/officeDocument/2006/relationships/hyperlink" Target="https://www.ncjrs.gov/pdffiles1/nij/238527.pdf" TargetMode="External"/><Relationship Id="rId12" Type="http://schemas.openxmlformats.org/officeDocument/2006/relationships/hyperlink" Target="http://www.anonymnialkoholici.cz/o-nas/dvanact-kroku.html" TargetMode="External"/><Relationship Id="rId2" Type="http://schemas.openxmlformats.org/officeDocument/2006/relationships/hyperlink" Target="http://www.wnd.com/2013/04/radical-increase-in-kids-prescribed-ritalin/" TargetMode="External"/><Relationship Id="rId1" Type="http://schemas.openxmlformats.org/officeDocument/2006/relationships/slideLayout" Target="../slideLayouts/slideLayout2.xml"/><Relationship Id="rId6" Type="http://schemas.openxmlformats.org/officeDocument/2006/relationships/hyperlink" Target="https://www.youtube.com/watch?v=cNIXm7znS8U" TargetMode="External"/><Relationship Id="rId11" Type="http://schemas.openxmlformats.org/officeDocument/2006/relationships/hyperlink" Target="http://www.aa.org/pdf/products/p-55_twelvestepsillustrated.pdf" TargetMode="External"/><Relationship Id="rId5" Type="http://schemas.openxmlformats.org/officeDocument/2006/relationships/hyperlink" Target="http://www.nij.gov/nij/topics/courts/drug-courts/madce.htm" TargetMode="External"/><Relationship Id="rId10" Type="http://schemas.openxmlformats.org/officeDocument/2006/relationships/hyperlink" Target="http://www.aa.org/?Media=PlayFlash" TargetMode="External"/><Relationship Id="rId4" Type="http://schemas.openxmlformats.org/officeDocument/2006/relationships/hyperlink" Target="http://www.sciencedaily.com/releases/2011/08/110815095013.htm" TargetMode="External"/><Relationship Id="rId9" Type="http://schemas.openxmlformats.org/officeDocument/2006/relationships/hyperlink" Target="http://www.secondgenesis.org/index.html" TargetMode="External"/><Relationship Id="rId14" Type="http://schemas.openxmlformats.org/officeDocument/2006/relationships/hyperlink" Target="http://www.drogy-info.cz/index.php/info/press_centrum/vysledky_evropske_skolni_studie_o_alkoholu_a_jinych_drogach_espad_v_cr_v_r_2011_tiskova_zprava"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docstoc.com/docs/42064940/An-Assertive-Approach-to-Case-Management-and-Continuing-Care" TargetMode="External"/><Relationship Id="rId3" Type="http://schemas.openxmlformats.org/officeDocument/2006/relationships/hyperlink" Target="http://www.bettyfordinstitute.org/uploaded-assets/pdf/what_is_recovery/Galanter_spirituality_model.pdf" TargetMode="External"/><Relationship Id="rId7" Type="http://schemas.openxmlformats.org/officeDocument/2006/relationships/hyperlink" Target="http://www.drugabuse.gov/sites/default/files/podat_1.pdf" TargetMode="External"/><Relationship Id="rId12" Type="http://schemas.openxmlformats.org/officeDocument/2006/relationships/hyperlink" Target="http://www.youtube.com/watch?v=soWXe0N8Ll4" TargetMode="External"/><Relationship Id="rId2" Type="http://schemas.openxmlformats.org/officeDocument/2006/relationships/hyperlink" Target="http://www.mentalhealth.va.gov/providers/sud/selfhelp/docs/4_Moos_Timko_chapter.pdf" TargetMode="External"/><Relationship Id="rId1" Type="http://schemas.openxmlformats.org/officeDocument/2006/relationships/slideLayout" Target="../slideLayouts/slideLayout2.xml"/><Relationship Id="rId6" Type="http://schemas.openxmlformats.org/officeDocument/2006/relationships/hyperlink" Target="https://www.youtube.com/watch?v=J_9i0x7ZKLk" TargetMode="External"/><Relationship Id="rId11" Type="http://schemas.openxmlformats.org/officeDocument/2006/relationships/hyperlink" Target="http://www.youtube.com/watch?v=AOHqllp_AoA" TargetMode="External"/><Relationship Id="rId5" Type="http://schemas.openxmlformats.org/officeDocument/2006/relationships/hyperlink" Target="http://www.drugabuse.gov/publications/principles-drug-addiction-treatment-research-based-guide-third-edition/evidence-based-approaches-to-drug-addiction-treatment/behavioral-0" TargetMode="External"/><Relationship Id="rId10" Type="http://schemas.openxmlformats.org/officeDocument/2006/relationships/hyperlink" Target="http://www.drugabuse.gov/sites/default/files/tobaccorrs_v16_0.pdf" TargetMode="External"/><Relationship Id="rId4" Type="http://schemas.openxmlformats.org/officeDocument/2006/relationships/hyperlink" Target="http://onlinelibrary.wiley.com/doi/10.1111/j.1360-0443.2010.02945.x/pdf" TargetMode="External"/><Relationship Id="rId9" Type="http://schemas.openxmlformats.org/officeDocument/2006/relationships/hyperlink" Target="http://www.tresearch.org/index.php/tools/download-asi-instruments-manuals/"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cs-CZ" sz="4400" dirty="0" smtClean="0"/>
              <a:t>Drogově závisl</a:t>
            </a:r>
            <a:r>
              <a:rPr lang="cs-CZ" sz="4400" dirty="0"/>
              <a:t>í</a:t>
            </a:r>
            <a:r>
              <a:rPr lang="cs-CZ" sz="4400" dirty="0" smtClean="0"/>
              <a:t> mladí lidé  </a:t>
            </a:r>
            <a:r>
              <a:rPr lang="cs-CZ" sz="4400" dirty="0"/>
              <a:t>přechod k </a:t>
            </a:r>
            <a:r>
              <a:rPr lang="cs-CZ" sz="4400" dirty="0" smtClean="0"/>
              <a:t>dospělosti  </a:t>
            </a:r>
            <a:br>
              <a:rPr lang="cs-CZ" sz="4400" dirty="0" smtClean="0"/>
            </a:br>
            <a:r>
              <a:rPr lang="cs-CZ" sz="2800" dirty="0" smtClean="0"/>
              <a:t>poznatky z USA</a:t>
            </a:r>
            <a:endParaRPr lang="cs-CZ" sz="2800" dirty="0"/>
          </a:p>
        </p:txBody>
      </p:sp>
      <p:sp>
        <p:nvSpPr>
          <p:cNvPr id="3" name="Subtitle 2"/>
          <p:cNvSpPr>
            <a:spLocks noGrp="1"/>
          </p:cNvSpPr>
          <p:nvPr>
            <p:ph type="subTitle" idx="1"/>
          </p:nvPr>
        </p:nvSpPr>
        <p:spPr>
          <a:xfrm>
            <a:off x="762000" y="5013176"/>
            <a:ext cx="6858000" cy="701824"/>
          </a:xfrm>
        </p:spPr>
        <p:txBody>
          <a:bodyPr>
            <a:normAutofit fontScale="92500" lnSpcReduction="20000"/>
          </a:bodyPr>
          <a:lstStyle/>
          <a:p>
            <a:r>
              <a:rPr lang="cs-CZ" dirty="0" smtClean="0"/>
              <a:t>PhDr. Pavla Doležalová, </a:t>
            </a:r>
            <a:r>
              <a:rPr lang="en-US" dirty="0" smtClean="0"/>
              <a:t>2013</a:t>
            </a:r>
            <a:endParaRPr lang="cs-CZ" dirty="0" smtClean="0"/>
          </a:p>
          <a:p>
            <a:r>
              <a:rPr lang="cs-CZ" dirty="0" err="1" smtClean="0"/>
              <a:t>pdolezalova</a:t>
            </a:r>
            <a:r>
              <a:rPr lang="en-US" dirty="0" smtClean="0"/>
              <a:t>@</a:t>
            </a:r>
            <a:r>
              <a:rPr lang="cs-CZ" dirty="0" smtClean="0"/>
              <a:t>volny.</a:t>
            </a:r>
            <a:r>
              <a:rPr lang="cs-CZ" dirty="0" err="1" smtClean="0"/>
              <a:t>cz</a:t>
            </a:r>
            <a:endParaRPr lang="cs-CZ" dirty="0" smtClean="0"/>
          </a:p>
          <a:p>
            <a:endParaRPr lang="cs-CZ" dirty="0" smtClean="0"/>
          </a:p>
          <a:p>
            <a:endParaRPr lang="cs-CZ" dirty="0"/>
          </a:p>
          <a:p>
            <a:endParaRPr lang="cs-CZ" dirty="0" smtClean="0"/>
          </a:p>
          <a:p>
            <a:endParaRPr lang="cs-CZ" dirty="0"/>
          </a:p>
          <a:p>
            <a:endParaRPr lang="cs-CZ" dirty="0" smtClean="0"/>
          </a:p>
          <a:p>
            <a:endParaRPr lang="cs-CZ" dirty="0"/>
          </a:p>
        </p:txBody>
      </p:sp>
    </p:spTree>
    <p:extLst>
      <p:ext uri="{BB962C8B-B14F-4D97-AF65-F5344CB8AC3E}">
        <p14:creationId xmlns:p14="http://schemas.microsoft.com/office/powerpoint/2010/main" xmlns="" val="3499011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Adolescence</a:t>
            </a:r>
            <a:r>
              <a:rPr lang="en-US" dirty="0" smtClean="0"/>
              <a:t> –</a:t>
            </a:r>
            <a:r>
              <a:rPr lang="cs-CZ" dirty="0" smtClean="0"/>
              <a:t> chování x zdraví</a:t>
            </a:r>
            <a:endParaRPr lang="cs-CZ" dirty="0"/>
          </a:p>
        </p:txBody>
      </p:sp>
      <p:sp>
        <p:nvSpPr>
          <p:cNvPr id="3" name="Content Placeholder 2"/>
          <p:cNvSpPr>
            <a:spLocks noGrp="1"/>
          </p:cNvSpPr>
          <p:nvPr>
            <p:ph idx="1"/>
          </p:nvPr>
        </p:nvSpPr>
        <p:spPr/>
        <p:txBody>
          <a:bodyPr/>
          <a:lstStyle/>
          <a:p>
            <a:r>
              <a:rPr lang="cs-CZ" dirty="0" smtClean="0"/>
              <a:t>Kritické, zranitlené období lidského vývoje </a:t>
            </a:r>
            <a:r>
              <a:rPr lang="en-US" dirty="0" smtClean="0"/>
              <a:t>(12-17</a:t>
            </a:r>
            <a:r>
              <a:rPr lang="cs-CZ" dirty="0" smtClean="0"/>
              <a:t>let</a:t>
            </a:r>
            <a:r>
              <a:rPr lang="en-US" dirty="0" smtClean="0"/>
              <a:t>)</a:t>
            </a:r>
            <a:r>
              <a:rPr lang="cs-CZ" dirty="0" smtClean="0"/>
              <a:t>.</a:t>
            </a:r>
            <a:endParaRPr lang="en-US" dirty="0" smtClean="0"/>
          </a:p>
          <a:p>
            <a:endParaRPr lang="cs-CZ" dirty="0" smtClean="0"/>
          </a:p>
          <a:p>
            <a:r>
              <a:rPr lang="cs-CZ" dirty="0" smtClean="0"/>
              <a:t>Biologické, sociální, kognitivní změny </a:t>
            </a:r>
            <a:r>
              <a:rPr lang="en-US" dirty="0" smtClean="0"/>
              <a:t>–</a:t>
            </a:r>
            <a:r>
              <a:rPr lang="cs-CZ" dirty="0" smtClean="0"/>
              <a:t> experimetují s různými substancemi a toto chování může ovlivnit neurologický psychologický vývoj.</a:t>
            </a:r>
            <a:endParaRPr lang="en-US" dirty="0" smtClean="0"/>
          </a:p>
          <a:p>
            <a:endParaRPr lang="cs-CZ" dirty="0" smtClean="0"/>
          </a:p>
          <a:p>
            <a:r>
              <a:rPr lang="cs-CZ" dirty="0" smtClean="0"/>
              <a:t>Porozumění rozdílům mezi Ž</a:t>
            </a:r>
            <a:r>
              <a:rPr lang="en-US" dirty="0" smtClean="0"/>
              <a:t>/</a:t>
            </a:r>
            <a:r>
              <a:rPr lang="cs-CZ" dirty="0" smtClean="0"/>
              <a:t>M</a:t>
            </a:r>
          </a:p>
          <a:p>
            <a:r>
              <a:rPr lang="cs-CZ" dirty="0" smtClean="0"/>
              <a:t> fokus na zdravotní chování může pomoci vystavit  lepší preventivní interevnce, zdravotní politiku a strategie zacílené na potřeby adolescentů a mladých dospělích. </a:t>
            </a:r>
          </a:p>
          <a:p>
            <a:endParaRPr lang="cs-CZ" dirty="0"/>
          </a:p>
        </p:txBody>
      </p:sp>
    </p:spTree>
    <p:extLst>
      <p:ext uri="{BB962C8B-B14F-4D97-AF65-F5344CB8AC3E}">
        <p14:creationId xmlns:p14="http://schemas.microsoft.com/office/powerpoint/2010/main" xmlns="" val="550515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07368"/>
          </a:xfrm>
        </p:spPr>
        <p:txBody>
          <a:bodyPr>
            <a:noAutofit/>
          </a:bodyPr>
          <a:lstStyle/>
          <a:p>
            <a:r>
              <a:rPr lang="cs-CZ" altLang="cs-CZ" sz="3200" b="1" dirty="0" smtClean="0">
                <a:ea typeface="ＭＳ Ｐゴシック" pitchFamily="34" charset="-128"/>
              </a:rPr>
              <a:t>Každý </a:t>
            </a:r>
            <a:r>
              <a:rPr lang="cs-CZ" altLang="cs-CZ" sz="3200" b="1" dirty="0">
                <a:ea typeface="ＭＳ Ｐゴシック" pitchFamily="34" charset="-128"/>
              </a:rPr>
              <a:t>den v </a:t>
            </a:r>
            <a:r>
              <a:rPr lang="en-US" altLang="cs-CZ" sz="3200" b="1" dirty="0">
                <a:ea typeface="ＭＳ Ｐゴシック" pitchFamily="34" charset="-128"/>
              </a:rPr>
              <a:t> </a:t>
            </a:r>
            <a:r>
              <a:rPr lang="cs-CZ" altLang="cs-CZ" sz="3200" b="1" dirty="0" smtClean="0">
                <a:ea typeface="ＭＳ Ｐゴシック" pitchFamily="34" charset="-128"/>
              </a:rPr>
              <a:t>USA</a:t>
            </a:r>
            <a:r>
              <a:rPr lang="en-US" altLang="cs-CZ" sz="3200" b="1" dirty="0" smtClean="0">
                <a:ea typeface="ＭＳ Ｐゴシック" pitchFamily="34" charset="-128"/>
              </a:rPr>
              <a:t>:</a:t>
            </a:r>
            <a:r>
              <a:rPr lang="en-US" altLang="cs-CZ" sz="3200" b="1" dirty="0">
                <a:ea typeface="ＭＳ Ｐゴシック" pitchFamily="34" charset="-128"/>
              </a:rPr>
              <a:t/>
            </a:r>
            <a:br>
              <a:rPr lang="en-US" altLang="cs-CZ" sz="3200" b="1" dirty="0">
                <a:ea typeface="ＭＳ Ｐゴシック" pitchFamily="34" charset="-128"/>
              </a:rPr>
            </a:br>
            <a:endParaRPr lang="cs-CZ" sz="3200" b="1" dirty="0"/>
          </a:p>
        </p:txBody>
      </p:sp>
      <p:sp>
        <p:nvSpPr>
          <p:cNvPr id="3" name="Content Placeholder 2"/>
          <p:cNvSpPr>
            <a:spLocks noGrp="1"/>
          </p:cNvSpPr>
          <p:nvPr>
            <p:ph idx="1"/>
          </p:nvPr>
        </p:nvSpPr>
        <p:spPr>
          <a:xfrm>
            <a:off x="179512" y="1412776"/>
            <a:ext cx="8507288" cy="5064224"/>
          </a:xfrm>
        </p:spPr>
        <p:txBody>
          <a:bodyPr>
            <a:normAutofit lnSpcReduction="10000"/>
          </a:bodyPr>
          <a:lstStyle/>
          <a:p>
            <a:pPr lvl="1"/>
            <a:r>
              <a:rPr lang="en-US" altLang="cs-CZ" sz="2800" dirty="0" smtClean="0">
                <a:ea typeface="ＭＳ Ｐゴシック" pitchFamily="34" charset="-128"/>
              </a:rPr>
              <a:t>7500 ad</a:t>
            </a:r>
            <a:r>
              <a:rPr lang="cs-CZ" altLang="cs-CZ" sz="2800" dirty="0" smtClean="0">
                <a:ea typeface="ＭＳ Ｐゴシック" pitchFamily="34" charset="-128"/>
              </a:rPr>
              <a:t>olescentů</a:t>
            </a:r>
            <a:r>
              <a:rPr lang="en-US" altLang="cs-CZ" sz="2800" dirty="0" smtClean="0">
                <a:ea typeface="ＭＳ Ｐゴシック" pitchFamily="34" charset="-128"/>
              </a:rPr>
              <a:t> </a:t>
            </a:r>
            <a:r>
              <a:rPr lang="en-US" altLang="cs-CZ" sz="2800" dirty="0">
                <a:ea typeface="ＭＳ Ｐゴシック" pitchFamily="34" charset="-128"/>
              </a:rPr>
              <a:t>(</a:t>
            </a:r>
            <a:r>
              <a:rPr lang="en-US" altLang="cs-CZ" sz="2800" dirty="0" smtClean="0">
                <a:ea typeface="ＭＳ Ｐゴシック" pitchFamily="34" charset="-128"/>
              </a:rPr>
              <a:t>12-17)</a:t>
            </a:r>
            <a:r>
              <a:rPr lang="cs-CZ" altLang="cs-CZ" sz="2800" dirty="0" smtClean="0">
                <a:ea typeface="ＭＳ Ｐゴシック" pitchFamily="34" charset="-128"/>
              </a:rPr>
              <a:t> </a:t>
            </a:r>
            <a:r>
              <a:rPr lang="cs-CZ" altLang="cs-CZ" sz="2800" dirty="0">
                <a:ea typeface="ＭＳ Ｐゴシック" pitchFamily="34" charset="-128"/>
              </a:rPr>
              <a:t>pijí </a:t>
            </a:r>
            <a:r>
              <a:rPr lang="cs-CZ" altLang="cs-CZ" sz="2800" dirty="0" smtClean="0">
                <a:ea typeface="ＭＳ Ｐゴシック" pitchFamily="34" charset="-128"/>
              </a:rPr>
              <a:t>poprvé alkohol </a:t>
            </a:r>
          </a:p>
          <a:p>
            <a:pPr lvl="1"/>
            <a:r>
              <a:rPr lang="en-US" altLang="cs-CZ" sz="2800" dirty="0" smtClean="0">
                <a:ea typeface="ＭＳ Ｐゴシック" pitchFamily="34" charset="-128"/>
              </a:rPr>
              <a:t>4360 </a:t>
            </a:r>
            <a:r>
              <a:rPr lang="cs-CZ" altLang="cs-CZ" sz="2800" dirty="0" smtClean="0">
                <a:ea typeface="ＭＳ Ｐゴシック" pitchFamily="34" charset="-128"/>
              </a:rPr>
              <a:t>užívají poprvé ilegální </a:t>
            </a:r>
            <a:r>
              <a:rPr lang="cs-CZ" altLang="cs-CZ" sz="2800" dirty="0">
                <a:ea typeface="ＭＳ Ｐゴシック" pitchFamily="34" charset="-128"/>
              </a:rPr>
              <a:t>drogy</a:t>
            </a:r>
            <a:endParaRPr lang="en-US" altLang="cs-CZ" sz="2800" dirty="0">
              <a:ea typeface="ＭＳ Ｐゴシック" pitchFamily="34" charset="-128"/>
            </a:endParaRPr>
          </a:p>
          <a:p>
            <a:pPr lvl="1"/>
            <a:r>
              <a:rPr lang="en-US" altLang="cs-CZ" sz="2800" dirty="0" smtClean="0">
                <a:ea typeface="ＭＳ Ｐゴシック" pitchFamily="34" charset="-128"/>
              </a:rPr>
              <a:t>3900 </a:t>
            </a:r>
            <a:r>
              <a:rPr lang="cs-CZ" altLang="cs-CZ" sz="2800" dirty="0" smtClean="0">
                <a:ea typeface="ＭＳ Ｐゴシック" pitchFamily="34" charset="-128"/>
              </a:rPr>
              <a:t>kouří poprvé cigarety</a:t>
            </a:r>
            <a:endParaRPr lang="en-US" altLang="cs-CZ" sz="2800" dirty="0">
              <a:ea typeface="ＭＳ Ｐゴシック" pitchFamily="34" charset="-128"/>
            </a:endParaRPr>
          </a:p>
          <a:p>
            <a:pPr lvl="1"/>
            <a:r>
              <a:rPr lang="en-US" altLang="cs-CZ" sz="2800" dirty="0" smtClean="0">
                <a:ea typeface="ＭＳ Ｐゴシック" pitchFamily="34" charset="-128"/>
              </a:rPr>
              <a:t>3700 u</a:t>
            </a:r>
            <a:r>
              <a:rPr lang="cs-CZ" altLang="cs-CZ" sz="2800" dirty="0" smtClean="0">
                <a:ea typeface="ＭＳ Ｐゴシック" pitchFamily="34" charset="-128"/>
              </a:rPr>
              <a:t>žijí poprvé marihuanu</a:t>
            </a:r>
          </a:p>
          <a:p>
            <a:pPr lvl="1"/>
            <a:r>
              <a:rPr lang="en-US" altLang="cs-CZ" sz="2800" dirty="0" smtClean="0">
                <a:ea typeface="ＭＳ Ｐゴシック" pitchFamily="34" charset="-128"/>
              </a:rPr>
              <a:t>2500 </a:t>
            </a:r>
            <a:r>
              <a:rPr lang="cs-CZ" altLang="cs-CZ" sz="2800" dirty="0" smtClean="0">
                <a:ea typeface="ＭＳ Ｐゴシック" pitchFamily="34" charset="-128"/>
              </a:rPr>
              <a:t>zneužívají</a:t>
            </a:r>
            <a:r>
              <a:rPr lang="en-US" altLang="cs-CZ" sz="2800" dirty="0" smtClean="0">
                <a:ea typeface="ＭＳ Ｐゴシック" pitchFamily="34" charset="-128"/>
              </a:rPr>
              <a:t> </a:t>
            </a:r>
            <a:r>
              <a:rPr lang="cs-CZ" altLang="cs-CZ" sz="2800" dirty="0" smtClean="0">
                <a:ea typeface="ＭＳ Ｐゴシック" pitchFamily="34" charset="-128"/>
              </a:rPr>
              <a:t>poprvé léky na uvolnění bolesti</a:t>
            </a:r>
          </a:p>
          <a:p>
            <a:pPr marL="274320" lvl="1" indent="0">
              <a:buNone/>
            </a:pPr>
            <a:endParaRPr lang="cs-CZ" altLang="cs-CZ" sz="2400" dirty="0">
              <a:ea typeface="ＭＳ Ｐゴシック" pitchFamily="34" charset="-128"/>
            </a:endParaRPr>
          </a:p>
          <a:p>
            <a:pPr marL="274320" lvl="1" indent="0">
              <a:buNone/>
            </a:pPr>
            <a:r>
              <a:rPr lang="cs-CZ" altLang="cs-CZ" sz="2800" dirty="0" smtClean="0">
                <a:ea typeface="ＭＳ Ｐゴシック" pitchFamily="34" charset="-128"/>
              </a:rPr>
              <a:t>Mladí lidé s hlavní depresivní episodou </a:t>
            </a:r>
            <a:r>
              <a:rPr lang="en-US" altLang="cs-CZ" sz="2800" dirty="0" smtClean="0">
                <a:ea typeface="ＭＳ Ｐゴシック" pitchFamily="34" charset="-128"/>
              </a:rPr>
              <a:t>2</a:t>
            </a:r>
            <a:r>
              <a:rPr lang="cs-CZ" altLang="cs-CZ" sz="2800" dirty="0" smtClean="0">
                <a:ea typeface="ＭＳ Ｐゴシック" pitchFamily="34" charset="-128"/>
              </a:rPr>
              <a:t>x  užijí alhohol  nebo </a:t>
            </a:r>
            <a:r>
              <a:rPr lang="en-US" altLang="cs-CZ" sz="2800" dirty="0" smtClean="0">
                <a:ea typeface="ＭＳ Ｐゴシック" pitchFamily="34" charset="-128"/>
              </a:rPr>
              <a:t>1</a:t>
            </a:r>
            <a:r>
              <a:rPr lang="cs-CZ" altLang="cs-CZ" sz="2800" dirty="0" smtClean="0">
                <a:ea typeface="ＭＳ Ｐゴシック" pitchFamily="34" charset="-128"/>
              </a:rPr>
              <a:t>x poprvé drogy, než ti kdo nemají episodu s depresí.</a:t>
            </a:r>
          </a:p>
          <a:p>
            <a:r>
              <a:rPr lang="cs-CZ" altLang="cs-CZ" sz="2800" dirty="0" smtClean="0">
                <a:ea typeface="ＭＳ Ｐゴシック" pitchFamily="34" charset="-128"/>
              </a:rPr>
              <a:t>Sebevražda je </a:t>
            </a:r>
            <a:r>
              <a:rPr lang="en-US" altLang="cs-CZ" sz="2800" dirty="0">
                <a:ea typeface="ＭＳ Ｐゴシック" pitchFamily="34" charset="-128"/>
              </a:rPr>
              <a:t>3</a:t>
            </a:r>
            <a:r>
              <a:rPr lang="cs-CZ" altLang="cs-CZ" sz="2800" dirty="0" smtClean="0">
                <a:ea typeface="ＭＳ Ｐゴシック" pitchFamily="34" charset="-128"/>
              </a:rPr>
              <a:t> hlavní příčina umrtí mladých a </a:t>
            </a:r>
            <a:r>
              <a:rPr lang="en-US" altLang="cs-CZ" sz="2800" dirty="0" smtClean="0">
                <a:ea typeface="ＭＳ Ｐゴシック" pitchFamily="34" charset="-128"/>
              </a:rPr>
              <a:t>2</a:t>
            </a:r>
            <a:r>
              <a:rPr lang="cs-CZ" altLang="cs-CZ" sz="2800" dirty="0" smtClean="0">
                <a:ea typeface="ＭＳ Ｐゴシック" pitchFamily="34" charset="-128"/>
              </a:rPr>
              <a:t> mezi mladými UD.</a:t>
            </a:r>
            <a:r>
              <a:rPr lang="en-US" altLang="cs-CZ" sz="2800" dirty="0" smtClean="0">
                <a:ea typeface="ＭＳ Ｐゴシック" pitchFamily="34" charset="-128"/>
              </a:rPr>
              <a:t> </a:t>
            </a:r>
            <a:endParaRPr lang="en-US" altLang="cs-CZ" sz="2800" dirty="0">
              <a:ea typeface="ＭＳ Ｐゴシック" pitchFamily="34" charset="-128"/>
            </a:endParaRPr>
          </a:p>
          <a:p>
            <a:endParaRPr lang="cs-CZ" dirty="0"/>
          </a:p>
        </p:txBody>
      </p:sp>
    </p:spTree>
    <p:extLst>
      <p:ext uri="{BB962C8B-B14F-4D97-AF65-F5344CB8AC3E}">
        <p14:creationId xmlns:p14="http://schemas.microsoft.com/office/powerpoint/2010/main" xmlns="" val="1220176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chemeClr val="folHlink"/>
                </a:solidFill>
                <a:effectLst>
                  <a:outerShdw blurRad="38100" dist="38100" dir="2700000" algn="tl">
                    <a:srgbClr val="000000"/>
                  </a:outerShdw>
                </a:effectLst>
                <a:latin typeface="Tahoma" pitchFamily="34" charset="0"/>
              </a:rPr>
              <a:t/>
            </a:r>
            <a:br>
              <a:rPr lang="en-US" dirty="0">
                <a:solidFill>
                  <a:schemeClr val="folHlink"/>
                </a:solidFill>
                <a:effectLst>
                  <a:outerShdw blurRad="38100" dist="38100" dir="2700000" algn="tl">
                    <a:srgbClr val="000000"/>
                  </a:outerShdw>
                </a:effectLst>
                <a:latin typeface="Tahoma" pitchFamily="34" charset="0"/>
              </a:rPr>
            </a:br>
            <a:r>
              <a:rPr lang="en-US" dirty="0">
                <a:solidFill>
                  <a:schemeClr val="folHlink"/>
                </a:solidFill>
                <a:effectLst>
                  <a:outerShdw blurRad="38100" dist="38100" dir="2700000" algn="tl">
                    <a:srgbClr val="000000"/>
                  </a:outerShdw>
                </a:effectLst>
                <a:latin typeface="Tahoma" pitchFamily="34" charset="0"/>
              </a:rPr>
              <a:t/>
            </a:r>
            <a:br>
              <a:rPr lang="en-US" dirty="0">
                <a:solidFill>
                  <a:schemeClr val="folHlink"/>
                </a:solidFill>
                <a:effectLst>
                  <a:outerShdw blurRad="38100" dist="38100" dir="2700000" algn="tl">
                    <a:srgbClr val="000000"/>
                  </a:outerShdw>
                </a:effectLst>
                <a:latin typeface="Tahoma" pitchFamily="34" charset="0"/>
              </a:rPr>
            </a:br>
            <a:endParaRPr lang="cs-CZ" dirty="0"/>
          </a:p>
        </p:txBody>
      </p:sp>
      <p:pic>
        <p:nvPicPr>
          <p:cNvPr id="5" name="Picture 5"/>
          <p:cNvPicPr>
            <a:picLocks noChangeAspect="1" noChangeArrowheads="1"/>
          </p:cNvPicPr>
          <p:nvPr/>
        </p:nvPicPr>
        <p:blipFill>
          <a:blip r:embed="rId3" cstate="print"/>
          <a:srcRect/>
          <a:stretch>
            <a:fillRect/>
          </a:stretch>
        </p:blipFill>
        <p:spPr bwMode="auto">
          <a:xfrm>
            <a:off x="4712940" y="3429000"/>
            <a:ext cx="4091880" cy="2736304"/>
          </a:xfrm>
          <a:prstGeom prst="rect">
            <a:avLst/>
          </a:prstGeom>
          <a:noFill/>
          <a:ln w="9525">
            <a:noFill/>
            <a:miter lim="800000"/>
            <a:headEnd/>
            <a:tailEnd/>
          </a:ln>
        </p:spPr>
      </p:pic>
      <p:sp>
        <p:nvSpPr>
          <p:cNvPr id="6" name="Rectangle 5"/>
          <p:cNvSpPr/>
          <p:nvPr/>
        </p:nvSpPr>
        <p:spPr>
          <a:xfrm>
            <a:off x="323528" y="620688"/>
            <a:ext cx="7920880" cy="1815882"/>
          </a:xfrm>
          <a:prstGeom prst="rect">
            <a:avLst/>
          </a:prstGeom>
        </p:spPr>
        <p:txBody>
          <a:bodyPr wrap="square">
            <a:spAutoFit/>
          </a:bodyPr>
          <a:lstStyle/>
          <a:p>
            <a:r>
              <a:rPr lang="cs-CZ" altLang="cs-CZ" sz="2800" b="1" dirty="0">
                <a:ea typeface="ＭＳ Ｐゴシック" pitchFamily="34" charset="-128"/>
              </a:rPr>
              <a:t>Adolescenti maji pomalejší sedativní odezvu na </a:t>
            </a:r>
            <a:r>
              <a:rPr lang="cs-CZ" altLang="cs-CZ" sz="2800" b="1" dirty="0" smtClean="0">
                <a:ea typeface="ＭＳ Ｐゴシック" pitchFamily="34" charset="-128"/>
              </a:rPr>
              <a:t>alkohol</a:t>
            </a:r>
          </a:p>
          <a:p>
            <a:endParaRPr lang="cs-CZ" sz="2800" b="1" dirty="0">
              <a:ea typeface="ＭＳ Ｐゴシック" pitchFamily="34" charset="-128"/>
            </a:endParaRPr>
          </a:p>
          <a:p>
            <a:r>
              <a:rPr lang="cs-CZ" sz="2800" b="1" dirty="0" smtClean="0">
                <a:ea typeface="ＭＳ Ｐゴシック" pitchFamily="34" charset="-128"/>
              </a:rPr>
              <a:t>Adolescenti                                  Dospělí</a:t>
            </a:r>
            <a:endParaRPr lang="cs-CZ" sz="2800" dirty="0"/>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323528" y="3429000"/>
            <a:ext cx="3960440" cy="2808312"/>
          </a:xfrm>
        </p:spPr>
      </p:pic>
    </p:spTree>
    <p:extLst>
      <p:ext uri="{BB962C8B-B14F-4D97-AF65-F5344CB8AC3E}">
        <p14:creationId xmlns:p14="http://schemas.microsoft.com/office/powerpoint/2010/main" xmlns="" val="3716236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906888" cy="990600"/>
          </a:xfrm>
        </p:spPr>
        <p:txBody>
          <a:bodyPr>
            <a:normAutofit fontScale="90000"/>
          </a:bodyPr>
          <a:lstStyle/>
          <a:p>
            <a:r>
              <a:rPr lang="es-ES_tradnl" sz="2700" b="1" dirty="0" err="1" smtClean="0">
                <a:solidFill>
                  <a:schemeClr val="tx1"/>
                </a:solidFill>
              </a:rPr>
              <a:t>Efekt</a:t>
            </a:r>
            <a:r>
              <a:rPr lang="es-ES_tradnl" sz="2700" b="1" dirty="0" smtClean="0">
                <a:solidFill>
                  <a:schemeClr val="tx1"/>
                </a:solidFill>
              </a:rPr>
              <a:t> </a:t>
            </a:r>
            <a:r>
              <a:rPr lang="es-ES_tradnl" sz="2700" b="1" dirty="0" err="1" smtClean="0">
                <a:solidFill>
                  <a:schemeClr val="tx1"/>
                </a:solidFill>
              </a:rPr>
              <a:t>alkoholu</a:t>
            </a:r>
            <a:r>
              <a:rPr lang="es-ES_tradnl" sz="2700" b="1" dirty="0" smtClean="0">
                <a:solidFill>
                  <a:schemeClr val="tx1"/>
                </a:solidFill>
              </a:rPr>
              <a:t> v </a:t>
            </a:r>
            <a:r>
              <a:rPr lang="es-ES_tradnl" sz="2700" b="1" dirty="0" err="1" smtClean="0">
                <a:solidFill>
                  <a:schemeClr val="tx1"/>
                </a:solidFill>
              </a:rPr>
              <a:t>obdob</a:t>
            </a:r>
            <a:r>
              <a:rPr lang="cs-CZ" sz="2700" b="1" dirty="0" smtClean="0">
                <a:solidFill>
                  <a:schemeClr val="tx1"/>
                </a:solidFill>
              </a:rPr>
              <a:t>í </a:t>
            </a:r>
            <a:r>
              <a:rPr lang="en-US" sz="2700" b="1" dirty="0" smtClean="0">
                <a:solidFill>
                  <a:schemeClr val="tx1"/>
                </a:solidFill>
              </a:rPr>
              <a:t/>
            </a:r>
            <a:br>
              <a:rPr lang="en-US" sz="2700" b="1" dirty="0" smtClean="0">
                <a:solidFill>
                  <a:schemeClr val="tx1"/>
                </a:solidFill>
              </a:rPr>
            </a:br>
            <a:r>
              <a:rPr lang="cs-CZ" sz="2700" b="1" dirty="0" smtClean="0">
                <a:solidFill>
                  <a:schemeClr val="tx1"/>
                </a:solidFill>
              </a:rPr>
              <a:t>adolescence</a:t>
            </a:r>
            <a:r>
              <a:rPr lang="es-ES" sz="2700" b="1" dirty="0">
                <a:solidFill>
                  <a:srgbClr val="FFFF00"/>
                </a:solidFill>
              </a:rPr>
              <a:t/>
            </a:r>
            <a:br>
              <a:rPr lang="es-ES" sz="2700" b="1" dirty="0">
                <a:solidFill>
                  <a:srgbClr val="FFFF00"/>
                </a:solidFill>
              </a:rPr>
            </a:br>
            <a:endParaRPr lang="cs-CZ" sz="2700" dirty="0">
              <a:solidFill>
                <a:schemeClr val="tx1"/>
              </a:solidFill>
            </a:endParaRPr>
          </a:p>
        </p:txBody>
      </p:sp>
      <p:sp>
        <p:nvSpPr>
          <p:cNvPr id="3" name="Content Placeholder 2"/>
          <p:cNvSpPr>
            <a:spLocks noGrp="1"/>
          </p:cNvSpPr>
          <p:nvPr>
            <p:ph idx="1"/>
          </p:nvPr>
        </p:nvSpPr>
        <p:spPr>
          <a:xfrm>
            <a:off x="457200" y="1340768"/>
            <a:ext cx="8229600" cy="5136232"/>
          </a:xfrm>
        </p:spPr>
        <p:txBody>
          <a:bodyPr>
            <a:normAutofit fontScale="92500" lnSpcReduction="10000"/>
          </a:bodyPr>
          <a:lstStyle/>
          <a:p>
            <a:endParaRPr lang="cs-CZ" sz="2000" dirty="0" smtClean="0"/>
          </a:p>
          <a:p>
            <a:r>
              <a:rPr lang="cs-CZ" dirty="0" smtClean="0"/>
              <a:t>Značně ovlivňuje</a:t>
            </a:r>
            <a:r>
              <a:rPr lang="en-US" dirty="0" smtClean="0"/>
              <a:t> </a:t>
            </a:r>
            <a:r>
              <a:rPr lang="en-US" dirty="0"/>
              <a:t>the hippocampal  </a:t>
            </a:r>
            <a:endParaRPr lang="cs-CZ" dirty="0" smtClean="0"/>
          </a:p>
          <a:p>
            <a:pPr marL="0" indent="0">
              <a:buNone/>
            </a:pPr>
            <a:r>
              <a:rPr lang="en-US" dirty="0" smtClean="0"/>
              <a:t>fun</a:t>
            </a:r>
            <a:r>
              <a:rPr lang="cs-CZ" dirty="0" smtClean="0"/>
              <a:t>kce</a:t>
            </a:r>
            <a:r>
              <a:rPr lang="en-US" dirty="0" smtClean="0"/>
              <a:t>, </a:t>
            </a:r>
            <a:r>
              <a:rPr lang="cs-CZ" dirty="0" smtClean="0"/>
              <a:t>zhoršuje učení a paměťové</a:t>
            </a:r>
          </a:p>
          <a:p>
            <a:pPr marL="0" indent="0">
              <a:buNone/>
            </a:pPr>
            <a:r>
              <a:rPr lang="cs-CZ" dirty="0" smtClean="0"/>
              <a:t> procesy.</a:t>
            </a:r>
          </a:p>
          <a:p>
            <a:endParaRPr lang="cs-CZ" dirty="0" smtClean="0"/>
          </a:p>
          <a:p>
            <a:pPr marL="0" indent="0">
              <a:buNone/>
            </a:pPr>
            <a:endParaRPr lang="cs-CZ" dirty="0" smtClean="0"/>
          </a:p>
          <a:p>
            <a:pPr marL="0" indent="0">
              <a:buNone/>
            </a:pPr>
            <a:endParaRPr lang="cs-CZ" dirty="0"/>
          </a:p>
          <a:p>
            <a:endParaRPr lang="cs-CZ" sz="2000" dirty="0" smtClean="0"/>
          </a:p>
          <a:p>
            <a:r>
              <a:rPr lang="en-US" sz="2600" dirty="0" smtClean="0"/>
              <a:t>Al</a:t>
            </a:r>
            <a:r>
              <a:rPr lang="cs-CZ" sz="2600" dirty="0" smtClean="0"/>
              <a:t>k</a:t>
            </a:r>
            <a:r>
              <a:rPr lang="en-US" sz="2600" dirty="0" err="1" smtClean="0"/>
              <a:t>ohol</a:t>
            </a:r>
            <a:r>
              <a:rPr lang="en-US" sz="2600" dirty="0" smtClean="0"/>
              <a:t> </a:t>
            </a:r>
            <a:r>
              <a:rPr lang="cs-CZ" sz="2600" dirty="0" smtClean="0"/>
              <a:t>způsobuje deficity pozornosti a ovlivňuje</a:t>
            </a:r>
            <a:r>
              <a:rPr lang="en-US" sz="2600" dirty="0" smtClean="0"/>
              <a:t> </a:t>
            </a:r>
            <a:r>
              <a:rPr lang="cs-CZ" sz="2600" dirty="0" smtClean="0"/>
              <a:t>výkoné funkce</a:t>
            </a:r>
            <a:r>
              <a:rPr lang="en-US" sz="2600" dirty="0" smtClean="0"/>
              <a:t> </a:t>
            </a:r>
            <a:r>
              <a:rPr lang="en-US" sz="2600" dirty="0"/>
              <a:t>(</a:t>
            </a:r>
            <a:r>
              <a:rPr lang="en-US" sz="2600" dirty="0" smtClean="0"/>
              <a:t>prefrontal</a:t>
            </a:r>
            <a:r>
              <a:rPr lang="cs-CZ" sz="2600" dirty="0" smtClean="0"/>
              <a:t>ní</a:t>
            </a:r>
            <a:r>
              <a:rPr lang="en-US" sz="2600" dirty="0" smtClean="0"/>
              <a:t> </a:t>
            </a:r>
            <a:r>
              <a:rPr lang="en-US" sz="2600" dirty="0"/>
              <a:t>cortex</a:t>
            </a:r>
            <a:r>
              <a:rPr lang="en-US" sz="2600" dirty="0" smtClean="0"/>
              <a:t>).</a:t>
            </a:r>
            <a:endParaRPr lang="cs-CZ" sz="2600" dirty="0" smtClean="0"/>
          </a:p>
          <a:p>
            <a:r>
              <a:rPr lang="en-US" sz="2600" dirty="0" err="1" smtClean="0"/>
              <a:t>Ve</a:t>
            </a:r>
            <a:r>
              <a:rPr lang="en-US" sz="2600" dirty="0" smtClean="0"/>
              <a:t> v</a:t>
            </a:r>
            <a:r>
              <a:rPr lang="cs-CZ" sz="2600" dirty="0" smtClean="0"/>
              <a:t>ý</a:t>
            </a:r>
            <a:r>
              <a:rPr lang="en-US" sz="2600" dirty="0" err="1" smtClean="0"/>
              <a:t>zkumech</a:t>
            </a:r>
            <a:r>
              <a:rPr lang="en-US" sz="2600" dirty="0" smtClean="0"/>
              <a:t> </a:t>
            </a:r>
            <a:r>
              <a:rPr lang="en-US" sz="2600" dirty="0" err="1" smtClean="0"/>
              <a:t>objeveny</a:t>
            </a:r>
            <a:r>
              <a:rPr lang="en-US" sz="2600" dirty="0" smtClean="0"/>
              <a:t> </a:t>
            </a:r>
            <a:r>
              <a:rPr lang="en-US" sz="2600" dirty="0"/>
              <a:t>r</a:t>
            </a:r>
            <a:r>
              <a:rPr lang="cs-CZ" sz="2600" dirty="0" smtClean="0"/>
              <a:t>edukce a abnormality v </a:t>
            </a:r>
            <a:r>
              <a:rPr lang="en-US" sz="2600" dirty="0" err="1" smtClean="0"/>
              <a:t>prefrontaln</a:t>
            </a:r>
            <a:r>
              <a:rPr lang="cs-CZ" sz="2600" dirty="0" smtClean="0"/>
              <a:t>ím </a:t>
            </a:r>
            <a:r>
              <a:rPr lang="en-US" sz="2600" dirty="0" smtClean="0"/>
              <a:t> cortex</a:t>
            </a:r>
            <a:r>
              <a:rPr lang="cs-CZ" sz="2600" dirty="0" smtClean="0"/>
              <a:t>u</a:t>
            </a:r>
            <a:r>
              <a:rPr lang="en-US" sz="2600" dirty="0" smtClean="0"/>
              <a:t> </a:t>
            </a:r>
            <a:r>
              <a:rPr lang="cs-CZ" sz="2600" dirty="0" smtClean="0"/>
              <a:t>u adolestentů</a:t>
            </a:r>
            <a:r>
              <a:rPr lang="en-US" sz="2600" dirty="0" smtClean="0"/>
              <a:t> (</a:t>
            </a:r>
            <a:r>
              <a:rPr lang="cs-CZ" sz="2600" dirty="0" smtClean="0"/>
              <a:t>s</a:t>
            </a:r>
            <a:r>
              <a:rPr lang="en-US" sz="2600" dirty="0" smtClean="0"/>
              <a:t> alcohol </a:t>
            </a:r>
            <a:r>
              <a:rPr lang="en-US" sz="2600" dirty="0"/>
              <a:t>use disorder </a:t>
            </a:r>
            <a:r>
              <a:rPr lang="en-US" sz="2600" dirty="0" smtClean="0"/>
              <a:t>–AUD).</a:t>
            </a:r>
            <a:endParaRPr lang="cs-CZ" sz="2600" dirty="0" smtClean="0"/>
          </a:p>
          <a:p>
            <a:pPr marL="0" indent="0">
              <a:buNone/>
            </a:pPr>
            <a:r>
              <a:rPr lang="en-US" sz="2000" dirty="0" smtClean="0"/>
              <a:t>    (</a:t>
            </a:r>
            <a:r>
              <a:rPr lang="en-US" sz="1600" dirty="0" smtClean="0"/>
              <a:t>De </a:t>
            </a:r>
            <a:r>
              <a:rPr lang="en-US" sz="1600" dirty="0" err="1"/>
              <a:t>Bellis</a:t>
            </a:r>
            <a:r>
              <a:rPr lang="en-US" sz="1600" dirty="0"/>
              <a:t> et al, 2005, Medina et al, 2008)</a:t>
            </a:r>
          </a:p>
          <a:p>
            <a:endParaRPr lang="cs-CZ" sz="1600" dirty="0" smtClean="0"/>
          </a:p>
          <a:p>
            <a:endParaRPr lang="cs-CZ" sz="1600" dirty="0"/>
          </a:p>
          <a:p>
            <a:endParaRPr lang="en-US" sz="1600" dirty="0"/>
          </a:p>
          <a:p>
            <a:endParaRPr lang="cs-CZ" sz="2000" dirty="0"/>
          </a:p>
        </p:txBody>
      </p:sp>
      <p:pic>
        <p:nvPicPr>
          <p:cNvPr id="4" name="Picture 12" descr="hippocampus"/>
          <p:cNvPicPr>
            <a:picLocks noChangeAspect="1" noChangeArrowheads="1" noCrop="1"/>
          </p:cNvPicPr>
          <p:nvPr/>
        </p:nvPicPr>
        <p:blipFill>
          <a:blip r:embed="rId3" cstate="print"/>
          <a:srcRect/>
          <a:stretch>
            <a:fillRect/>
          </a:stretch>
        </p:blipFill>
        <p:spPr bwMode="auto">
          <a:xfrm>
            <a:off x="5796136" y="764704"/>
            <a:ext cx="2703240" cy="2527995"/>
          </a:xfrm>
          <a:prstGeom prst="rect">
            <a:avLst/>
          </a:prstGeom>
          <a:noFill/>
          <a:ln w="9525">
            <a:noFill/>
            <a:miter lim="800000"/>
            <a:headEnd/>
            <a:tailEnd/>
          </a:ln>
        </p:spPr>
      </p:pic>
    </p:spTree>
    <p:extLst>
      <p:ext uri="{BB962C8B-B14F-4D97-AF65-F5344CB8AC3E}">
        <p14:creationId xmlns:p14="http://schemas.microsoft.com/office/powerpoint/2010/main" xmlns="" val="1949056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733656" cy="990600"/>
          </a:xfrm>
        </p:spPr>
        <p:txBody>
          <a:bodyPr>
            <a:normAutofit/>
          </a:bodyPr>
          <a:lstStyle/>
          <a:p>
            <a:r>
              <a:rPr lang="cs-CZ" sz="2800" dirty="0" smtClean="0"/>
              <a:t>Drogové experimentování a nárazové pití</a:t>
            </a:r>
            <a:r>
              <a:rPr lang="en-US" sz="2800" dirty="0" smtClean="0"/>
              <a:t> (</a:t>
            </a:r>
            <a:r>
              <a:rPr lang="en-US" sz="2400" dirty="0" smtClean="0"/>
              <a:t>Binge drinking</a:t>
            </a:r>
            <a:r>
              <a:rPr lang="en-US" sz="2800" dirty="0" smtClean="0"/>
              <a:t>) </a:t>
            </a:r>
            <a:r>
              <a:rPr lang="cs-CZ" sz="2400" dirty="0" smtClean="0"/>
              <a:t>vrchol mezi </a:t>
            </a:r>
            <a:r>
              <a:rPr lang="en-US" sz="2400" dirty="0" smtClean="0"/>
              <a:t>19-25 </a:t>
            </a:r>
            <a:r>
              <a:rPr lang="cs-CZ" sz="2400" dirty="0" smtClean="0"/>
              <a:t>r.</a:t>
            </a:r>
            <a:endParaRPr lang="cs-CZ" sz="2400" dirty="0"/>
          </a:p>
        </p:txBody>
      </p:sp>
      <p:sp>
        <p:nvSpPr>
          <p:cNvPr id="5" name="Content Placeholder 4"/>
          <p:cNvSpPr>
            <a:spLocks noGrp="1"/>
          </p:cNvSpPr>
          <p:nvPr>
            <p:ph idx="1"/>
          </p:nvPr>
        </p:nvSpPr>
        <p:spPr>
          <a:xfrm>
            <a:off x="457200" y="1268760"/>
            <a:ext cx="8229600" cy="5589240"/>
          </a:xfrm>
        </p:spPr>
        <p:txBody>
          <a:bodyPr>
            <a:normAutofit fontScale="70000" lnSpcReduction="20000"/>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en-US" dirty="0" smtClean="0"/>
          </a:p>
          <a:p>
            <a:endParaRPr lang="cs-CZ" dirty="0"/>
          </a:p>
          <a:p>
            <a:r>
              <a:rPr lang="en-US" sz="1900" dirty="0">
                <a:latin typeface="Arial Unicode MS" pitchFamily="34" charset="-128"/>
              </a:rPr>
              <a:t>U.S. Substance Abuse and Mental Health Services Administration 2003 National Survey on Drug Use and Health (NSDUH)</a:t>
            </a:r>
          </a:p>
          <a:p>
            <a:endParaRPr lang="cs-CZ"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3391270997"/>
              </p:ext>
            </p:extLst>
          </p:nvPr>
        </p:nvGraphicFramePr>
        <p:xfrm>
          <a:off x="251520" y="1557338"/>
          <a:ext cx="8660705" cy="4559300"/>
        </p:xfrm>
        <a:graphic>
          <a:graphicData uri="http://schemas.openxmlformats.org/presentationml/2006/ole">
            <p:oleObj spid="_x0000_s1057" name="Worksheet" r:id="rId4" imgW="8686697" imgH="5943667" progId="Excel.Sheet.8">
              <p:embed/>
            </p:oleObj>
          </a:graphicData>
        </a:graphic>
      </p:graphicFrame>
    </p:spTree>
    <p:extLst>
      <p:ext uri="{BB962C8B-B14F-4D97-AF65-F5344CB8AC3E}">
        <p14:creationId xmlns:p14="http://schemas.microsoft.com/office/powerpoint/2010/main" xmlns="" val="263170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cs-CZ" sz="3200" dirty="0" smtClean="0"/>
              <a:t>30-</a:t>
            </a:r>
            <a:r>
              <a:rPr lang="cs-CZ" altLang="cs-CZ" sz="3200" dirty="0" smtClean="0"/>
              <a:t>dnů</a:t>
            </a:r>
            <a:r>
              <a:rPr lang="en-US" altLang="cs-CZ" sz="3200" dirty="0" smtClean="0"/>
              <a:t> </a:t>
            </a:r>
            <a:r>
              <a:rPr lang="en-US" altLang="cs-CZ" sz="3200" dirty="0"/>
              <a:t>prevalence </a:t>
            </a:r>
            <a:r>
              <a:rPr lang="cs-CZ" altLang="cs-CZ" sz="3200" dirty="0" smtClean="0"/>
              <a:t>pití alkoholu</a:t>
            </a:r>
            <a:r>
              <a:rPr lang="en-US" altLang="cs-CZ" sz="3200" dirty="0" smtClean="0"/>
              <a:t>, </a:t>
            </a:r>
            <a:r>
              <a:rPr lang="en-US" altLang="cs-CZ" sz="3200" dirty="0"/>
              <a:t>15-16 </a:t>
            </a:r>
            <a:r>
              <a:rPr lang="cs-CZ" altLang="cs-CZ" sz="3200" dirty="0" smtClean="0"/>
              <a:t>letých</a:t>
            </a:r>
            <a:endParaRPr lang="cs-CZ"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1196752"/>
            <a:ext cx="5305573" cy="5544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34215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sz="3600" dirty="0" smtClean="0"/>
              <a:t>Pití alkoholu mezi</a:t>
            </a:r>
            <a:r>
              <a:rPr lang="en-US" sz="3600" dirty="0" smtClean="0"/>
              <a:t> </a:t>
            </a:r>
            <a:r>
              <a:rPr lang="en-US" sz="3600" dirty="0"/>
              <a:t>15-16 </a:t>
            </a:r>
            <a:r>
              <a:rPr lang="cs-CZ" sz="3600" dirty="0" smtClean="0"/>
              <a:t>r.  </a:t>
            </a:r>
            <a:r>
              <a:rPr lang="en-US" sz="2700" dirty="0" smtClean="0"/>
              <a:t>U.S</a:t>
            </a:r>
            <a:r>
              <a:rPr lang="en-US" sz="2700" dirty="0"/>
              <a:t>. </a:t>
            </a:r>
            <a:r>
              <a:rPr lang="en-US" sz="2700" dirty="0" smtClean="0"/>
              <a:t>a </a:t>
            </a:r>
            <a:r>
              <a:rPr lang="cs-CZ" sz="2700" dirty="0" smtClean="0"/>
              <a:t>Evropa</a:t>
            </a:r>
            <a:r>
              <a:rPr lang="en-US" sz="2700" dirty="0" smtClean="0"/>
              <a:t>, 2007</a:t>
            </a:r>
            <a:r>
              <a:rPr lang="cs-CZ" sz="2700" dirty="0" smtClean="0"/>
              <a:t>, </a:t>
            </a:r>
            <a:endParaRPr lang="cs-CZ"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74149637"/>
              </p:ext>
            </p:extLst>
          </p:nvPr>
        </p:nvGraphicFramePr>
        <p:xfrm>
          <a:off x="179512" y="1600200"/>
          <a:ext cx="8507288"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14850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4690864" cy="2929023"/>
          </a:xfrm>
        </p:spPr>
        <p:txBody>
          <a:bodyPr>
            <a:noAutofit/>
          </a:bodyPr>
          <a:lstStyle/>
          <a:p>
            <a:r>
              <a:rPr lang="cs-CZ" sz="2400" b="1" dirty="0" smtClean="0">
                <a:latin typeface="+mn-lt"/>
              </a:rPr>
              <a:t>Epidemie předepisování léků </a:t>
            </a:r>
            <a:r>
              <a:rPr lang="en-US" sz="2400" b="1" dirty="0" smtClean="0">
                <a:latin typeface="+mn-lt"/>
              </a:rPr>
              <a:t>?</a:t>
            </a:r>
            <a:br>
              <a:rPr lang="en-US" sz="2400" b="1" dirty="0" smtClean="0">
                <a:latin typeface="+mn-lt"/>
              </a:rPr>
            </a:br>
            <a:r>
              <a:rPr lang="cs-CZ" sz="2000" dirty="0" smtClean="0">
                <a:latin typeface="+mn-lt"/>
              </a:rPr>
              <a:t>Oxykontin</a:t>
            </a:r>
            <a:r>
              <a:rPr lang="en-US" sz="2000" dirty="0" smtClean="0">
                <a:latin typeface="+mn-lt"/>
              </a:rPr>
              <a:t>/</a:t>
            </a:r>
            <a:r>
              <a:rPr lang="cs-CZ" sz="2000" dirty="0" smtClean="0">
                <a:latin typeface="+mn-lt"/>
              </a:rPr>
              <a:t>oxycodone(vedle </a:t>
            </a:r>
            <a:r>
              <a:rPr lang="cs-CZ" sz="2000" dirty="0">
                <a:latin typeface="+mn-lt"/>
                <a:hlinkClick r:id="rId3" tooltip="Vicodin"/>
              </a:rPr>
              <a:t>vicodinu</a:t>
            </a:r>
            <a:r>
              <a:rPr lang="cs-CZ" sz="2000" dirty="0">
                <a:latin typeface="+mn-lt"/>
              </a:rPr>
              <a:t>, </a:t>
            </a:r>
            <a:r>
              <a:rPr lang="cs-CZ" sz="2000" dirty="0">
                <a:latin typeface="+mn-lt"/>
                <a:hlinkClick r:id="rId4" tooltip="Ritalin"/>
              </a:rPr>
              <a:t>ritalinu</a:t>
            </a:r>
            <a:r>
              <a:rPr lang="cs-CZ" sz="2000" dirty="0">
                <a:latin typeface="+mn-lt"/>
              </a:rPr>
              <a:t> a </a:t>
            </a:r>
            <a:r>
              <a:rPr lang="cs-CZ" sz="2000" dirty="0">
                <a:latin typeface="+mn-lt"/>
                <a:hlinkClick r:id="rId5" tooltip="Adderall"/>
              </a:rPr>
              <a:t>adderallu</a:t>
            </a:r>
            <a:r>
              <a:rPr lang="cs-CZ" sz="2000" dirty="0">
                <a:latin typeface="+mn-lt"/>
              </a:rPr>
              <a:t>) </a:t>
            </a:r>
            <a:r>
              <a:rPr lang="cs-CZ" sz="2000" dirty="0" smtClean="0">
                <a:latin typeface="+mn-lt"/>
              </a:rPr>
              <a:t> nejvíce zneužívanou  drogou v </a:t>
            </a:r>
            <a:r>
              <a:rPr lang="cs-CZ" sz="2000" dirty="0">
                <a:latin typeface="+mn-lt"/>
              </a:rPr>
              <a:t>USA zejména mezi </a:t>
            </a:r>
            <a:r>
              <a:rPr lang="cs-CZ" sz="2000" dirty="0" smtClean="0">
                <a:latin typeface="+mn-lt"/>
              </a:rPr>
              <a:t>teenagery</a:t>
            </a:r>
            <a:r>
              <a:rPr lang="cs-CZ" sz="2400" dirty="0" smtClean="0">
                <a:latin typeface="+mn-lt"/>
              </a:rPr>
              <a:t/>
            </a:r>
            <a:br>
              <a:rPr lang="cs-CZ" sz="2400" dirty="0" smtClean="0">
                <a:latin typeface="+mn-lt"/>
              </a:rPr>
            </a:br>
            <a:r>
              <a:rPr lang="cs-CZ" sz="2400" dirty="0">
                <a:latin typeface="+mn-lt"/>
              </a:rPr>
              <a:t/>
            </a:r>
            <a:br>
              <a:rPr lang="cs-CZ" sz="2400" dirty="0">
                <a:latin typeface="+mn-lt"/>
              </a:rPr>
            </a:br>
            <a:r>
              <a:rPr lang="en-US" sz="1800" dirty="0"/>
              <a:t>High on Painkillers: Addiction and Overdose </a:t>
            </a:r>
            <a:r>
              <a:rPr lang="en-US" sz="2400" b="1" dirty="0"/>
              <a:t/>
            </a:r>
            <a:br>
              <a:rPr lang="en-US" sz="2400" b="1" dirty="0"/>
            </a:br>
            <a:r>
              <a:rPr lang="cs-CZ" sz="1600" dirty="0" smtClean="0">
                <a:latin typeface="+mn-lt"/>
                <a:hlinkClick r:id="rId6"/>
              </a:rPr>
              <a:t>http</a:t>
            </a:r>
            <a:r>
              <a:rPr lang="cs-CZ" sz="1600" dirty="0">
                <a:latin typeface="+mn-lt"/>
                <a:hlinkClick r:id="rId6"/>
              </a:rPr>
              <a:t>://</a:t>
            </a:r>
            <a:r>
              <a:rPr lang="cs-CZ" sz="1600" dirty="0" smtClean="0">
                <a:latin typeface="+mn-lt"/>
                <a:hlinkClick r:id="rId6"/>
              </a:rPr>
              <a:t>www.youtube.com/watch?v=AOHqllp_AoA</a:t>
            </a:r>
            <a:r>
              <a:rPr lang="cs-CZ" sz="1600" dirty="0">
                <a:latin typeface="+mn-lt"/>
              </a:rPr>
              <a:t/>
            </a:r>
            <a:br>
              <a:rPr lang="cs-CZ" sz="1600" dirty="0">
                <a:latin typeface="+mn-lt"/>
              </a:rPr>
            </a:br>
            <a:r>
              <a:rPr lang="en-US" sz="1600" b="1" dirty="0"/>
              <a:t>Teenage Prescription Addiction: The Role the Medical System Plays </a:t>
            </a:r>
            <a:br>
              <a:rPr lang="en-US" sz="1600" b="1" dirty="0"/>
            </a:br>
            <a:r>
              <a:rPr lang="cs-CZ" sz="1600" dirty="0" smtClean="0">
                <a:latin typeface="+mn-lt"/>
              </a:rPr>
              <a:t>http</a:t>
            </a:r>
            <a:r>
              <a:rPr lang="cs-CZ" sz="1600" dirty="0">
                <a:latin typeface="+mn-lt"/>
              </a:rPr>
              <a:t>://www.youtube.com/watch?v=soWXe0N8Ll4</a:t>
            </a:r>
            <a:r>
              <a:rPr lang="cs-CZ" sz="2400" dirty="0" smtClean="0">
                <a:latin typeface="+mn-lt"/>
              </a:rPr>
              <a:t/>
            </a:r>
            <a:br>
              <a:rPr lang="cs-CZ" sz="2400" dirty="0" smtClean="0">
                <a:latin typeface="+mn-lt"/>
              </a:rPr>
            </a:br>
            <a:r>
              <a:rPr lang="cs-CZ" sz="1800" dirty="0">
                <a:latin typeface="+mn-lt"/>
              </a:rPr>
              <a:t/>
            </a:r>
            <a:br>
              <a:rPr lang="cs-CZ" sz="1800" dirty="0">
                <a:latin typeface="+mn-lt"/>
              </a:rPr>
            </a:br>
            <a:endParaRPr lang="cs-CZ" sz="1800" dirty="0">
              <a:latin typeface="+mn-lt"/>
            </a:endParaRPr>
          </a:p>
        </p:txBody>
      </p:sp>
      <p:pic>
        <p:nvPicPr>
          <p:cNvPr id="12" name="Content Placeholder 11"/>
          <p:cNvPicPr>
            <a:picLocks noGrp="1" noChangeAspect="1"/>
          </p:cNvPicPr>
          <p:nvPr>
            <p:ph idx="1"/>
          </p:nvPr>
        </p:nvPicPr>
        <p:blipFill>
          <a:blip r:embed="rId7" cstate="print">
            <a:extLst>
              <a:ext uri="{28A0092B-C50C-407E-A947-70E740481C1C}">
                <a14:useLocalDpi xmlns:a14="http://schemas.microsoft.com/office/drawing/2010/main" xmlns="" val="0"/>
              </a:ext>
            </a:extLst>
          </a:blip>
          <a:stretch>
            <a:fillRect/>
          </a:stretch>
        </p:blipFill>
        <p:spPr>
          <a:xfrm>
            <a:off x="539552" y="3662051"/>
            <a:ext cx="3211671" cy="3108255"/>
          </a:xfrm>
        </p:spPr>
      </p:pic>
      <p:pic>
        <p:nvPicPr>
          <p:cNvPr id="13" name="Picture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134324" y="3562622"/>
            <a:ext cx="2782872" cy="3215169"/>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076056" y="734478"/>
            <a:ext cx="3672408" cy="2727945"/>
          </a:xfrm>
          <a:prstGeom prst="rect">
            <a:avLst/>
          </a:prstGeom>
        </p:spPr>
      </p:pic>
    </p:spTree>
    <p:extLst>
      <p:ext uri="{BB962C8B-B14F-4D97-AF65-F5344CB8AC3E}">
        <p14:creationId xmlns:p14="http://schemas.microsoft.com/office/powerpoint/2010/main" xmlns="" val="3508308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cs-CZ" sz="2800" b="1" dirty="0" smtClean="0">
                <a:ea typeface="ＭＳ Ｐゴシック" pitchFamily="34" charset="-128"/>
              </a:rPr>
              <a:t>Du</a:t>
            </a:r>
            <a:r>
              <a:rPr lang="cs-CZ" altLang="cs-CZ" sz="2800" b="1" dirty="0" smtClean="0">
                <a:ea typeface="ＭＳ Ｐゴシック" pitchFamily="34" charset="-128"/>
              </a:rPr>
              <a:t>ševním poruchám</a:t>
            </a:r>
            <a:r>
              <a:rPr lang="en-US" altLang="cs-CZ" sz="2800" b="1" dirty="0" smtClean="0">
                <a:ea typeface="ＭＳ Ｐゴシック" pitchFamily="34" charset="-128"/>
              </a:rPr>
              <a:t> </a:t>
            </a:r>
            <a:r>
              <a:rPr lang="en-US" altLang="cs-CZ" sz="2800" b="1" dirty="0">
                <a:ea typeface="ＭＳ Ｐゴシック" pitchFamily="34" charset="-128"/>
              </a:rPr>
              <a:t>&amp; </a:t>
            </a:r>
            <a:r>
              <a:rPr lang="cs-CZ" altLang="cs-CZ" sz="2800" b="1" dirty="0" smtClean="0">
                <a:ea typeface="ＭＳ Ｐゴシック" pitchFamily="34" charset="-128"/>
              </a:rPr>
              <a:t>poruchám spojených s užíváním drog MI</a:t>
            </a:r>
            <a:r>
              <a:rPr lang="en-US" altLang="cs-CZ" sz="2800" b="1" dirty="0" smtClean="0">
                <a:ea typeface="ＭＳ Ｐゴシック" pitchFamily="34" charset="-128"/>
              </a:rPr>
              <a:t>/</a:t>
            </a:r>
            <a:r>
              <a:rPr lang="cs-CZ" altLang="cs-CZ" sz="2800" b="1" dirty="0" smtClean="0">
                <a:ea typeface="ＭＳ Ｐゴシック" pitchFamily="34" charset="-128"/>
              </a:rPr>
              <a:t>SUDs </a:t>
            </a:r>
            <a:r>
              <a:rPr lang="cs-CZ" altLang="cs-CZ" sz="2800" b="1" dirty="0">
                <a:ea typeface="ＭＳ Ｐゴシック" pitchFamily="34" charset="-128"/>
              </a:rPr>
              <a:t> </a:t>
            </a:r>
            <a:r>
              <a:rPr lang="cs-CZ" altLang="cs-CZ" sz="2800" b="1" i="1" dirty="0" smtClean="0">
                <a:ea typeface="ＭＳ Ｐゴシック" pitchFamily="34" charset="-128"/>
              </a:rPr>
              <a:t>může být předcházeno</a:t>
            </a:r>
            <a:endParaRPr lang="cs-CZ" sz="2800" i="1" dirty="0"/>
          </a:p>
        </p:txBody>
      </p:sp>
      <p:sp>
        <p:nvSpPr>
          <p:cNvPr id="3" name="Content Placeholder 2"/>
          <p:cNvSpPr>
            <a:spLocks noGrp="1"/>
          </p:cNvSpPr>
          <p:nvPr>
            <p:ph idx="1"/>
          </p:nvPr>
        </p:nvSpPr>
        <p:spPr>
          <a:xfrm>
            <a:off x="323528" y="1600200"/>
            <a:ext cx="8640960" cy="4876800"/>
          </a:xfrm>
        </p:spPr>
        <p:txBody>
          <a:bodyPr>
            <a:normAutofit fontScale="85000" lnSpcReduction="10000"/>
          </a:bodyPr>
          <a:lstStyle/>
          <a:p>
            <a:r>
              <a:rPr lang="cs-CZ" altLang="cs-CZ" sz="2800" dirty="0" smtClean="0">
                <a:ea typeface="ＭＳ Ｐゴシック" pitchFamily="34" charset="-128"/>
              </a:rPr>
              <a:t>Výsledek biologických, enviromentálních a sociálních faktorů.</a:t>
            </a:r>
            <a:endParaRPr lang="en-US" altLang="cs-CZ" sz="2800" dirty="0">
              <a:ea typeface="ＭＳ Ｐゴシック" pitchFamily="34" charset="-128"/>
            </a:endParaRPr>
          </a:p>
          <a:p>
            <a:pPr>
              <a:buFont typeface="Arial" charset="0"/>
              <a:buNone/>
            </a:pPr>
            <a:endParaRPr lang="en-US" altLang="cs-CZ" sz="2800" dirty="0">
              <a:ea typeface="ＭＳ Ｐゴシック" pitchFamily="34" charset="-128"/>
            </a:endParaRPr>
          </a:p>
          <a:p>
            <a:r>
              <a:rPr lang="cs-CZ" altLang="cs-CZ" sz="2800" dirty="0" smtClean="0">
                <a:ea typeface="ＭＳ Ｐゴシック" pitchFamily="34" charset="-128"/>
              </a:rPr>
              <a:t>Spouštěče nebo zhoršení problémů v chování</a:t>
            </a:r>
            <a:endParaRPr lang="en-US" altLang="cs-CZ" sz="2800" dirty="0">
              <a:ea typeface="ＭＳ Ｐゴシック" pitchFamily="34" charset="-128"/>
            </a:endParaRPr>
          </a:p>
          <a:p>
            <a:pPr lvl="1"/>
            <a:r>
              <a:rPr lang="en-US" altLang="cs-CZ" sz="2400" dirty="0">
                <a:ea typeface="ＭＳ Ｐゴシック" pitchFamily="34" charset="-128"/>
              </a:rPr>
              <a:t>Trauma, </a:t>
            </a:r>
            <a:r>
              <a:rPr lang="cs-CZ" altLang="cs-CZ" sz="2400" dirty="0" smtClean="0">
                <a:ea typeface="ＭＳ Ｐゴシック" pitchFamily="34" charset="-128"/>
              </a:rPr>
              <a:t>nepříznivé zážitkyy dětství</a:t>
            </a:r>
            <a:r>
              <a:rPr lang="en-US" altLang="cs-CZ" sz="2400" dirty="0" smtClean="0">
                <a:ea typeface="ＭＳ Ｐゴシック" pitchFamily="34" charset="-128"/>
              </a:rPr>
              <a:t>,</a:t>
            </a:r>
            <a:r>
              <a:rPr lang="cs-CZ" altLang="cs-CZ" sz="2400" dirty="0" smtClean="0">
                <a:ea typeface="ＭＳ Ｐゴシック" pitchFamily="34" charset="-128"/>
              </a:rPr>
              <a:t> chudoba, domácí násilí, katastrofy, problémy se porušením zákonů, kriminalita, probl. s sociální péčí o dítě, rodinné konflikty nebo </a:t>
            </a:r>
            <a:r>
              <a:rPr lang="cs-CZ" altLang="cs-CZ" sz="2400" dirty="0">
                <a:ea typeface="ＭＳ Ｐゴシック" pitchFamily="34" charset="-128"/>
              </a:rPr>
              <a:t>v</a:t>
            </a:r>
            <a:r>
              <a:rPr lang="cs-CZ" altLang="cs-CZ" sz="2400" dirty="0" smtClean="0">
                <a:ea typeface="ＭＳ Ｐゴシック" pitchFamily="34" charset="-128"/>
              </a:rPr>
              <a:t> sousedství </a:t>
            </a:r>
            <a:endParaRPr lang="en-US" altLang="cs-CZ" sz="2400" dirty="0">
              <a:ea typeface="ＭＳ Ｐゴシック" pitchFamily="34" charset="-128"/>
            </a:endParaRPr>
          </a:p>
          <a:p>
            <a:endParaRPr lang="en-US" altLang="cs-CZ" sz="1200" dirty="0">
              <a:ea typeface="ＭＳ Ｐゴシック" pitchFamily="34" charset="-128"/>
            </a:endParaRPr>
          </a:p>
          <a:p>
            <a:r>
              <a:rPr lang="cs-CZ" altLang="cs-CZ" b="1" dirty="0">
                <a:ea typeface="ＭＳ Ｐゴシック" pitchFamily="34" charset="-128"/>
              </a:rPr>
              <a:t>Vliv na mozek</a:t>
            </a:r>
            <a:r>
              <a:rPr lang="en-US" altLang="cs-CZ" b="1" dirty="0">
                <a:ea typeface="ＭＳ Ｐゴシック" pitchFamily="34" charset="-128"/>
              </a:rPr>
              <a:t> </a:t>
            </a:r>
            <a:r>
              <a:rPr lang="en-US" altLang="cs-CZ" dirty="0">
                <a:ea typeface="ＭＳ Ｐゴシック" pitchFamily="34" charset="-128"/>
              </a:rPr>
              <a:t>– </a:t>
            </a:r>
            <a:r>
              <a:rPr lang="cs-CZ" altLang="cs-CZ" dirty="0">
                <a:ea typeface="ＭＳ Ｐゴシック" pitchFamily="34" charset="-128"/>
              </a:rPr>
              <a:t>chronický akutní stres v raném dětství může vést k </a:t>
            </a:r>
          </a:p>
          <a:p>
            <a:pPr marL="0" indent="0">
              <a:buNone/>
            </a:pPr>
            <a:r>
              <a:rPr lang="en-US" altLang="cs-CZ" dirty="0" smtClean="0">
                <a:ea typeface="ＭＳ Ｐゴシック" pitchFamily="34" charset="-128"/>
              </a:rPr>
              <a:t> </a:t>
            </a:r>
            <a:r>
              <a:rPr lang="cs-CZ" altLang="cs-CZ" dirty="0" smtClean="0">
                <a:ea typeface="ＭＳ Ｐゴシック" pitchFamily="34" charset="-128"/>
              </a:rPr>
              <a:t> </a:t>
            </a:r>
            <a:r>
              <a:rPr lang="cs-CZ" altLang="cs-CZ" dirty="0">
                <a:ea typeface="ＭＳ Ｐゴシック" pitchFamily="34" charset="-128"/>
              </a:rPr>
              <a:t>budoucím zdravotním problémům – deprese, aj., poruchy v </a:t>
            </a:r>
            <a:r>
              <a:rPr lang="cs-CZ" altLang="cs-CZ" dirty="0" smtClean="0">
                <a:ea typeface="ＭＳ Ｐゴシック" pitchFamily="34" charset="-128"/>
              </a:rPr>
              <a:t>chování</a:t>
            </a:r>
            <a:r>
              <a:rPr lang="en-US" altLang="cs-CZ" dirty="0" smtClean="0">
                <a:ea typeface="ＭＳ Ｐゴシック" pitchFamily="34" charset="-128"/>
              </a:rPr>
              <a:t>,  p</a:t>
            </a:r>
            <a:r>
              <a:rPr lang="cs-CZ" altLang="cs-CZ" dirty="0" smtClean="0">
                <a:ea typeface="ＭＳ Ｐゴシック" pitchFamily="34" charset="-128"/>
              </a:rPr>
              <a:t>oškození</a:t>
            </a:r>
            <a:r>
              <a:rPr lang="en-US" altLang="cs-CZ" dirty="0" smtClean="0">
                <a:ea typeface="ＭＳ Ｐゴシック" pitchFamily="34" charset="-128"/>
              </a:rPr>
              <a:t> </a:t>
            </a:r>
            <a:r>
              <a:rPr lang="en-US" altLang="cs-CZ" dirty="0">
                <a:ea typeface="ＭＳ Ｐゴシック" pitchFamily="34" charset="-128"/>
              </a:rPr>
              <a:t>hippocampus</a:t>
            </a:r>
            <a:r>
              <a:rPr lang="cs-CZ" altLang="cs-CZ" dirty="0" smtClean="0">
                <a:ea typeface="ＭＳ Ｐゴシック" pitchFamily="34" charset="-128"/>
              </a:rPr>
              <a:t>u</a:t>
            </a:r>
            <a:r>
              <a:rPr lang="en-US" altLang="cs-CZ" dirty="0" smtClean="0">
                <a:ea typeface="ＭＳ Ｐゴシック" pitchFamily="34" charset="-128"/>
              </a:rPr>
              <a:t> , r</a:t>
            </a:r>
            <a:r>
              <a:rPr lang="cs-CZ" altLang="cs-CZ" dirty="0" smtClean="0">
                <a:ea typeface="ＭＳ Ｐゴシック" pitchFamily="34" charset="-128"/>
              </a:rPr>
              <a:t>izika </a:t>
            </a:r>
            <a:r>
              <a:rPr lang="cs-CZ" altLang="cs-CZ" dirty="0">
                <a:ea typeface="ＭＳ Ｐゴシック" pitchFamily="34" charset="-128"/>
              </a:rPr>
              <a:t>ve vývoji mozku, menší velikost </a:t>
            </a:r>
            <a:r>
              <a:rPr lang="en-US" altLang="cs-CZ" dirty="0">
                <a:ea typeface="ＭＳ Ｐゴシック" pitchFamily="34" charset="-128"/>
              </a:rPr>
              <a:t> </a:t>
            </a:r>
            <a:endParaRPr lang="cs-CZ" altLang="cs-CZ" dirty="0" smtClean="0">
              <a:ea typeface="ＭＳ Ｐゴシック" pitchFamily="34" charset="-128"/>
            </a:endParaRPr>
          </a:p>
          <a:p>
            <a:pPr marL="0" indent="0">
              <a:buNone/>
            </a:pPr>
            <a:endParaRPr lang="en-US" altLang="cs-CZ" dirty="0">
              <a:ea typeface="ＭＳ Ｐゴシック" pitchFamily="34" charset="-128"/>
            </a:endParaRPr>
          </a:p>
          <a:p>
            <a:r>
              <a:rPr lang="cs-CZ" altLang="cs-CZ" sz="2800" dirty="0" smtClean="0">
                <a:ea typeface="ＭＳ Ｐゴシック" pitchFamily="34" charset="-128"/>
              </a:rPr>
              <a:t>Pojmenování rizik, zaměření na RF je efektivní k redukování</a:t>
            </a:r>
            <a:r>
              <a:rPr lang="en-US" altLang="cs-CZ" sz="2800" dirty="0" smtClean="0">
                <a:ea typeface="ＭＳ Ｐゴシック" pitchFamily="34" charset="-128"/>
              </a:rPr>
              <a:t> M/suds</a:t>
            </a:r>
            <a:endParaRPr lang="en-US" altLang="cs-CZ" sz="2800" dirty="0">
              <a:ea typeface="ＭＳ Ｐゴシック" pitchFamily="34" charset="-128"/>
            </a:endParaRPr>
          </a:p>
          <a:p>
            <a:pPr lvl="1"/>
            <a:r>
              <a:rPr lang="cs-CZ" altLang="cs-CZ" dirty="0" smtClean="0">
                <a:ea typeface="ＭＳ Ｐゴシック" pitchFamily="34" charset="-128"/>
              </a:rPr>
              <a:t>Jedinec, rodina a komunita –RF a PF</a:t>
            </a:r>
          </a:p>
          <a:p>
            <a:pPr lvl="1"/>
            <a:endParaRPr lang="en-US" altLang="cs-CZ" sz="1200" dirty="0">
              <a:ea typeface="ＭＳ Ｐゴシック" pitchFamily="34" charset="-128"/>
            </a:endParaRPr>
          </a:p>
          <a:p>
            <a:pPr marL="274320" lvl="1" indent="0">
              <a:buNone/>
            </a:pPr>
            <a:endParaRPr lang="cs-CZ" dirty="0"/>
          </a:p>
        </p:txBody>
      </p:sp>
    </p:spTree>
    <p:extLst>
      <p:ext uri="{BB962C8B-B14F-4D97-AF65-F5344CB8AC3E}">
        <p14:creationId xmlns:p14="http://schemas.microsoft.com/office/powerpoint/2010/main" xmlns="" val="526516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Redukce dopadů        včasná intervence</a:t>
            </a:r>
            <a:endParaRPr lang="cs-CZ" dirty="0"/>
          </a:p>
        </p:txBody>
      </p:sp>
      <p:sp>
        <p:nvSpPr>
          <p:cNvPr id="3" name="Content Placeholder 2"/>
          <p:cNvSpPr>
            <a:spLocks noGrp="1"/>
          </p:cNvSpPr>
          <p:nvPr>
            <p:ph idx="1"/>
          </p:nvPr>
        </p:nvSpPr>
        <p:spPr>
          <a:xfrm>
            <a:off x="323528" y="1600200"/>
            <a:ext cx="8568952" cy="4876800"/>
          </a:xfrm>
        </p:spPr>
        <p:txBody>
          <a:bodyPr>
            <a:normAutofit lnSpcReduction="10000"/>
          </a:bodyPr>
          <a:lstStyle/>
          <a:p>
            <a:pPr>
              <a:defRPr/>
            </a:pPr>
            <a:r>
              <a:rPr lang="en-US" sz="2800" dirty="0"/>
              <a:t>1/2 </a:t>
            </a:r>
            <a:r>
              <a:rPr lang="cs-CZ" sz="2800" dirty="0" smtClean="0"/>
              <a:t>všech</a:t>
            </a:r>
            <a:r>
              <a:rPr lang="en-US" sz="2800" dirty="0" smtClean="0"/>
              <a:t> </a:t>
            </a:r>
            <a:r>
              <a:rPr lang="cs-CZ" sz="2800" dirty="0" smtClean="0"/>
              <a:t>celoživotních případů s duševními nemocemi začíná v</a:t>
            </a:r>
            <a:r>
              <a:rPr lang="en-US" sz="2800" dirty="0" smtClean="0"/>
              <a:t> 14</a:t>
            </a:r>
            <a:r>
              <a:rPr lang="cs-CZ" sz="2800" smtClean="0"/>
              <a:t> r.</a:t>
            </a:r>
            <a:r>
              <a:rPr lang="en-US" sz="2800" smtClean="0"/>
              <a:t>; </a:t>
            </a:r>
            <a:r>
              <a:rPr lang="en-US" sz="2800" dirty="0"/>
              <a:t>3/4 </a:t>
            </a:r>
            <a:r>
              <a:rPr lang="cs-CZ" sz="2800" dirty="0" smtClean="0"/>
              <a:t>do</a:t>
            </a:r>
            <a:r>
              <a:rPr lang="en-US" sz="2800" dirty="0" smtClean="0"/>
              <a:t> 2</a:t>
            </a:r>
            <a:r>
              <a:rPr lang="en-US" sz="2800" dirty="0"/>
              <a:t>4</a:t>
            </a:r>
            <a:r>
              <a:rPr lang="cs-CZ" sz="2800" dirty="0" smtClean="0"/>
              <a:t> r.</a:t>
            </a:r>
            <a:endParaRPr lang="en-US" sz="2800" dirty="0"/>
          </a:p>
          <a:p>
            <a:pPr>
              <a:buFontTx/>
              <a:buNone/>
              <a:defRPr/>
            </a:pPr>
            <a:endParaRPr lang="en-US" sz="1200" dirty="0"/>
          </a:p>
          <a:p>
            <a:pPr>
              <a:defRPr/>
            </a:pPr>
            <a:r>
              <a:rPr lang="cs-CZ" sz="2800" dirty="0" smtClean="0"/>
              <a:t>V průměru</a:t>
            </a:r>
            <a:r>
              <a:rPr lang="en-US" sz="2800" dirty="0" smtClean="0"/>
              <a:t> </a:t>
            </a:r>
            <a:r>
              <a:rPr lang="en-US" sz="2800" dirty="0"/>
              <a:t>&gt; 6 </a:t>
            </a:r>
            <a:r>
              <a:rPr lang="cs-CZ" sz="2800" dirty="0" smtClean="0"/>
              <a:t>r. od nástupu symptomů</a:t>
            </a:r>
            <a:r>
              <a:rPr lang="en-US" sz="2800" dirty="0" smtClean="0"/>
              <a:t> </a:t>
            </a:r>
            <a:r>
              <a:rPr lang="cs-CZ" sz="2800" dirty="0" smtClean="0"/>
              <a:t> </a:t>
            </a:r>
            <a:r>
              <a:rPr lang="en-US" sz="2800" dirty="0" smtClean="0"/>
              <a:t>M</a:t>
            </a:r>
            <a:r>
              <a:rPr lang="cs-CZ" sz="2800" dirty="0" smtClean="0"/>
              <a:t>I</a:t>
            </a:r>
            <a:r>
              <a:rPr lang="en-US" sz="2800" dirty="0" smtClean="0"/>
              <a:t>/SUDs </a:t>
            </a:r>
            <a:r>
              <a:rPr lang="cs-CZ" sz="2800" dirty="0" smtClean="0"/>
              <a:t>do léčby</a:t>
            </a:r>
            <a:endParaRPr lang="en-US" sz="2800" dirty="0"/>
          </a:p>
          <a:p>
            <a:pPr>
              <a:buNone/>
              <a:defRPr/>
            </a:pPr>
            <a:endParaRPr lang="en-US" sz="1200" dirty="0"/>
          </a:p>
          <a:p>
            <a:pPr>
              <a:defRPr/>
            </a:pPr>
            <a:r>
              <a:rPr lang="en-US" sz="2800" dirty="0" err="1" smtClean="0"/>
              <a:t>Efe</a:t>
            </a:r>
            <a:r>
              <a:rPr lang="cs-CZ" sz="2800" dirty="0" smtClean="0"/>
              <a:t>k</a:t>
            </a:r>
            <a:r>
              <a:rPr lang="en-US" sz="2800" dirty="0" err="1" smtClean="0"/>
              <a:t>tiv</a:t>
            </a:r>
            <a:r>
              <a:rPr lang="cs-CZ" sz="2800" dirty="0" smtClean="0"/>
              <a:t>ní </a:t>
            </a:r>
            <a:r>
              <a:rPr lang="en-US" sz="2800" dirty="0"/>
              <a:t>-</a:t>
            </a:r>
            <a:r>
              <a:rPr lang="cs-CZ" sz="2800" dirty="0" smtClean="0"/>
              <a:t> multioborové intervence a dostupnost léčby</a:t>
            </a:r>
            <a:endParaRPr lang="en-US" sz="1200" dirty="0"/>
          </a:p>
          <a:p>
            <a:pPr>
              <a:defRPr/>
            </a:pPr>
            <a:r>
              <a:rPr lang="cs-CZ" sz="2800" dirty="0" smtClean="0"/>
              <a:t>Potřeba léčby</a:t>
            </a:r>
            <a:r>
              <a:rPr lang="en-US" sz="2800" dirty="0" smtClean="0"/>
              <a:t> </a:t>
            </a:r>
            <a:r>
              <a:rPr lang="en-US" sz="2800" dirty="0"/>
              <a:t>&amp; </a:t>
            </a:r>
            <a:r>
              <a:rPr lang="cs-CZ" sz="2800" dirty="0" smtClean="0"/>
              <a:t>včasná podpora</a:t>
            </a:r>
            <a:endParaRPr lang="en-US" sz="2800" dirty="0"/>
          </a:p>
          <a:p>
            <a:pPr lvl="1">
              <a:buFont typeface="Arial" pitchFamily="34" charset="0"/>
              <a:buChar char="–"/>
              <a:defRPr/>
            </a:pPr>
            <a:r>
              <a:rPr lang="en-US" sz="2400" dirty="0"/>
              <a:t>Screening</a:t>
            </a:r>
          </a:p>
          <a:p>
            <a:pPr lvl="1">
              <a:buFont typeface="Arial" pitchFamily="34" charset="0"/>
              <a:buChar char="–"/>
              <a:defRPr/>
            </a:pPr>
            <a:r>
              <a:rPr lang="cs-CZ" sz="2400" dirty="0" smtClean="0"/>
              <a:t>Krátké intervence</a:t>
            </a:r>
            <a:endParaRPr lang="en-US" sz="2400" dirty="0"/>
          </a:p>
          <a:p>
            <a:pPr lvl="1">
              <a:buFont typeface="Arial" pitchFamily="34" charset="0"/>
              <a:buChar char="–"/>
              <a:defRPr/>
            </a:pPr>
            <a:r>
              <a:rPr lang="cs-CZ" sz="2400" dirty="0" err="1"/>
              <a:t>K</a:t>
            </a:r>
            <a:r>
              <a:rPr lang="en-US" sz="2400" dirty="0" err="1" smtClean="0"/>
              <a:t>oordin</a:t>
            </a:r>
            <a:r>
              <a:rPr lang="cs-CZ" sz="2400" dirty="0" smtClean="0"/>
              <a:t>ované doporuční</a:t>
            </a:r>
            <a:r>
              <a:rPr lang="en-US" sz="2400" dirty="0" smtClean="0"/>
              <a:t>/</a:t>
            </a:r>
            <a:r>
              <a:rPr lang="cs-CZ" sz="2400" dirty="0" smtClean="0"/>
              <a:t> case management</a:t>
            </a:r>
            <a:endParaRPr lang="en-US" sz="2400" dirty="0"/>
          </a:p>
          <a:p>
            <a:pPr>
              <a:defRPr/>
            </a:pPr>
            <a:endParaRPr lang="en-US" sz="1800" dirty="0"/>
          </a:p>
          <a:p>
            <a:endParaRPr lang="cs-CZ" dirty="0"/>
          </a:p>
        </p:txBody>
      </p:sp>
      <p:sp>
        <p:nvSpPr>
          <p:cNvPr id="4" name="Right Arrow 3"/>
          <p:cNvSpPr/>
          <p:nvPr/>
        </p:nvSpPr>
        <p:spPr>
          <a:xfrm>
            <a:off x="3995936" y="980728"/>
            <a:ext cx="7200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xmlns="" val="202198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435280" cy="2880320"/>
          </a:xfrm>
        </p:spPr>
        <p:txBody>
          <a:bodyPr>
            <a:normAutofit fontScale="90000"/>
          </a:bodyPr>
          <a:lstStyle/>
          <a:p>
            <a:r>
              <a:rPr lang="cs-CZ" sz="2800" dirty="0"/>
              <a:t/>
            </a:r>
            <a:br>
              <a:rPr lang="cs-CZ" sz="2800" dirty="0"/>
            </a:br>
            <a:r>
              <a:rPr lang="cs-CZ" sz="2800" dirty="0" smtClean="0"/>
              <a:t/>
            </a:r>
            <a:br>
              <a:rPr lang="cs-CZ" sz="2800" dirty="0" smtClean="0"/>
            </a:br>
            <a:r>
              <a:rPr lang="cs-CZ" sz="2800" dirty="0" smtClean="0"/>
              <a:t/>
            </a:r>
            <a:br>
              <a:rPr lang="cs-CZ" sz="2800" dirty="0" smtClean="0"/>
            </a:br>
            <a:r>
              <a:rPr lang="cs-CZ" sz="2800" dirty="0"/>
              <a:t/>
            </a:r>
            <a:br>
              <a:rPr lang="cs-CZ" sz="2800" dirty="0"/>
            </a:br>
            <a:r>
              <a:rPr lang="cs-CZ" sz="2800" b="1" dirty="0" smtClean="0"/>
              <a:t>Závislost je komplexní chronické onemocnění mozku </a:t>
            </a:r>
            <a:br>
              <a:rPr lang="cs-CZ" sz="2800" b="1" dirty="0" smtClean="0"/>
            </a:br>
            <a:r>
              <a:rPr lang="cs-CZ" sz="2700" b="1" dirty="0" smtClean="0"/>
              <a:t>se signifikantními charakteristikami v chování</a:t>
            </a:r>
            <a:r>
              <a:rPr lang="en-US" sz="2700" b="1" dirty="0" smtClean="0"/>
              <a:t>.</a:t>
            </a:r>
            <a:br>
              <a:rPr lang="en-US" sz="2700" b="1" dirty="0" smtClean="0"/>
            </a:br>
            <a:r>
              <a:rPr lang="en-US" sz="2200" dirty="0" smtClean="0"/>
              <a:t/>
            </a:r>
            <a:br>
              <a:rPr lang="en-US" sz="2200" dirty="0" smtClean="0"/>
            </a:br>
            <a:r>
              <a:rPr lang="en-US" sz="1800" dirty="0" err="1" smtClean="0"/>
              <a:t>Zdroj</a:t>
            </a:r>
            <a:r>
              <a:rPr lang="en-US" sz="1800" dirty="0" smtClean="0"/>
              <a:t>: The </a:t>
            </a:r>
            <a:r>
              <a:rPr lang="en-US" sz="1800" dirty="0"/>
              <a:t>American Society of Addiction Medicine (</a:t>
            </a:r>
            <a:r>
              <a:rPr lang="en-US" sz="1800" dirty="0" smtClean="0"/>
              <a:t>ASAM), 2011.</a:t>
            </a:r>
            <a:br>
              <a:rPr lang="en-US" sz="1800" dirty="0" smtClean="0"/>
            </a:br>
            <a:r>
              <a:rPr lang="cs-CZ" sz="2200" dirty="0" smtClean="0"/>
              <a:t/>
            </a:r>
            <a:br>
              <a:rPr lang="cs-CZ" sz="2200" dirty="0" smtClean="0"/>
            </a:br>
            <a:r>
              <a:rPr lang="cs-CZ" sz="2400" b="1" dirty="0" smtClean="0"/>
              <a:t>Úrovně vývoje užívání substancí  </a:t>
            </a:r>
            <a:r>
              <a:rPr lang="en-US" sz="2400" dirty="0" smtClean="0"/>
              <a:t>(</a:t>
            </a:r>
            <a:r>
              <a:rPr lang="cs-CZ" sz="2400" dirty="0" smtClean="0"/>
              <a:t>alko, tabak, nelegal drogy a  předepisované léky</a:t>
            </a:r>
            <a:r>
              <a:rPr lang="en-US" sz="2400" dirty="0" smtClean="0"/>
              <a:t>)</a:t>
            </a:r>
            <a:r>
              <a:rPr lang="cs-CZ" sz="2400" dirty="0"/>
              <a:t> procenta užívání drog v populaci </a:t>
            </a:r>
            <a:r>
              <a:rPr lang="en-US" sz="2400" dirty="0" smtClean="0"/>
              <a:t>12 r</a:t>
            </a:r>
            <a:r>
              <a:rPr lang="cs-CZ" sz="2400" dirty="0" smtClean="0"/>
              <a:t>. </a:t>
            </a:r>
            <a:r>
              <a:rPr lang="en-US" sz="2400" dirty="0" smtClean="0"/>
              <a:t>+ </a:t>
            </a:r>
            <a:r>
              <a:rPr lang="cs-CZ" sz="2400" dirty="0" smtClean="0"/>
              <a:t> v  US.</a:t>
            </a:r>
            <a:br>
              <a:rPr lang="cs-CZ" sz="2400" dirty="0" smtClean="0"/>
            </a:br>
            <a:r>
              <a:rPr lang="cs-CZ" sz="2400" dirty="0"/>
              <a:t/>
            </a:r>
            <a:br>
              <a:rPr lang="cs-CZ" sz="2400" dirty="0"/>
            </a:br>
            <a:r>
              <a:rPr lang="en-US" sz="1600" dirty="0" err="1" smtClean="0"/>
              <a:t>Zdroj</a:t>
            </a:r>
            <a:r>
              <a:rPr lang="en-US" sz="1600" dirty="0" smtClean="0"/>
              <a:t>: </a:t>
            </a:r>
            <a:r>
              <a:rPr lang="en-US" sz="1600" dirty="0"/>
              <a:t>CASA Columbia analysis of </a:t>
            </a:r>
            <a:r>
              <a:rPr lang="en-US" sz="1600" i="1" dirty="0"/>
              <a:t>The National Survey </a:t>
            </a:r>
            <a:r>
              <a:rPr lang="en-US" sz="1600" i="1" dirty="0" smtClean="0"/>
              <a:t>on</a:t>
            </a:r>
            <a:r>
              <a:rPr lang="cs-CZ" sz="1600" i="1" dirty="0" smtClean="0"/>
              <a:t>  </a:t>
            </a:r>
            <a:r>
              <a:rPr lang="en-US" sz="1600" i="1" dirty="0" smtClean="0"/>
              <a:t>Drug </a:t>
            </a:r>
            <a:r>
              <a:rPr lang="en-US" sz="1600" i="1" dirty="0"/>
              <a:t>Use and Health </a:t>
            </a:r>
            <a:r>
              <a:rPr lang="en-US" sz="1600" dirty="0"/>
              <a:t>(NSDUH), 2010.</a:t>
            </a:r>
            <a:r>
              <a:rPr lang="cs-CZ" sz="1600" dirty="0" smtClean="0"/>
              <a:t/>
            </a:r>
            <a:br>
              <a:rPr lang="cs-CZ" sz="1600" dirty="0" smtClean="0"/>
            </a:br>
            <a:r>
              <a:rPr lang="cs-CZ" sz="2400" dirty="0"/>
              <a:t/>
            </a:r>
            <a:br>
              <a:rPr lang="cs-CZ" sz="2400" dirty="0"/>
            </a:br>
            <a:r>
              <a:rPr lang="cs-CZ" sz="2400" dirty="0" smtClean="0"/>
              <a:t/>
            </a:r>
            <a:br>
              <a:rPr lang="cs-CZ" sz="2400" dirty="0" smtClean="0"/>
            </a:br>
            <a:r>
              <a:rPr lang="cs-CZ" sz="2400" dirty="0"/>
              <a:t/>
            </a:r>
            <a:br>
              <a:rPr lang="cs-CZ" sz="2400" dirty="0"/>
            </a:br>
            <a:endParaRPr lang="cs-CZ" sz="2400" dirty="0"/>
          </a:p>
        </p:txBody>
      </p:sp>
      <p:sp>
        <p:nvSpPr>
          <p:cNvPr id="3" name="Content Placeholder 2"/>
          <p:cNvSpPr>
            <a:spLocks noGrp="1"/>
          </p:cNvSpPr>
          <p:nvPr>
            <p:ph idx="1"/>
          </p:nvPr>
        </p:nvSpPr>
        <p:spPr>
          <a:xfrm>
            <a:off x="457200" y="2492896"/>
            <a:ext cx="8363272" cy="3984104"/>
          </a:xfrm>
        </p:spPr>
        <p:txBody>
          <a:bodyPr/>
          <a:lstStyle/>
          <a:p>
            <a:pPr marL="0" indent="0">
              <a:buNone/>
            </a:pPr>
            <a:endParaRPr lang="cs-CZ" dirty="0" smtClean="0"/>
          </a:p>
          <a:p>
            <a:endParaRPr lang="cs-CZ" dirty="0"/>
          </a:p>
        </p:txBody>
      </p:sp>
      <p:graphicFrame>
        <p:nvGraphicFramePr>
          <p:cNvPr id="4" name="Diagram 3"/>
          <p:cNvGraphicFramePr/>
          <p:nvPr>
            <p:extLst>
              <p:ext uri="{D42A27DB-BD31-4B8C-83A1-F6EECF244321}">
                <p14:modId xmlns:p14="http://schemas.microsoft.com/office/powerpoint/2010/main" xmlns="" val="2485632891"/>
              </p:ext>
            </p:extLst>
          </p:nvPr>
        </p:nvGraphicFramePr>
        <p:xfrm>
          <a:off x="467544" y="3573016"/>
          <a:ext cx="8424936" cy="2911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80651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91" y="548680"/>
            <a:ext cx="8229600" cy="864096"/>
          </a:xfrm>
        </p:spPr>
        <p:txBody>
          <a:bodyPr>
            <a:noAutofit/>
          </a:bodyPr>
          <a:lstStyle/>
          <a:p>
            <a:pPr algn="ctr"/>
            <a:r>
              <a:rPr lang="cs-CZ" sz="2800" dirty="0" smtClean="0"/>
              <a:t/>
            </a:r>
            <a:br>
              <a:rPr lang="cs-CZ" sz="2800" dirty="0" smtClean="0"/>
            </a:br>
            <a:r>
              <a:rPr lang="cs-CZ" sz="2800" dirty="0" smtClean="0"/>
              <a:t>Protektivni faktory                                    Rizikové faktory</a:t>
            </a:r>
            <a:br>
              <a:rPr lang="cs-CZ" sz="2800" dirty="0" smtClean="0"/>
            </a:br>
            <a:r>
              <a:rPr lang="cs-CZ" sz="2800" b="1" dirty="0" smtClean="0"/>
              <a:t>Socialně </a:t>
            </a:r>
            <a:r>
              <a:rPr lang="cs-CZ" sz="2800" b="1" dirty="0"/>
              <a:t>ekologický model</a:t>
            </a:r>
            <a:r>
              <a:rPr lang="cs-CZ" sz="2800" dirty="0"/>
              <a:t/>
            </a:r>
            <a:br>
              <a:rPr lang="cs-CZ" sz="2800" dirty="0"/>
            </a:br>
            <a:r>
              <a:rPr lang="cs-CZ" sz="2800" dirty="0" smtClean="0"/>
              <a:t/>
            </a:r>
            <a:br>
              <a:rPr lang="cs-CZ" sz="2800" dirty="0" smtClean="0"/>
            </a:br>
            <a:endParaRPr lang="cs-CZ"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59609372"/>
              </p:ext>
            </p:extLst>
          </p:nvPr>
        </p:nvGraphicFramePr>
        <p:xfrm>
          <a:off x="97160" y="1347764"/>
          <a:ext cx="904684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H="1">
            <a:off x="3175099" y="4066334"/>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012160" y="4108617"/>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1560" y="1556792"/>
            <a:ext cx="2232248"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1.</a:t>
            </a:r>
            <a:r>
              <a:rPr lang="cs-CZ" b="1" dirty="0" smtClean="0"/>
              <a:t>Dostupnost služeb</a:t>
            </a:r>
          </a:p>
          <a:p>
            <a:r>
              <a:rPr lang="cs-CZ" dirty="0" smtClean="0"/>
              <a:t>Dodržování práva</a:t>
            </a:r>
            <a:endParaRPr lang="en-US" dirty="0" smtClean="0"/>
          </a:p>
          <a:p>
            <a:r>
              <a:rPr lang="en-US" dirty="0" smtClean="0"/>
              <a:t>2. </a:t>
            </a:r>
            <a:r>
              <a:rPr lang="cs-CZ" dirty="0" smtClean="0"/>
              <a:t>Podporující šk. a bezpeční prostředí komunity</a:t>
            </a:r>
          </a:p>
          <a:p>
            <a:r>
              <a:rPr lang="cs-CZ" dirty="0" smtClean="0"/>
              <a:t>Zdroje služeb, návaznost, </a:t>
            </a:r>
          </a:p>
          <a:p>
            <a:r>
              <a:rPr lang="en-US" dirty="0" smtClean="0"/>
              <a:t>3.</a:t>
            </a:r>
            <a:r>
              <a:rPr lang="cs-CZ" b="1" dirty="0" smtClean="0"/>
              <a:t>Jisté v</a:t>
            </a:r>
            <a:r>
              <a:rPr lang="en-US" b="1" dirty="0" err="1" smtClean="0"/>
              <a:t>azby</a:t>
            </a:r>
            <a:r>
              <a:rPr lang="en-US" dirty="0" smtClean="0"/>
              <a:t>, </a:t>
            </a:r>
            <a:r>
              <a:rPr lang="cs-CZ" dirty="0" smtClean="0"/>
              <a:t>pospolitost-komunity, rodiny,  jedince, institucí</a:t>
            </a:r>
          </a:p>
          <a:p>
            <a:r>
              <a:rPr lang="en-US" dirty="0"/>
              <a:t>4</a:t>
            </a:r>
            <a:r>
              <a:rPr lang="cs-CZ" dirty="0" smtClean="0"/>
              <a:t>. </a:t>
            </a:r>
            <a:r>
              <a:rPr lang="cs-CZ" b="1" dirty="0" smtClean="0"/>
              <a:t>Resilience</a:t>
            </a:r>
            <a:endParaRPr lang="cs-CZ" b="1" dirty="0"/>
          </a:p>
          <a:p>
            <a:r>
              <a:rPr lang="cs-CZ" dirty="0" smtClean="0"/>
              <a:t>Coping a problem řešící dovednosti, duš. a fyz. zdraví </a:t>
            </a:r>
            <a:endParaRPr lang="cs-CZ" dirty="0"/>
          </a:p>
        </p:txBody>
      </p:sp>
      <p:sp>
        <p:nvSpPr>
          <p:cNvPr id="10" name="TextBox 9"/>
          <p:cNvSpPr txBox="1"/>
          <p:nvPr/>
        </p:nvSpPr>
        <p:spPr>
          <a:xfrm>
            <a:off x="6372200" y="1556792"/>
            <a:ext cx="2520280" cy="36933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eriod"/>
            </a:pPr>
            <a:r>
              <a:rPr lang="en-US" b="1" dirty="0" err="1" smtClean="0"/>
              <a:t>Dostupnost</a:t>
            </a:r>
            <a:r>
              <a:rPr lang="en-US" b="1" dirty="0" smtClean="0"/>
              <a:t> </a:t>
            </a:r>
            <a:r>
              <a:rPr lang="en-US" b="1" dirty="0" err="1" smtClean="0"/>
              <a:t>drog</a:t>
            </a:r>
            <a:r>
              <a:rPr lang="en-US" b="1" dirty="0" smtClean="0"/>
              <a:t>, </a:t>
            </a:r>
            <a:r>
              <a:rPr lang="en-US" dirty="0" err="1" smtClean="0"/>
              <a:t>nejist</a:t>
            </a:r>
            <a:r>
              <a:rPr lang="cs-CZ" dirty="0" smtClean="0"/>
              <a:t>ý</a:t>
            </a:r>
            <a:r>
              <a:rPr lang="en-US" dirty="0" smtClean="0"/>
              <a:t> </a:t>
            </a:r>
            <a:r>
              <a:rPr lang="en-US" dirty="0" err="1" smtClean="0"/>
              <a:t>medialn</a:t>
            </a:r>
            <a:r>
              <a:rPr lang="cs-CZ" dirty="0" smtClean="0"/>
              <a:t>í obraz-exkluze</a:t>
            </a:r>
          </a:p>
          <a:p>
            <a:pPr marL="342900" indent="-342900">
              <a:buAutoNum type="arabicPeriod"/>
            </a:pPr>
            <a:r>
              <a:rPr lang="cs-CZ" b="1" dirty="0" smtClean="0"/>
              <a:t>Bariéry</a:t>
            </a:r>
            <a:r>
              <a:rPr lang="cs-CZ" dirty="0" smtClean="0"/>
              <a:t> v přístupu k lečbě, službám a medikaci</a:t>
            </a:r>
          </a:p>
          <a:p>
            <a:pPr marL="342900" indent="-342900">
              <a:buAutoNum type="arabicPeriod"/>
            </a:pPr>
            <a:r>
              <a:rPr lang="cs-CZ" dirty="0" smtClean="0"/>
              <a:t>Nasilí, konflikty ve vztazích, UD v rod. historii</a:t>
            </a:r>
          </a:p>
          <a:p>
            <a:pPr marL="342900" indent="-342900">
              <a:buAutoNum type="arabicPeriod"/>
            </a:pPr>
            <a:r>
              <a:rPr lang="cs-CZ" dirty="0"/>
              <a:t> </a:t>
            </a:r>
            <a:r>
              <a:rPr lang="cs-CZ" b="1" dirty="0" smtClean="0"/>
              <a:t>Duševní choroby</a:t>
            </a:r>
            <a:r>
              <a:rPr lang="cs-CZ" dirty="0" smtClean="0"/>
              <a:t>, impulsivita, agrese, genetické rizika</a:t>
            </a:r>
          </a:p>
          <a:p>
            <a:pPr marL="342900" indent="-342900">
              <a:buAutoNum type="arabicPeriod"/>
            </a:pPr>
            <a:endParaRPr lang="cs-CZ" dirty="0"/>
          </a:p>
        </p:txBody>
      </p:sp>
    </p:spTree>
    <p:extLst>
      <p:ext uri="{BB962C8B-B14F-4D97-AF65-F5344CB8AC3E}">
        <p14:creationId xmlns:p14="http://schemas.microsoft.com/office/powerpoint/2010/main" xmlns="" val="213958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R/P </a:t>
            </a:r>
            <a:r>
              <a:rPr lang="en-US" sz="3600" dirty="0" err="1" smtClean="0"/>
              <a:t>faktory</a:t>
            </a:r>
            <a:r>
              <a:rPr lang="en-US" sz="3600" dirty="0" smtClean="0"/>
              <a:t>- </a:t>
            </a:r>
            <a:r>
              <a:rPr lang="en-US" sz="3600" dirty="0" err="1" smtClean="0"/>
              <a:t>principy</a:t>
            </a:r>
            <a:r>
              <a:rPr lang="en-US" sz="3600" dirty="0" smtClean="0"/>
              <a:t> </a:t>
            </a:r>
            <a:r>
              <a:rPr lang="en-US" sz="3600" dirty="0" err="1" smtClean="0"/>
              <a:t>prevence</a:t>
            </a:r>
            <a:endParaRPr lang="cs-CZ" sz="3600" dirty="0"/>
          </a:p>
        </p:txBody>
      </p:sp>
      <p:sp>
        <p:nvSpPr>
          <p:cNvPr id="3" name="Content Placeholder 2"/>
          <p:cNvSpPr>
            <a:spLocks noGrp="1"/>
          </p:cNvSpPr>
          <p:nvPr>
            <p:ph idx="1"/>
          </p:nvPr>
        </p:nvSpPr>
        <p:spPr/>
        <p:txBody>
          <a:bodyPr/>
          <a:lstStyle/>
          <a:p>
            <a:r>
              <a:rPr lang="en-US" dirty="0" err="1" smtClean="0"/>
              <a:t>Preventivn</a:t>
            </a:r>
            <a:r>
              <a:rPr lang="cs-CZ" dirty="0" smtClean="0"/>
              <a:t>í programy by měly zvýšit protektivní faktory a  redukovat, odvrátit rizikové faktory.</a:t>
            </a:r>
          </a:p>
          <a:p>
            <a:r>
              <a:rPr lang="cs-CZ" dirty="0" smtClean="0"/>
              <a:t>Rodina – škola –komunita</a:t>
            </a:r>
          </a:p>
          <a:p>
            <a:r>
              <a:rPr lang="cs-CZ" dirty="0" smtClean="0"/>
              <a:t>Programy by měly být založeny na elementech výzkumu a intervencí, které obsahují</a:t>
            </a:r>
            <a:r>
              <a:rPr lang="en-US" dirty="0" smtClean="0"/>
              <a:t>:</a:t>
            </a:r>
            <a:endParaRPr lang="cs-CZ" dirty="0" smtClean="0"/>
          </a:p>
          <a:p>
            <a:r>
              <a:rPr lang="cs-CZ" b="1" dirty="0" smtClean="0"/>
              <a:t>Struktura</a:t>
            </a:r>
            <a:r>
              <a:rPr lang="cs-CZ" dirty="0" smtClean="0"/>
              <a:t> - jak je program organizován</a:t>
            </a:r>
          </a:p>
          <a:p>
            <a:r>
              <a:rPr lang="cs-CZ" b="1" dirty="0" smtClean="0"/>
              <a:t>Obsah</a:t>
            </a:r>
            <a:r>
              <a:rPr lang="cs-CZ" dirty="0" smtClean="0"/>
              <a:t> -  informace, dovednosti, strategie programu</a:t>
            </a:r>
          </a:p>
          <a:p>
            <a:r>
              <a:rPr lang="cs-CZ" b="1" dirty="0" smtClean="0"/>
              <a:t>Zajištění</a:t>
            </a:r>
            <a:r>
              <a:rPr lang="cs-CZ" dirty="0" smtClean="0"/>
              <a:t> – jak je program implementován, adaptován, evaluován.</a:t>
            </a:r>
          </a:p>
          <a:p>
            <a:endParaRPr lang="cs-CZ" dirty="0"/>
          </a:p>
          <a:p>
            <a:r>
              <a:rPr lang="cs-CZ" sz="1800" dirty="0" smtClean="0"/>
              <a:t>NIDA </a:t>
            </a:r>
            <a:r>
              <a:rPr lang="en-US" sz="1800" dirty="0" smtClean="0"/>
              <a:t>(2003)</a:t>
            </a:r>
            <a:r>
              <a:rPr lang="cs-CZ" sz="1800" dirty="0" smtClean="0"/>
              <a:t> Preventing Drug Use among Children and Adolescents. A Research-Based Guide, </a:t>
            </a:r>
            <a:r>
              <a:rPr lang="en-US" sz="1800" dirty="0" smtClean="0"/>
              <a:t>2</a:t>
            </a:r>
            <a:r>
              <a:rPr lang="cs-CZ" sz="1800" dirty="0" smtClean="0"/>
              <a:t>. ed.NIH Public.</a:t>
            </a:r>
            <a:endParaRPr lang="cs-CZ" sz="1800" dirty="0"/>
          </a:p>
        </p:txBody>
      </p:sp>
    </p:spTree>
    <p:extLst>
      <p:ext uri="{BB962C8B-B14F-4D97-AF65-F5344CB8AC3E}">
        <p14:creationId xmlns:p14="http://schemas.microsoft.com/office/powerpoint/2010/main" xmlns="" val="4010480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Intervence</a:t>
            </a:r>
            <a:r>
              <a:rPr lang="en-US" dirty="0" smtClean="0"/>
              <a:t> v </a:t>
            </a:r>
            <a:r>
              <a:rPr lang="en-US" dirty="0" err="1" smtClean="0"/>
              <a:t>adolecenci</a:t>
            </a:r>
            <a:endParaRPr lang="cs-CZ" dirty="0"/>
          </a:p>
        </p:txBody>
      </p:sp>
      <p:sp>
        <p:nvSpPr>
          <p:cNvPr id="3" name="Content Placeholder 2"/>
          <p:cNvSpPr>
            <a:spLocks noGrp="1"/>
          </p:cNvSpPr>
          <p:nvPr>
            <p:ph idx="1"/>
          </p:nvPr>
        </p:nvSpPr>
        <p:spPr/>
        <p:txBody>
          <a:bodyPr>
            <a:normAutofit/>
          </a:bodyPr>
          <a:lstStyle/>
          <a:p>
            <a:r>
              <a:rPr lang="cs-CZ" altLang="cs-CZ" sz="2800" dirty="0" smtClean="0">
                <a:ea typeface="ＭＳ Ｐゴシック" pitchFamily="34" charset="-128"/>
              </a:rPr>
              <a:t>Změna adolescence</a:t>
            </a:r>
            <a:r>
              <a:rPr lang="en-US" altLang="cs-CZ" sz="2800" dirty="0" smtClean="0">
                <a:ea typeface="ＭＳ Ｐゴシック" pitchFamily="34" charset="-128"/>
              </a:rPr>
              <a:t>?</a:t>
            </a:r>
            <a:endParaRPr lang="en-US" altLang="cs-CZ" sz="2800" dirty="0">
              <a:ea typeface="ＭＳ Ｐゴシック" pitchFamily="34" charset="-128"/>
            </a:endParaRPr>
          </a:p>
          <a:p>
            <a:pPr lvl="1"/>
            <a:r>
              <a:rPr lang="cs-CZ" altLang="cs-CZ" sz="2400" dirty="0" smtClean="0">
                <a:ea typeface="ＭＳ Ｐゴシック" pitchFamily="34" charset="-128"/>
              </a:rPr>
              <a:t>Změny očekávání</a:t>
            </a:r>
            <a:r>
              <a:rPr lang="en-US" altLang="cs-CZ" sz="2400" dirty="0" smtClean="0">
                <a:ea typeface="ＭＳ Ｐゴシック" pitchFamily="34" charset="-128"/>
              </a:rPr>
              <a:t>, </a:t>
            </a:r>
            <a:r>
              <a:rPr lang="cs-CZ" altLang="cs-CZ" sz="2400" dirty="0" smtClean="0">
                <a:ea typeface="ＭＳ Ｐゴシック" pitchFamily="34" charset="-128"/>
              </a:rPr>
              <a:t>postojů a záměrů</a:t>
            </a:r>
            <a:endParaRPr lang="en-US" altLang="cs-CZ" sz="2400" dirty="0">
              <a:ea typeface="ＭＳ Ｐゴシック" pitchFamily="34" charset="-128"/>
            </a:endParaRPr>
          </a:p>
          <a:p>
            <a:pPr lvl="1"/>
            <a:r>
              <a:rPr lang="cs-CZ" altLang="cs-CZ" sz="2400" dirty="0" smtClean="0">
                <a:ea typeface="ＭＳ Ｐゴシック" pitchFamily="34" charset="-128"/>
              </a:rPr>
              <a:t>Poskytovat znalosti a dovednosti</a:t>
            </a:r>
            <a:endParaRPr lang="en-US" altLang="cs-CZ" sz="2400" dirty="0">
              <a:ea typeface="ＭＳ Ｐゴシック" pitchFamily="34" charset="-128"/>
            </a:endParaRPr>
          </a:p>
          <a:p>
            <a:pPr lvl="1"/>
            <a:r>
              <a:rPr lang="cs-CZ" altLang="cs-CZ" sz="2400" dirty="0" smtClean="0">
                <a:ea typeface="ＭＳ Ｐゴシック" pitchFamily="34" charset="-128"/>
              </a:rPr>
              <a:t>Podnítit motivaci k lepší  odolnosti vůči </a:t>
            </a:r>
            <a:r>
              <a:rPr lang="en-US" altLang="cs-CZ" sz="2400" dirty="0" err="1" smtClean="0">
                <a:ea typeface="ＭＳ Ｐゴシック" pitchFamily="34" charset="-128"/>
              </a:rPr>
              <a:t>rizik</a:t>
            </a:r>
            <a:r>
              <a:rPr lang="cs-CZ" altLang="cs-CZ" sz="2400" dirty="0" smtClean="0">
                <a:ea typeface="ＭＳ Ｐゴシック" pitchFamily="34" charset="-128"/>
              </a:rPr>
              <a:t>. vlivům, které  mohou vést k užívání substancí.</a:t>
            </a:r>
          </a:p>
          <a:p>
            <a:pPr marL="274320" lvl="1" indent="0">
              <a:buNone/>
            </a:pPr>
            <a:endParaRPr lang="en-US" altLang="cs-CZ" sz="2400" dirty="0">
              <a:ea typeface="ＭＳ Ｐゴシック" pitchFamily="34" charset="-128"/>
            </a:endParaRPr>
          </a:p>
          <a:p>
            <a:r>
              <a:rPr lang="cs-CZ" altLang="cs-CZ" sz="2800" dirty="0" smtClean="0">
                <a:ea typeface="ＭＳ Ｐゴシック" pitchFamily="34" charset="-128"/>
              </a:rPr>
              <a:t>Změna prostředí jedince</a:t>
            </a:r>
            <a:r>
              <a:rPr lang="en-US" altLang="cs-CZ" sz="2800" dirty="0" smtClean="0">
                <a:ea typeface="ＭＳ Ｐゴシック" pitchFamily="34" charset="-128"/>
              </a:rPr>
              <a:t>? </a:t>
            </a:r>
            <a:endParaRPr lang="en-US" altLang="ja-JP" sz="2800" dirty="0">
              <a:ea typeface="ＭＳ Ｐゴシック" pitchFamily="34" charset="-128"/>
            </a:endParaRPr>
          </a:p>
          <a:p>
            <a:pPr lvl="1"/>
            <a:r>
              <a:rPr lang="cs-CZ" altLang="ja-JP" sz="2400" dirty="0" smtClean="0">
                <a:ea typeface="ＭＳ Ｐゴシック" pitchFamily="34" charset="-128"/>
              </a:rPr>
              <a:t>Strukturovat proces dospívání skrz pozitivní facilitovaný vývoj</a:t>
            </a:r>
            <a:r>
              <a:rPr lang="cs-CZ" altLang="ja-JP" sz="2400" dirty="0">
                <a:ea typeface="ＭＳ Ｐゴシック" pitchFamily="34" charset="-128"/>
              </a:rPr>
              <a:t> </a:t>
            </a:r>
            <a:r>
              <a:rPr lang="cs-CZ" altLang="ja-JP" sz="2400" dirty="0" smtClean="0">
                <a:ea typeface="ＭＳ Ｐゴシック" pitchFamily="34" charset="-128"/>
              </a:rPr>
              <a:t>a minimalizovat rizika a rozšířit ochranu v rámci přirozeného vyhledávání rizik a vzrušení k němuž mají adolescenti tendence.</a:t>
            </a:r>
            <a:endParaRPr lang="cs-CZ" dirty="0"/>
          </a:p>
        </p:txBody>
      </p:sp>
    </p:spTree>
    <p:extLst>
      <p:ext uri="{BB962C8B-B14F-4D97-AF65-F5344CB8AC3E}">
        <p14:creationId xmlns:p14="http://schemas.microsoft.com/office/powerpoint/2010/main" xmlns="" val="1291658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33400"/>
            <a:ext cx="8435280" cy="990600"/>
          </a:xfrm>
        </p:spPr>
        <p:txBody>
          <a:bodyPr>
            <a:normAutofit/>
          </a:bodyPr>
          <a:lstStyle/>
          <a:p>
            <a:r>
              <a:rPr lang="en-US" sz="3200" b="1" dirty="0" err="1" smtClean="0"/>
              <a:t>Preventivn</a:t>
            </a:r>
            <a:r>
              <a:rPr lang="cs-CZ" sz="3200" b="1" dirty="0" smtClean="0"/>
              <a:t>í strategie, evaluace</a:t>
            </a:r>
            <a:endParaRPr lang="cs-CZ" sz="3200" dirty="0"/>
          </a:p>
        </p:txBody>
      </p:sp>
      <p:sp>
        <p:nvSpPr>
          <p:cNvPr id="3" name="Content Placeholder 2"/>
          <p:cNvSpPr>
            <a:spLocks noGrp="1"/>
          </p:cNvSpPr>
          <p:nvPr>
            <p:ph idx="1"/>
          </p:nvPr>
        </p:nvSpPr>
        <p:spPr/>
        <p:txBody>
          <a:bodyPr/>
          <a:lstStyle/>
          <a:p>
            <a:r>
              <a:rPr lang="cs-CZ" altLang="cs-CZ" dirty="0" smtClean="0">
                <a:ea typeface="ＭＳ Ｐゴシック" pitchFamily="34" charset="-128"/>
              </a:rPr>
              <a:t>Ceny a daně</a:t>
            </a:r>
            <a:endParaRPr lang="en-US" altLang="cs-CZ" dirty="0">
              <a:ea typeface="ＭＳ Ｐゴシック" pitchFamily="34" charset="-128"/>
            </a:endParaRPr>
          </a:p>
          <a:p>
            <a:r>
              <a:rPr lang="cs-CZ" altLang="cs-CZ" dirty="0" smtClean="0">
                <a:ea typeface="ＭＳ Ｐゴシック" pitchFamily="34" charset="-128"/>
              </a:rPr>
              <a:t>Regulace fyzické dostupnosti</a:t>
            </a:r>
            <a:r>
              <a:rPr lang="en-US" altLang="cs-CZ" dirty="0">
                <a:ea typeface="ＭＳ Ｐゴシック" pitchFamily="34" charset="-128"/>
              </a:rPr>
              <a:t>	</a:t>
            </a:r>
          </a:p>
          <a:p>
            <a:r>
              <a:rPr lang="cs-CZ" altLang="cs-CZ" dirty="0" smtClean="0">
                <a:ea typeface="ＭＳ Ｐゴシック" pitchFamily="34" charset="-128"/>
              </a:rPr>
              <a:t>Změny kontextu pití</a:t>
            </a:r>
            <a:endParaRPr lang="en-US" altLang="cs-CZ" dirty="0">
              <a:ea typeface="ＭＳ Ｐゴシック" pitchFamily="34" charset="-128"/>
            </a:endParaRPr>
          </a:p>
          <a:p>
            <a:r>
              <a:rPr lang="cs-CZ" altLang="cs-CZ" dirty="0" smtClean="0">
                <a:ea typeface="ＭＳ Ｐゴシック" pitchFamily="34" charset="-128"/>
              </a:rPr>
              <a:t>Vzdělávání</a:t>
            </a:r>
            <a:r>
              <a:rPr lang="en-US" altLang="cs-CZ" dirty="0" smtClean="0">
                <a:ea typeface="ＭＳ Ｐゴシック" pitchFamily="34" charset="-128"/>
              </a:rPr>
              <a:t> </a:t>
            </a:r>
            <a:r>
              <a:rPr lang="cs-CZ" altLang="cs-CZ" dirty="0" smtClean="0">
                <a:ea typeface="ＭＳ Ｐゴシック" pitchFamily="34" charset="-128"/>
              </a:rPr>
              <a:t>a argumentace</a:t>
            </a:r>
            <a:r>
              <a:rPr lang="en-US" altLang="cs-CZ" dirty="0" smtClean="0">
                <a:ea typeface="ＭＳ Ｐゴシック" pitchFamily="34" charset="-128"/>
              </a:rPr>
              <a:t> </a:t>
            </a:r>
            <a:endParaRPr lang="en-US" altLang="cs-CZ" dirty="0">
              <a:ea typeface="ＭＳ Ｐゴシック" pitchFamily="34" charset="-128"/>
            </a:endParaRPr>
          </a:p>
          <a:p>
            <a:r>
              <a:rPr lang="cs-CZ" altLang="cs-CZ" dirty="0" smtClean="0">
                <a:ea typeface="ＭＳ Ｐゴシック" pitchFamily="34" charset="-128"/>
              </a:rPr>
              <a:t>Regulace </a:t>
            </a:r>
            <a:r>
              <a:rPr lang="cs-CZ" altLang="cs-CZ" dirty="0" smtClean="0">
                <a:ea typeface="ＭＳ Ｐゴシック" pitchFamily="34" charset="-128"/>
              </a:rPr>
              <a:t>alko reklam</a:t>
            </a:r>
            <a:endParaRPr lang="en-US" altLang="cs-CZ" dirty="0">
              <a:ea typeface="ＭＳ Ｐゴシック" pitchFamily="34" charset="-128"/>
            </a:endParaRPr>
          </a:p>
          <a:p>
            <a:r>
              <a:rPr lang="cs-CZ" altLang="cs-CZ" dirty="0" smtClean="0">
                <a:ea typeface="ＭＳ Ｐゴシック" pitchFamily="34" charset="-128"/>
              </a:rPr>
              <a:t>Restrikce pití u řízení</a:t>
            </a:r>
            <a:r>
              <a:rPr lang="en-US" altLang="cs-CZ" dirty="0" smtClean="0">
                <a:ea typeface="ＭＳ Ｐゴシック" pitchFamily="34" charset="-128"/>
              </a:rPr>
              <a:t> </a:t>
            </a:r>
            <a:endParaRPr lang="en-US" altLang="cs-CZ" dirty="0">
              <a:ea typeface="ＭＳ Ｐゴシック" pitchFamily="34" charset="-128"/>
            </a:endParaRPr>
          </a:p>
          <a:p>
            <a:r>
              <a:rPr lang="cs-CZ" altLang="cs-CZ" dirty="0" smtClean="0">
                <a:ea typeface="ＭＳ Ｐゴシック" pitchFamily="34" charset="-128"/>
              </a:rPr>
              <a:t>Léčba a včasné intervence</a:t>
            </a:r>
          </a:p>
          <a:p>
            <a:endParaRPr lang="cs-CZ" altLang="cs-CZ" dirty="0">
              <a:ea typeface="ＭＳ Ｐゴシック" pitchFamily="34" charset="-128"/>
            </a:endParaRPr>
          </a:p>
          <a:p>
            <a:endParaRPr lang="en-US" altLang="cs-CZ" dirty="0">
              <a:ea typeface="ＭＳ Ｐゴシック" pitchFamily="34" charset="-128"/>
            </a:endParaRPr>
          </a:p>
          <a:p>
            <a:r>
              <a:rPr lang="en-US" altLang="cs-CZ" sz="1600" dirty="0">
                <a:ea typeface="ＭＳ Ｐゴシック" pitchFamily="34" charset="-128"/>
              </a:rPr>
              <a:t>http://onlinelibrary.wiley.com/doi/10.1111/j.1360-0443.2010.02945.x/pdf</a:t>
            </a:r>
          </a:p>
          <a:p>
            <a:endParaRPr lang="cs-CZ" dirty="0"/>
          </a:p>
        </p:txBody>
      </p:sp>
      <p:pic>
        <p:nvPicPr>
          <p:cNvPr id="4"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3384" y="908720"/>
            <a:ext cx="2587758" cy="3881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7230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Kouření </a:t>
            </a:r>
            <a:r>
              <a:rPr lang="cs-CZ" sz="1300" dirty="0"/>
              <a:t>http://www.drugabuse.gov/sites/default/files/tobaccorrs_v16_0.pdf</a:t>
            </a:r>
          </a:p>
        </p:txBody>
      </p:sp>
      <p:sp>
        <p:nvSpPr>
          <p:cNvPr id="3" name="Content Placeholder 2"/>
          <p:cNvSpPr>
            <a:spLocks noGrp="1"/>
          </p:cNvSpPr>
          <p:nvPr>
            <p:ph idx="1"/>
          </p:nvPr>
        </p:nvSpPr>
        <p:spPr/>
        <p:txBody>
          <a:bodyPr>
            <a:normAutofit/>
          </a:bodyPr>
          <a:lstStyle/>
          <a:p>
            <a:r>
              <a:rPr lang="cs-CZ" dirty="0" smtClean="0"/>
              <a:t>Podle průzkumu v </a:t>
            </a:r>
            <a:r>
              <a:rPr lang="en-US" dirty="0" smtClean="0"/>
              <a:t> </a:t>
            </a:r>
            <a:r>
              <a:rPr lang="en-US" dirty="0"/>
              <a:t>2010 </a:t>
            </a:r>
            <a:r>
              <a:rPr lang="cs-CZ" dirty="0" smtClean="0"/>
              <a:t>/</a:t>
            </a:r>
            <a:r>
              <a:rPr lang="en-US" dirty="0" smtClean="0"/>
              <a:t>National </a:t>
            </a:r>
            <a:r>
              <a:rPr lang="en-US" dirty="0"/>
              <a:t>Survey on Drug Use </a:t>
            </a:r>
          </a:p>
          <a:p>
            <a:r>
              <a:rPr lang="en-US" dirty="0"/>
              <a:t>and </a:t>
            </a:r>
            <a:r>
              <a:rPr lang="en-US" dirty="0" smtClean="0"/>
              <a:t>Health</a:t>
            </a:r>
            <a:r>
              <a:rPr lang="cs-CZ" dirty="0" smtClean="0"/>
              <a:t>/</a:t>
            </a:r>
            <a:r>
              <a:rPr lang="en-US" dirty="0" smtClean="0"/>
              <a:t>, </a:t>
            </a:r>
            <a:r>
              <a:rPr lang="cs-CZ" dirty="0" smtClean="0"/>
              <a:t>odhadem</a:t>
            </a:r>
            <a:r>
              <a:rPr lang="en-US" dirty="0" smtClean="0"/>
              <a:t>69.6 mil</a:t>
            </a:r>
            <a:r>
              <a:rPr lang="cs-CZ" dirty="0" smtClean="0"/>
              <a:t>onu Američanů ve věku </a:t>
            </a:r>
            <a:r>
              <a:rPr lang="en-US" dirty="0" smtClean="0"/>
              <a:t> </a:t>
            </a:r>
            <a:endParaRPr lang="en-US" dirty="0"/>
          </a:p>
          <a:p>
            <a:r>
              <a:rPr lang="en-US" dirty="0" smtClean="0"/>
              <a:t>12</a:t>
            </a:r>
            <a:r>
              <a:rPr lang="cs-CZ" dirty="0" smtClean="0"/>
              <a:t> a více uvádí běžné kouření tabáku.</a:t>
            </a:r>
            <a:endParaRPr lang="en-US" dirty="0"/>
          </a:p>
          <a:p>
            <a:endParaRPr lang="cs-CZ" dirty="0" smtClean="0"/>
          </a:p>
          <a:p>
            <a:r>
              <a:rPr lang="en-US" dirty="0" smtClean="0"/>
              <a:t>58.3 mil</a:t>
            </a:r>
            <a:r>
              <a:rPr lang="cs-CZ" dirty="0" err="1" smtClean="0"/>
              <a:t>ionů</a:t>
            </a:r>
            <a:r>
              <a:rPr lang="en-US" dirty="0" smtClean="0"/>
              <a:t> </a:t>
            </a:r>
            <a:r>
              <a:rPr lang="en-US" dirty="0"/>
              <a:t>(</a:t>
            </a:r>
            <a:r>
              <a:rPr lang="en-US" dirty="0" smtClean="0"/>
              <a:t>23.0</a:t>
            </a:r>
            <a:r>
              <a:rPr lang="cs-CZ" dirty="0" smtClean="0"/>
              <a:t>procent populace</a:t>
            </a:r>
            <a:r>
              <a:rPr lang="en-US" dirty="0" smtClean="0"/>
              <a:t>)</a:t>
            </a:r>
            <a:r>
              <a:rPr lang="cs-CZ" dirty="0" smtClean="0"/>
              <a:t>bylo běžných kuřáků</a:t>
            </a:r>
            <a:r>
              <a:rPr lang="en-US" dirty="0" smtClean="0"/>
              <a:t>, </a:t>
            </a:r>
            <a:r>
              <a:rPr lang="en-US" dirty="0"/>
              <a:t>13.2 </a:t>
            </a:r>
            <a:r>
              <a:rPr lang="en-US" dirty="0" smtClean="0"/>
              <a:t>mil</a:t>
            </a:r>
            <a:r>
              <a:rPr lang="cs-CZ" dirty="0" err="1" smtClean="0"/>
              <a:t>ionů</a:t>
            </a:r>
            <a:r>
              <a:rPr lang="en-US" dirty="0" smtClean="0"/>
              <a:t> </a:t>
            </a:r>
            <a:r>
              <a:rPr lang="en-US" dirty="0"/>
              <a:t>(5.2 </a:t>
            </a:r>
            <a:r>
              <a:rPr lang="en-US" dirty="0" smtClean="0"/>
              <a:t>pr</a:t>
            </a:r>
            <a:r>
              <a:rPr lang="cs-CZ" dirty="0" smtClean="0"/>
              <a:t>o</a:t>
            </a:r>
            <a:r>
              <a:rPr lang="en-US" dirty="0" smtClean="0"/>
              <a:t>cent)</a:t>
            </a:r>
            <a:r>
              <a:rPr lang="cs-CZ" dirty="0" smtClean="0"/>
              <a:t>kouřilo cigarety</a:t>
            </a:r>
            <a:r>
              <a:rPr lang="en-US" dirty="0" smtClean="0"/>
              <a:t>. </a:t>
            </a:r>
            <a:endParaRPr lang="cs-CZ" dirty="0" smtClean="0"/>
          </a:p>
          <a:p>
            <a:r>
              <a:rPr lang="cs-CZ" dirty="0" smtClean="0"/>
              <a:t>Množství lidí kdo kouří je stále vysoké podle</a:t>
            </a:r>
            <a:r>
              <a:rPr lang="en-US" dirty="0" smtClean="0"/>
              <a:t> </a:t>
            </a:r>
            <a:r>
              <a:rPr lang="en-US" dirty="0"/>
              <a:t>the Centers for Disease Control and Prevention </a:t>
            </a:r>
          </a:p>
          <a:p>
            <a:r>
              <a:rPr lang="cs-CZ" dirty="0" smtClean="0"/>
              <a:t>I když bylo snížení 50procent od</a:t>
            </a:r>
            <a:r>
              <a:rPr lang="en-US" dirty="0" smtClean="0"/>
              <a:t> </a:t>
            </a:r>
            <a:r>
              <a:rPr lang="en-US" dirty="0"/>
              <a:t>1965. </a:t>
            </a:r>
          </a:p>
          <a:p>
            <a:endParaRPr lang="cs-CZ" dirty="0"/>
          </a:p>
        </p:txBody>
      </p:sp>
    </p:spTree>
    <p:extLst>
      <p:ext uri="{BB962C8B-B14F-4D97-AF65-F5344CB8AC3E}">
        <p14:creationId xmlns:p14="http://schemas.microsoft.com/office/powerpoint/2010/main" xmlns="" val="4212701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Programy ve školách</a:t>
            </a:r>
            <a:br>
              <a:rPr lang="cs-CZ" dirty="0" smtClean="0"/>
            </a:br>
            <a:r>
              <a:rPr lang="en-US" sz="2700" dirty="0" smtClean="0"/>
              <a:t>School-based programs</a:t>
            </a:r>
            <a:r>
              <a:rPr lang="cs-CZ" sz="2700" dirty="0" smtClean="0"/>
              <a:t>       </a:t>
            </a:r>
            <a:r>
              <a:rPr lang="en-US" sz="2700" dirty="0" smtClean="0">
                <a:latin typeface="Book Antiqua" charset="0"/>
              </a:rPr>
              <a:t>Evidence </a:t>
            </a:r>
            <a:r>
              <a:rPr lang="cs-CZ" sz="2700" dirty="0" smtClean="0">
                <a:latin typeface="Book Antiqua" charset="0"/>
              </a:rPr>
              <a:t>- </a:t>
            </a:r>
            <a:r>
              <a:rPr lang="en-US" sz="2700" dirty="0" err="1" smtClean="0">
                <a:latin typeface="Book Antiqua" charset="0"/>
              </a:rPr>
              <a:t>sla</a:t>
            </a:r>
            <a:r>
              <a:rPr lang="cs-CZ" sz="2700" dirty="0" smtClean="0">
                <a:latin typeface="Book Antiqua" charset="0"/>
              </a:rPr>
              <a:t>biny</a:t>
            </a:r>
            <a:r>
              <a:rPr lang="en-US" sz="2700" dirty="0" smtClean="0">
                <a:latin typeface="Book Antiqua" charset="0"/>
              </a:rPr>
              <a:t> </a:t>
            </a:r>
            <a:r>
              <a:rPr lang="cs-CZ" sz="2700" dirty="0">
                <a:latin typeface="Book Antiqua" charset="0"/>
              </a:rPr>
              <a:t>a</a:t>
            </a:r>
            <a:r>
              <a:rPr lang="en-US" sz="2700" dirty="0" smtClean="0">
                <a:latin typeface="Book Antiqua" charset="0"/>
              </a:rPr>
              <a:t> </a:t>
            </a:r>
            <a:r>
              <a:rPr lang="en-US" sz="2700" dirty="0">
                <a:latin typeface="Book Antiqua" charset="0"/>
              </a:rPr>
              <a:t>mix</a:t>
            </a:r>
            <a:br>
              <a:rPr lang="en-US" sz="2700" dirty="0">
                <a:latin typeface="Book Antiqua" charset="0"/>
              </a:rPr>
            </a:br>
            <a:endParaRPr lang="cs-CZ" sz="2700" dirty="0"/>
          </a:p>
        </p:txBody>
      </p:sp>
      <p:sp>
        <p:nvSpPr>
          <p:cNvPr id="3" name="Content Placeholder 2"/>
          <p:cNvSpPr>
            <a:spLocks noGrp="1"/>
          </p:cNvSpPr>
          <p:nvPr>
            <p:ph idx="1"/>
          </p:nvPr>
        </p:nvSpPr>
        <p:spPr>
          <a:xfrm>
            <a:off x="251520" y="1628800"/>
            <a:ext cx="8712968" cy="4848200"/>
          </a:xfrm>
        </p:spPr>
        <p:txBody>
          <a:bodyPr>
            <a:normAutofit/>
          </a:bodyPr>
          <a:lstStyle/>
          <a:p>
            <a:pPr lvl="1">
              <a:lnSpc>
                <a:spcPct val="80000"/>
              </a:lnSpc>
            </a:pPr>
            <a:r>
              <a:rPr lang="en-US" dirty="0" smtClean="0"/>
              <a:t>N</a:t>
            </a:r>
            <a:r>
              <a:rPr lang="cs-CZ" dirty="0" smtClean="0"/>
              <a:t>ěkteré programy ukazují redukci, ale zřídka dlouhodobou udržitelnost</a:t>
            </a:r>
            <a:endParaRPr lang="en-US" dirty="0"/>
          </a:p>
          <a:p>
            <a:pPr lvl="1">
              <a:lnSpc>
                <a:spcPct val="80000"/>
              </a:lnSpc>
            </a:pPr>
            <a:r>
              <a:rPr lang="en-US" dirty="0"/>
              <a:t>N</a:t>
            </a:r>
            <a:r>
              <a:rPr lang="cs-CZ" dirty="0"/>
              <a:t>ěkteré programy </a:t>
            </a:r>
            <a:r>
              <a:rPr lang="cs-CZ" dirty="0" smtClean="0"/>
              <a:t>ukazují zvýšení  v pití a experimentech vs. s kontrolní skupinou.</a:t>
            </a:r>
            <a:endParaRPr lang="en-US" dirty="0"/>
          </a:p>
          <a:p>
            <a:pPr>
              <a:lnSpc>
                <a:spcPct val="80000"/>
              </a:lnSpc>
            </a:pPr>
            <a:r>
              <a:rPr lang="cs-CZ" sz="2000" b="1" dirty="0" smtClean="0"/>
              <a:t>Nákladnost realizace</a:t>
            </a:r>
            <a:endParaRPr lang="en-US" sz="2000" b="1" dirty="0"/>
          </a:p>
          <a:p>
            <a:pPr lvl="1">
              <a:lnSpc>
                <a:spcPct val="80000"/>
              </a:lnSpc>
            </a:pPr>
            <a:r>
              <a:rPr lang="cs-CZ" dirty="0" smtClean="0"/>
              <a:t>K efektivnějším je obecně vyžadováno vícenásobné opak. a přidávání lekcí, sekcí programu...</a:t>
            </a:r>
            <a:endParaRPr lang="en-US" dirty="0"/>
          </a:p>
          <a:p>
            <a:pPr>
              <a:lnSpc>
                <a:spcPct val="80000"/>
              </a:lnSpc>
            </a:pPr>
            <a:r>
              <a:rPr lang="cs-CZ" sz="2000" b="1" dirty="0" smtClean="0"/>
              <a:t>Komprehensivní komunitní programy slibují více</a:t>
            </a:r>
            <a:endParaRPr lang="en-US" sz="2000" b="1" dirty="0"/>
          </a:p>
          <a:p>
            <a:pPr lvl="1">
              <a:lnSpc>
                <a:spcPct val="80000"/>
              </a:lnSpc>
            </a:pPr>
            <a:r>
              <a:rPr lang="cs-CZ" dirty="0" smtClean="0"/>
              <a:t>Snaha škol  je integrovat školní prevenci  do velkýho rozsahu strategií </a:t>
            </a:r>
          </a:p>
          <a:p>
            <a:pPr lvl="1">
              <a:lnSpc>
                <a:spcPct val="80000"/>
              </a:lnSpc>
            </a:pPr>
            <a:r>
              <a:rPr lang="cs-CZ" dirty="0" smtClean="0"/>
              <a:t>Určité slibné efekty mohou přijít z krátké interevnce, rodinné terapie více , než programy ve školách.</a:t>
            </a:r>
          </a:p>
          <a:p>
            <a:pPr lvl="1">
              <a:lnSpc>
                <a:spcPct val="80000"/>
              </a:lnSpc>
            </a:pPr>
            <a:r>
              <a:rPr lang="en-US" sz="1800" dirty="0" err="1" smtClean="0"/>
              <a:t>Shamblen</a:t>
            </a:r>
            <a:r>
              <a:rPr lang="en-US" sz="1800" dirty="0" smtClean="0"/>
              <a:t> </a:t>
            </a:r>
            <a:r>
              <a:rPr lang="en-US" sz="1800" dirty="0"/>
              <a:t>and </a:t>
            </a:r>
            <a:r>
              <a:rPr lang="en-US" sz="1800" dirty="0" err="1"/>
              <a:t>Derzon</a:t>
            </a:r>
            <a:r>
              <a:rPr lang="en-US" sz="1800" dirty="0"/>
              <a:t> </a:t>
            </a:r>
            <a:r>
              <a:rPr lang="en-US" sz="1800" dirty="0" smtClean="0"/>
              <a:t>2009</a:t>
            </a:r>
            <a:endParaRPr lang="cs-CZ" sz="1800" dirty="0" smtClean="0"/>
          </a:p>
          <a:p>
            <a:pPr lvl="1">
              <a:lnSpc>
                <a:spcPct val="80000"/>
              </a:lnSpc>
            </a:pPr>
            <a:endParaRPr lang="en-US" sz="1800" dirty="0"/>
          </a:p>
          <a:p>
            <a:pPr lvl="1">
              <a:lnSpc>
                <a:spcPct val="80000"/>
              </a:lnSpc>
            </a:pPr>
            <a:r>
              <a:rPr lang="en-US" sz="1900" dirty="0" smtClean="0">
                <a:cs typeface="Arial" panose="020B0604020202020204" pitchFamily="34" charset="0"/>
              </a:rPr>
              <a:t>U</a:t>
            </a:r>
            <a:r>
              <a:rPr lang="cs-CZ" sz="1900" dirty="0" smtClean="0">
                <a:cs typeface="Arial" panose="020B0604020202020204" pitchFamily="34" charset="0"/>
              </a:rPr>
              <a:t>niversální programy-všeobecná prev.</a:t>
            </a:r>
            <a:r>
              <a:rPr lang="en-US" sz="1900" dirty="0" smtClean="0">
                <a:cs typeface="Arial" panose="020B0604020202020204" pitchFamily="34" charset="0"/>
              </a:rPr>
              <a:t> </a:t>
            </a:r>
            <a:r>
              <a:rPr lang="cs-CZ" sz="1900" dirty="0" smtClean="0">
                <a:cs typeface="Arial" panose="020B0604020202020204" pitchFamily="34" charset="0"/>
              </a:rPr>
              <a:t>Jsou více úspěčné v redukci kouření </a:t>
            </a:r>
            <a:r>
              <a:rPr lang="cs-CZ" sz="1900" dirty="0" smtClean="0">
                <a:cs typeface="Arial" panose="020B0604020202020204" pitchFamily="34" charset="0"/>
              </a:rPr>
              <a:t>a </a:t>
            </a:r>
            <a:r>
              <a:rPr lang="cs-CZ" sz="1900" dirty="0" smtClean="0">
                <a:cs typeface="Arial" panose="020B0604020202020204" pitchFamily="34" charset="0"/>
              </a:rPr>
              <a:t>marihuany</a:t>
            </a:r>
          </a:p>
          <a:p>
            <a:pPr lvl="1">
              <a:lnSpc>
                <a:spcPct val="80000"/>
              </a:lnSpc>
            </a:pPr>
            <a:r>
              <a:rPr lang="cs-CZ" sz="1900" dirty="0" smtClean="0">
                <a:cs typeface="Arial" panose="020B0604020202020204" pitchFamily="34" charset="0"/>
              </a:rPr>
              <a:t>Programy-Selektivní a indikovaná prevence více úspěšně redukují užívání alkoholu. </a:t>
            </a:r>
            <a:endParaRPr lang="cs-CZ" dirty="0">
              <a:cs typeface="Arial" panose="020B0604020202020204" pitchFamily="34" charset="0"/>
            </a:endParaRPr>
          </a:p>
        </p:txBody>
      </p:sp>
    </p:spTree>
    <p:extLst>
      <p:ext uri="{BB962C8B-B14F-4D97-AF65-F5344CB8AC3E}">
        <p14:creationId xmlns:p14="http://schemas.microsoft.com/office/powerpoint/2010/main" xmlns="" val="292408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80" y="332656"/>
            <a:ext cx="8826808" cy="941963"/>
          </a:xfrm>
        </p:spPr>
        <p:txBody>
          <a:bodyPr>
            <a:noAutofit/>
          </a:bodyPr>
          <a:lstStyle/>
          <a:p>
            <a:r>
              <a:rPr lang="cs-CZ" sz="2800" dirty="0" smtClean="0"/>
              <a:t>Podněty pro intervence veřejného zdraví- intervence a vliv</a:t>
            </a:r>
            <a:endParaRPr lang="cs-CZ" sz="2800" dirty="0"/>
          </a:p>
        </p:txBody>
      </p:sp>
      <p:grpSp>
        <p:nvGrpSpPr>
          <p:cNvPr id="4" name="Group 3"/>
          <p:cNvGrpSpPr>
            <a:grpSpLocks/>
          </p:cNvGrpSpPr>
          <p:nvPr/>
        </p:nvGrpSpPr>
        <p:grpSpPr bwMode="auto">
          <a:xfrm>
            <a:off x="30161" y="1146030"/>
            <a:ext cx="9113839" cy="5467350"/>
            <a:chOff x="19" y="869"/>
            <a:chExt cx="5741" cy="3444"/>
          </a:xfrm>
          <a:solidFill>
            <a:srgbClr val="FFC000"/>
          </a:solidFill>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1" y="981"/>
              <a:ext cx="4272" cy="3332"/>
            </a:xfrm>
            <a:prstGeom prst="rect">
              <a:avLst/>
            </a:prstGeom>
            <a:solidFill>
              <a:srgbClr val="FFFFFF"/>
            </a:solidFill>
            <a:ln w="9525">
              <a:noFill/>
              <a:miter lim="800000"/>
              <a:headEnd/>
              <a:tailEnd/>
            </a:ln>
            <a:extLst/>
          </p:spPr>
        </p:pic>
        <p:sp>
          <p:nvSpPr>
            <p:cNvPr id="6" name="Text Box 5"/>
            <p:cNvSpPr txBox="1">
              <a:spLocks noChangeArrowheads="1"/>
            </p:cNvSpPr>
            <p:nvPr/>
          </p:nvSpPr>
          <p:spPr bwMode="auto">
            <a:xfrm>
              <a:off x="1234" y="3490"/>
              <a:ext cx="2806" cy="582"/>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cs-CZ" sz="1800" b="1" dirty="0" smtClean="0">
                  <a:solidFill>
                    <a:srgbClr val="FF0000"/>
                  </a:solidFill>
                  <a:latin typeface="Arial" charset="0"/>
                </a:rPr>
                <a:t>Změny kontextu</a:t>
              </a:r>
            </a:p>
            <a:p>
              <a:pPr algn="ctr" eaLnBrk="1" hangingPunct="1"/>
              <a:r>
                <a:rPr lang="cs-CZ" sz="1800" b="1" dirty="0" smtClean="0">
                  <a:solidFill>
                    <a:srgbClr val="FF0000"/>
                  </a:solidFill>
                  <a:latin typeface="Arial" charset="0"/>
                </a:rPr>
                <a:t>standart.system</a:t>
              </a:r>
              <a:r>
                <a:rPr lang="en-US" sz="1800" b="1" dirty="0" smtClean="0">
                  <a:solidFill>
                    <a:srgbClr val="FF0000"/>
                  </a:solidFill>
                  <a:latin typeface="Arial" charset="0"/>
                </a:rPr>
                <a:t>/</a:t>
              </a:r>
              <a:r>
                <a:rPr lang="cs-CZ" sz="1800" b="1" dirty="0" smtClean="0">
                  <a:solidFill>
                    <a:srgbClr val="FF0000"/>
                  </a:solidFill>
                  <a:latin typeface="Arial" charset="0"/>
                </a:rPr>
                <a:t>zdravotní rozhodnutí-</a:t>
              </a:r>
            </a:p>
            <a:p>
              <a:pPr algn="ctr" eaLnBrk="1" hangingPunct="1"/>
              <a:r>
                <a:rPr lang="cs-CZ" sz="1800" b="1" dirty="0" smtClean="0">
                  <a:solidFill>
                    <a:srgbClr val="FF0000"/>
                  </a:solidFill>
                  <a:latin typeface="Arial" charset="0"/>
                </a:rPr>
                <a:t> změna  zdrav. chov. jednotlivců</a:t>
              </a:r>
              <a:endParaRPr lang="en-US" sz="1800" b="1" dirty="0">
                <a:solidFill>
                  <a:srgbClr val="FF0000"/>
                </a:solidFill>
                <a:latin typeface="Arial" charset="0"/>
              </a:endParaRPr>
            </a:p>
          </p:txBody>
        </p:sp>
        <p:sp>
          <p:nvSpPr>
            <p:cNvPr id="7" name="Text Box 6"/>
            <p:cNvSpPr txBox="1">
              <a:spLocks noChangeArrowheads="1"/>
            </p:cNvSpPr>
            <p:nvPr/>
          </p:nvSpPr>
          <p:spPr bwMode="auto">
            <a:xfrm>
              <a:off x="1731" y="2662"/>
              <a:ext cx="1722" cy="252"/>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cs-CZ" sz="2000" b="1" dirty="0" smtClean="0">
                  <a:solidFill>
                    <a:srgbClr val="FF0000"/>
                  </a:solidFill>
                  <a:latin typeface="Arial" charset="0"/>
                </a:rPr>
                <a:t>Imunizace, medikace</a:t>
              </a:r>
              <a:endParaRPr lang="en-US" sz="2000" b="1" dirty="0">
                <a:solidFill>
                  <a:srgbClr val="FF0000"/>
                </a:solidFill>
                <a:latin typeface="Arial" charset="0"/>
              </a:endParaRPr>
            </a:p>
          </p:txBody>
        </p:sp>
        <p:sp>
          <p:nvSpPr>
            <p:cNvPr id="8" name="Text Box 7"/>
            <p:cNvSpPr txBox="1">
              <a:spLocks noChangeArrowheads="1"/>
            </p:cNvSpPr>
            <p:nvPr/>
          </p:nvSpPr>
          <p:spPr bwMode="auto">
            <a:xfrm>
              <a:off x="1825" y="1999"/>
              <a:ext cx="1588" cy="252"/>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cs-CZ" sz="2000" b="1" dirty="0" smtClean="0">
                  <a:solidFill>
                    <a:srgbClr val="FF0000"/>
                  </a:solidFill>
                  <a:latin typeface="Arial" charset="0"/>
                </a:rPr>
                <a:t>Klinické intervence</a:t>
              </a:r>
              <a:endParaRPr lang="en-US" sz="2000" b="1" dirty="0">
                <a:solidFill>
                  <a:srgbClr val="FF0000"/>
                </a:solidFill>
                <a:latin typeface="Arial" charset="0"/>
              </a:endParaRPr>
            </a:p>
          </p:txBody>
        </p:sp>
        <p:sp>
          <p:nvSpPr>
            <p:cNvPr id="9" name="Text Box 8"/>
            <p:cNvSpPr txBox="1">
              <a:spLocks noChangeArrowheads="1"/>
            </p:cNvSpPr>
            <p:nvPr/>
          </p:nvSpPr>
          <p:spPr bwMode="auto">
            <a:xfrm>
              <a:off x="2417" y="1241"/>
              <a:ext cx="1321" cy="44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b="1" dirty="0" err="1" smtClean="0">
                  <a:solidFill>
                    <a:srgbClr val="FF0000"/>
                  </a:solidFill>
                  <a:latin typeface="Arial" charset="0"/>
                </a:rPr>
                <a:t>Intervence</a:t>
              </a:r>
              <a:r>
                <a:rPr lang="cs-CZ" sz="2000" b="1" dirty="0">
                  <a:solidFill>
                    <a:srgbClr val="FF0000"/>
                  </a:solidFill>
                  <a:latin typeface="Arial" charset="0"/>
                </a:rPr>
                <a:t>-</a:t>
              </a:r>
              <a:r>
                <a:rPr lang="en-US" sz="2000" b="1" dirty="0" smtClean="0">
                  <a:solidFill>
                    <a:srgbClr val="FF0000"/>
                  </a:solidFill>
                  <a:latin typeface="Arial" charset="0"/>
                </a:rPr>
                <a:t>  </a:t>
              </a:r>
              <a:r>
                <a:rPr lang="en-US" sz="2000" b="1" dirty="0" err="1" smtClean="0">
                  <a:solidFill>
                    <a:srgbClr val="FF0000"/>
                  </a:solidFill>
                  <a:latin typeface="Arial" charset="0"/>
                </a:rPr>
                <a:t>zm</a:t>
              </a:r>
              <a:r>
                <a:rPr lang="cs-CZ" sz="2000" b="1" dirty="0" smtClean="0">
                  <a:solidFill>
                    <a:srgbClr val="FF0000"/>
                  </a:solidFill>
                  <a:latin typeface="Arial" charset="0"/>
                </a:rPr>
                <a:t>ě</a:t>
              </a:r>
              <a:r>
                <a:rPr lang="en-US" sz="2000" b="1" dirty="0" smtClean="0">
                  <a:solidFill>
                    <a:srgbClr val="FF0000"/>
                  </a:solidFill>
                  <a:latin typeface="Arial" charset="0"/>
                </a:rPr>
                <a:t>n</a:t>
              </a:r>
              <a:r>
                <a:rPr lang="cs-CZ" sz="2000" b="1" dirty="0" smtClean="0">
                  <a:solidFill>
                    <a:srgbClr val="FF0000"/>
                  </a:solidFill>
                  <a:latin typeface="Arial" charset="0"/>
                </a:rPr>
                <a:t>a</a:t>
              </a:r>
              <a:r>
                <a:rPr lang="en-US" sz="2000" b="1" dirty="0" smtClean="0">
                  <a:solidFill>
                    <a:srgbClr val="FF0000"/>
                  </a:solidFill>
                  <a:latin typeface="Arial" charset="0"/>
                </a:rPr>
                <a:t> </a:t>
              </a:r>
              <a:r>
                <a:rPr lang="en-US" sz="2000" b="1" dirty="0" err="1" smtClean="0">
                  <a:solidFill>
                    <a:srgbClr val="FF0000"/>
                  </a:solidFill>
                  <a:latin typeface="Arial" charset="0"/>
                </a:rPr>
                <a:t>chovani</a:t>
              </a:r>
              <a:endParaRPr lang="en-US" sz="2000" b="1" dirty="0">
                <a:solidFill>
                  <a:srgbClr val="FF0000"/>
                </a:solidFill>
                <a:latin typeface="Arial" charset="0"/>
              </a:endParaRPr>
            </a:p>
          </p:txBody>
        </p:sp>
        <p:sp>
          <p:nvSpPr>
            <p:cNvPr id="10" name="AutoShape 9"/>
            <p:cNvSpPr>
              <a:spLocks noChangeArrowheads="1"/>
            </p:cNvSpPr>
            <p:nvPr/>
          </p:nvSpPr>
          <p:spPr bwMode="auto">
            <a:xfrm>
              <a:off x="333" y="1533"/>
              <a:ext cx="336" cy="2304"/>
            </a:xfrm>
            <a:prstGeom prst="upDownArrow">
              <a:avLst>
                <a:gd name="adj1" fmla="val 50000"/>
                <a:gd name="adj2" fmla="val 137143"/>
              </a:avLst>
            </a:prstGeom>
            <a:ln/>
            <a:extLst/>
          </p:spPr>
          <p:style>
            <a:lnRef idx="2">
              <a:schemeClr val="accent2"/>
            </a:lnRef>
            <a:fillRef idx="1">
              <a:schemeClr val="lt1"/>
            </a:fillRef>
            <a:effectRef idx="0">
              <a:schemeClr val="accent2"/>
            </a:effectRef>
            <a:fontRef idx="minor">
              <a:schemeClr val="dk1"/>
            </a:fontRef>
          </p:style>
          <p:txBody>
            <a:bodyPr vert="eaVert" wrap="none" anchor="ctr"/>
            <a:lstStyle/>
            <a:p>
              <a:endParaRPr lang="en-US">
                <a:latin typeface="Times New Roman" charset="0"/>
              </a:endParaRPr>
            </a:p>
          </p:txBody>
        </p:sp>
        <p:sp>
          <p:nvSpPr>
            <p:cNvPr id="11" name="AutoShape 10"/>
            <p:cNvSpPr>
              <a:spLocks noChangeArrowheads="1"/>
            </p:cNvSpPr>
            <p:nvPr/>
          </p:nvSpPr>
          <p:spPr bwMode="auto">
            <a:xfrm>
              <a:off x="3327" y="1655"/>
              <a:ext cx="1670" cy="1046"/>
            </a:xfrm>
            <a:prstGeom prst="leftArrow">
              <a:avLst>
                <a:gd name="adj1" fmla="val 50000"/>
                <a:gd name="adj2" fmla="val 39914"/>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lnSpc>
                  <a:spcPct val="90000"/>
                </a:lnSpc>
              </a:pPr>
              <a:endParaRPr lang="en-US" sz="1600" b="1" i="1">
                <a:latin typeface="Arial" charset="0"/>
              </a:endParaRPr>
            </a:p>
          </p:txBody>
        </p:sp>
        <p:sp>
          <p:nvSpPr>
            <p:cNvPr id="12" name="AutoShape 11"/>
            <p:cNvSpPr>
              <a:spLocks noChangeArrowheads="1"/>
            </p:cNvSpPr>
            <p:nvPr/>
          </p:nvSpPr>
          <p:spPr bwMode="auto">
            <a:xfrm>
              <a:off x="3562" y="2410"/>
              <a:ext cx="1200" cy="768"/>
            </a:xfrm>
            <a:prstGeom prst="leftArrow">
              <a:avLst>
                <a:gd name="adj1" fmla="val 50000"/>
                <a:gd name="adj2" fmla="val 39063"/>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lnSpc>
                  <a:spcPct val="85000"/>
                </a:lnSpc>
              </a:pPr>
              <a:endParaRPr lang="en-US" b="1">
                <a:latin typeface="Arial" charset="0"/>
              </a:endParaRPr>
            </a:p>
          </p:txBody>
        </p:sp>
        <p:sp>
          <p:nvSpPr>
            <p:cNvPr id="13" name="AutoShape 12"/>
            <p:cNvSpPr>
              <a:spLocks noChangeArrowheads="1"/>
            </p:cNvSpPr>
            <p:nvPr/>
          </p:nvSpPr>
          <p:spPr bwMode="auto">
            <a:xfrm>
              <a:off x="3926" y="2781"/>
              <a:ext cx="1834" cy="1314"/>
            </a:xfrm>
            <a:prstGeom prst="leftArrow">
              <a:avLst>
                <a:gd name="adj1" fmla="val 50000"/>
                <a:gd name="adj2" fmla="val 34893"/>
              </a:avLst>
            </a:prstGeom>
            <a:grpFill/>
            <a:ln/>
            <a:extLst/>
          </p:spPr>
          <p:style>
            <a:lnRef idx="1">
              <a:schemeClr val="accent1"/>
            </a:lnRef>
            <a:fillRef idx="3">
              <a:schemeClr val="accent1"/>
            </a:fillRef>
            <a:effectRef idx="2">
              <a:schemeClr val="accent1"/>
            </a:effectRef>
            <a:fontRef idx="minor">
              <a:schemeClr val="lt1"/>
            </a:fontRef>
          </p:style>
          <p:txBody>
            <a:bodyPr wrap="none" anchor="ctr"/>
            <a:lstStyle/>
            <a:p>
              <a:pPr algn="ctr">
                <a:lnSpc>
                  <a:spcPct val="85000"/>
                </a:lnSpc>
              </a:pPr>
              <a:endParaRPr lang="en-US" b="1">
                <a:latin typeface="Arial" charset="0"/>
              </a:endParaRPr>
            </a:p>
          </p:txBody>
        </p:sp>
        <p:sp>
          <p:nvSpPr>
            <p:cNvPr id="14" name="AutoShape 13"/>
            <p:cNvSpPr>
              <a:spLocks noChangeArrowheads="1"/>
            </p:cNvSpPr>
            <p:nvPr/>
          </p:nvSpPr>
          <p:spPr bwMode="auto">
            <a:xfrm>
              <a:off x="3638" y="869"/>
              <a:ext cx="1701" cy="1038"/>
            </a:xfrm>
            <a:prstGeom prst="leftArrow">
              <a:avLst>
                <a:gd name="adj1" fmla="val 50000"/>
                <a:gd name="adj2" fmla="val 36502"/>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lnSpc>
                  <a:spcPct val="85000"/>
                </a:lnSpc>
              </a:pPr>
              <a:endParaRPr lang="en-US" b="1">
                <a:latin typeface="Arial" charset="0"/>
              </a:endParaRPr>
            </a:p>
          </p:txBody>
        </p:sp>
        <p:sp>
          <p:nvSpPr>
            <p:cNvPr id="15" name="Text Box 14"/>
            <p:cNvSpPr txBox="1">
              <a:spLocks noChangeArrowheads="1"/>
            </p:cNvSpPr>
            <p:nvPr/>
          </p:nvSpPr>
          <p:spPr bwMode="auto">
            <a:xfrm>
              <a:off x="3691" y="2685"/>
              <a:ext cx="1071" cy="23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sz="1800" dirty="0" smtClean="0">
                  <a:latin typeface="Arial" charset="0"/>
                </a:rPr>
                <a:t>H</a:t>
              </a:r>
              <a:r>
                <a:rPr lang="cs-CZ" sz="1800" dirty="0" smtClean="0">
                  <a:latin typeface="Arial" charset="0"/>
                </a:rPr>
                <a:t>epat,chřipka</a:t>
              </a:r>
              <a:endParaRPr lang="en-US" sz="1800" dirty="0">
                <a:latin typeface="Arial" charset="0"/>
              </a:endParaRPr>
            </a:p>
          </p:txBody>
        </p:sp>
        <p:sp>
          <p:nvSpPr>
            <p:cNvPr id="16" name="Text Box 15"/>
            <p:cNvSpPr txBox="1">
              <a:spLocks noChangeArrowheads="1"/>
            </p:cNvSpPr>
            <p:nvPr/>
          </p:nvSpPr>
          <p:spPr bwMode="auto">
            <a:xfrm>
              <a:off x="3856" y="1154"/>
              <a:ext cx="1739" cy="5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cs-CZ" sz="1600" dirty="0" smtClean="0">
                  <a:latin typeface="Arial" charset="0"/>
                </a:rPr>
                <a:t>Být fyz. Aktivní, užívat kondomy,všeob.</a:t>
              </a:r>
              <a:r>
                <a:rPr lang="en-US" sz="1600" dirty="0" smtClean="0">
                  <a:latin typeface="Arial" charset="0"/>
                </a:rPr>
                <a:t> </a:t>
              </a:r>
              <a:r>
                <a:rPr lang="cs-CZ" sz="1600" dirty="0" smtClean="0">
                  <a:latin typeface="Arial" charset="0"/>
                </a:rPr>
                <a:t>prevence ve šk., edukace</a:t>
              </a:r>
              <a:endParaRPr lang="en-US" sz="1600" dirty="0">
                <a:latin typeface="Arial" charset="0"/>
              </a:endParaRPr>
            </a:p>
          </p:txBody>
        </p:sp>
        <p:sp>
          <p:nvSpPr>
            <p:cNvPr id="17" name="Text Box 16"/>
            <p:cNvSpPr txBox="1">
              <a:spLocks noChangeArrowheads="1"/>
            </p:cNvSpPr>
            <p:nvPr/>
          </p:nvSpPr>
          <p:spPr bwMode="auto">
            <a:xfrm>
              <a:off x="3691" y="1907"/>
              <a:ext cx="1416" cy="58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cs-CZ" sz="1800" dirty="0" smtClean="0">
                  <a:latin typeface="Arial" charset="0"/>
                </a:rPr>
                <a:t>Přeruš. Kouření, alko intervence vysoký cholesterol</a:t>
              </a:r>
              <a:endParaRPr lang="en-US" sz="1800" dirty="0">
                <a:latin typeface="Arial" charset="0"/>
              </a:endParaRPr>
            </a:p>
          </p:txBody>
        </p:sp>
        <p:sp>
          <p:nvSpPr>
            <p:cNvPr id="18" name="Text Box 17"/>
            <p:cNvSpPr txBox="1">
              <a:spLocks noChangeArrowheads="1"/>
            </p:cNvSpPr>
            <p:nvPr/>
          </p:nvSpPr>
          <p:spPr bwMode="auto">
            <a:xfrm>
              <a:off x="4162" y="3178"/>
              <a:ext cx="1433" cy="50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lnSpc>
                  <a:spcPct val="85000"/>
                </a:lnSpc>
                <a:spcBef>
                  <a:spcPct val="50000"/>
                </a:spcBef>
              </a:pPr>
              <a:r>
                <a:rPr lang="cs-CZ" sz="1800" dirty="0" smtClean="0">
                  <a:latin typeface="Arial" charset="0"/>
                </a:rPr>
                <a:t>Legislativa-zakaz kouření, iodizace, fluoridizace</a:t>
              </a:r>
              <a:endParaRPr lang="en-US" sz="1800" dirty="0">
                <a:latin typeface="Arial" charset="0"/>
              </a:endParaRPr>
            </a:p>
          </p:txBody>
        </p:sp>
        <p:sp>
          <p:nvSpPr>
            <p:cNvPr id="21" name="Text Box 20"/>
            <p:cNvSpPr txBox="1">
              <a:spLocks noChangeArrowheads="1"/>
            </p:cNvSpPr>
            <p:nvPr/>
          </p:nvSpPr>
          <p:spPr bwMode="auto">
            <a:xfrm>
              <a:off x="19" y="3837"/>
              <a:ext cx="820" cy="4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cs-CZ" sz="2000" b="1" i="1" dirty="0" smtClean="0">
                  <a:solidFill>
                    <a:srgbClr val="FF0000"/>
                  </a:solidFill>
                  <a:latin typeface="Arial" charset="0"/>
                </a:rPr>
                <a:t>Největší vliv</a:t>
              </a:r>
              <a:endParaRPr lang="en-US" sz="2000" b="1" i="1" dirty="0">
                <a:solidFill>
                  <a:srgbClr val="FF0000"/>
                </a:solidFill>
                <a:latin typeface="Arial" charset="0"/>
              </a:endParaRPr>
            </a:p>
          </p:txBody>
        </p:sp>
        <p:sp>
          <p:nvSpPr>
            <p:cNvPr id="22" name="Text Box 21"/>
            <p:cNvSpPr txBox="1">
              <a:spLocks noChangeArrowheads="1"/>
            </p:cNvSpPr>
            <p:nvPr/>
          </p:nvSpPr>
          <p:spPr bwMode="auto">
            <a:xfrm>
              <a:off x="80" y="1068"/>
              <a:ext cx="924" cy="29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cs-CZ" b="1" i="1" dirty="0" smtClean="0">
                  <a:solidFill>
                    <a:srgbClr val="FF0000"/>
                  </a:solidFill>
                  <a:latin typeface="Arial" charset="0"/>
                </a:rPr>
                <a:t>Malý vliv</a:t>
              </a:r>
              <a:endParaRPr lang="en-US" b="1" i="1" dirty="0">
                <a:solidFill>
                  <a:srgbClr val="FF0000"/>
                </a:solidFill>
                <a:latin typeface="Arial" charset="0"/>
              </a:endParaRPr>
            </a:p>
          </p:txBody>
        </p:sp>
      </p:grpSp>
    </p:spTree>
    <p:extLst>
      <p:ext uri="{BB962C8B-B14F-4D97-AF65-F5344CB8AC3E}">
        <p14:creationId xmlns:p14="http://schemas.microsoft.com/office/powerpoint/2010/main" xmlns="" val="4058725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91264" cy="764704"/>
          </a:xfrm>
          <a:ln>
            <a:solidFill>
              <a:srgbClr val="FFC000"/>
            </a:solidFill>
          </a:ln>
        </p:spPr>
        <p:txBody>
          <a:bodyPr>
            <a:normAutofit/>
          </a:bodyPr>
          <a:lstStyle/>
          <a:p>
            <a:r>
              <a:rPr lang="cs-CZ" dirty="0" smtClean="0"/>
              <a:t>Philadelphia</a:t>
            </a:r>
            <a:endParaRPr lang="cs-CZ"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659" y="896752"/>
            <a:ext cx="4842373" cy="2765708"/>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18646" y="3814966"/>
            <a:ext cx="3794018" cy="30430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37" y="3660794"/>
            <a:ext cx="3141177" cy="31972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31840" y="3598556"/>
            <a:ext cx="2572785" cy="325944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44009" y="188640"/>
            <a:ext cx="4499992" cy="3921764"/>
          </a:xfrm>
          <a:prstGeom prst="rect">
            <a:avLst/>
          </a:prstGeom>
        </p:spPr>
      </p:pic>
    </p:spTree>
    <p:extLst>
      <p:ext uri="{BB962C8B-B14F-4D97-AF65-F5344CB8AC3E}">
        <p14:creationId xmlns:p14="http://schemas.microsoft.com/office/powerpoint/2010/main" xmlns="" val="2736101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686800" cy="990600"/>
          </a:xfrm>
        </p:spPr>
        <p:txBody>
          <a:bodyPr>
            <a:noAutofit/>
          </a:bodyPr>
          <a:lstStyle/>
          <a:p>
            <a:r>
              <a:rPr lang="cs-CZ" sz="3200" dirty="0" smtClean="0"/>
              <a:t>  </a:t>
            </a:r>
            <a:r>
              <a:rPr lang="en-US" sz="3200" dirty="0" err="1" smtClean="0"/>
              <a:t>Statistika</a:t>
            </a:r>
            <a:r>
              <a:rPr lang="en-US" sz="3200" dirty="0" smtClean="0"/>
              <a:t> </a:t>
            </a:r>
            <a:r>
              <a:rPr lang="cs-CZ" sz="3200" dirty="0" smtClean="0"/>
              <a:t>-</a:t>
            </a:r>
            <a:r>
              <a:rPr lang="en-US" sz="3200" dirty="0" err="1" smtClean="0"/>
              <a:t>mladistv</a:t>
            </a:r>
            <a:r>
              <a:rPr lang="cs-CZ" sz="3200" dirty="0" smtClean="0"/>
              <a:t>í ve vězení</a:t>
            </a:r>
            <a:endParaRPr lang="cs-CZ" sz="3200" dirty="0"/>
          </a:p>
        </p:txBody>
      </p:sp>
      <p:sp>
        <p:nvSpPr>
          <p:cNvPr id="3" name="Content Placeholder 2"/>
          <p:cNvSpPr>
            <a:spLocks noGrp="1"/>
          </p:cNvSpPr>
          <p:nvPr>
            <p:ph idx="1"/>
          </p:nvPr>
        </p:nvSpPr>
        <p:spPr>
          <a:xfrm>
            <a:off x="323528" y="2132856"/>
            <a:ext cx="8363272" cy="4344144"/>
          </a:xfrm>
        </p:spPr>
        <p:txBody>
          <a:bodyPr>
            <a:normAutofit fontScale="85000" lnSpcReduction="20000"/>
          </a:bodyPr>
          <a:lstStyle/>
          <a:p>
            <a:r>
              <a:rPr lang="en-US" sz="2800" dirty="0" smtClean="0"/>
              <a:t>68</a:t>
            </a:r>
            <a:r>
              <a:rPr lang="en-US" sz="2800" dirty="0"/>
              <a:t>% </a:t>
            </a:r>
            <a:r>
              <a:rPr lang="cs-CZ" sz="2800" dirty="0" smtClean="0"/>
              <a:t>bílí</a:t>
            </a:r>
            <a:endParaRPr lang="en-US" sz="2800" dirty="0"/>
          </a:p>
          <a:p>
            <a:r>
              <a:rPr lang="en-US" sz="2800" dirty="0"/>
              <a:t>80% </a:t>
            </a:r>
            <a:r>
              <a:rPr lang="cs-CZ" sz="2800" dirty="0" smtClean="0"/>
              <a:t>muži</a:t>
            </a:r>
            <a:endParaRPr lang="en-US" sz="2800" dirty="0"/>
          </a:p>
          <a:p>
            <a:r>
              <a:rPr lang="en-US" sz="2800" b="1" dirty="0"/>
              <a:t>88% </a:t>
            </a:r>
            <a:r>
              <a:rPr lang="cs-CZ" sz="2800" b="1" dirty="0" smtClean="0"/>
              <a:t>uživatelé drog</a:t>
            </a:r>
            <a:endParaRPr lang="en-US" sz="2800" b="1" dirty="0"/>
          </a:p>
          <a:p>
            <a:r>
              <a:rPr lang="en-US" sz="2800" dirty="0"/>
              <a:t>74% </a:t>
            </a:r>
            <a:r>
              <a:rPr lang="cs-CZ" sz="2800" dirty="0"/>
              <a:t>d</a:t>
            </a:r>
            <a:r>
              <a:rPr lang="cs-CZ" sz="2800" dirty="0" smtClean="0"/>
              <a:t>uševní choroby</a:t>
            </a:r>
            <a:endParaRPr lang="en-US" sz="2800" dirty="0"/>
          </a:p>
          <a:p>
            <a:r>
              <a:rPr lang="en-US" sz="2800" dirty="0"/>
              <a:t>54% </a:t>
            </a:r>
            <a:r>
              <a:rPr lang="cs-CZ" sz="2800" dirty="0" smtClean="0"/>
              <a:t>na psychotropní medikaci</a:t>
            </a:r>
            <a:endParaRPr lang="en-US" sz="2800" dirty="0"/>
          </a:p>
          <a:p>
            <a:r>
              <a:rPr lang="en-US" sz="2800" dirty="0"/>
              <a:t>71% </a:t>
            </a:r>
            <a:r>
              <a:rPr lang="cs-CZ" sz="2800" dirty="0" smtClean="0"/>
              <a:t>předchozí sebevražedné chování</a:t>
            </a:r>
            <a:endParaRPr lang="en-US" sz="2800" dirty="0"/>
          </a:p>
          <a:p>
            <a:endParaRPr lang="cs-CZ" sz="2800" dirty="0"/>
          </a:p>
          <a:p>
            <a:endParaRPr lang="cs-CZ" sz="2800" dirty="0" smtClean="0"/>
          </a:p>
          <a:p>
            <a:r>
              <a:rPr lang="cs-CZ" sz="2800" dirty="0" smtClean="0"/>
              <a:t>Mnoho dětí ne</a:t>
            </a:r>
            <a:r>
              <a:rPr lang="en-US" sz="2800" dirty="0" smtClean="0"/>
              <a:t>n</a:t>
            </a:r>
            <a:r>
              <a:rPr lang="cs-CZ" sz="2800" dirty="0"/>
              <a:t>í</a:t>
            </a:r>
            <a:r>
              <a:rPr lang="cs-CZ" sz="2800" dirty="0" smtClean="0"/>
              <a:t> v kontaktu s profesionaly </a:t>
            </a:r>
            <a:r>
              <a:rPr lang="en-US" sz="2800" dirty="0" smtClean="0"/>
              <a:t>(</a:t>
            </a:r>
            <a:r>
              <a:rPr lang="cs-CZ" sz="2800" dirty="0" smtClean="0"/>
              <a:t>neléčené</a:t>
            </a:r>
            <a:r>
              <a:rPr lang="en-US" sz="2800" dirty="0" smtClean="0"/>
              <a:t> </a:t>
            </a:r>
            <a:r>
              <a:rPr lang="en-US" sz="2800" dirty="0" err="1" smtClean="0"/>
              <a:t>depres</a:t>
            </a:r>
            <a:r>
              <a:rPr lang="cs-CZ" sz="2800" dirty="0" smtClean="0"/>
              <a:t>e</a:t>
            </a:r>
            <a:r>
              <a:rPr lang="en-US" sz="2800" dirty="0" smtClean="0"/>
              <a:t> </a:t>
            </a:r>
            <a:r>
              <a:rPr lang="en-US" sz="2800" dirty="0"/>
              <a:t>57%, </a:t>
            </a:r>
            <a:r>
              <a:rPr lang="cs-CZ" sz="2800" dirty="0" smtClean="0"/>
              <a:t>sebevraředné pokusy</a:t>
            </a:r>
            <a:r>
              <a:rPr lang="en-US" sz="2800" dirty="0" smtClean="0"/>
              <a:t> </a:t>
            </a:r>
            <a:r>
              <a:rPr lang="en-US" sz="2800" dirty="0"/>
              <a:t>72%, </a:t>
            </a:r>
            <a:r>
              <a:rPr lang="cs-CZ" sz="2800" dirty="0" smtClean="0"/>
              <a:t> sebevražda leckdy se úmrtím</a:t>
            </a:r>
            <a:r>
              <a:rPr lang="en-US" sz="2800" dirty="0" smtClean="0"/>
              <a:t> </a:t>
            </a:r>
            <a:r>
              <a:rPr lang="en-US" sz="2800" dirty="0"/>
              <a:t>20%) </a:t>
            </a:r>
            <a:r>
              <a:rPr lang="en-US" sz="1700" dirty="0"/>
              <a:t>in Scott 2006, Shaffer 1996.</a:t>
            </a:r>
          </a:p>
          <a:p>
            <a:r>
              <a:rPr lang="en-US" sz="2300" dirty="0">
                <a:hlinkClick r:id="rId2"/>
              </a:rPr>
              <a:t>http://</a:t>
            </a:r>
            <a:r>
              <a:rPr lang="en-US" sz="2300" dirty="0" smtClean="0">
                <a:hlinkClick r:id="rId2"/>
              </a:rPr>
              <a:t>www.ojjdp.gov/ojstatbb/ezapop/asp/comparison_selection.asp</a:t>
            </a:r>
            <a:endParaRPr lang="cs-CZ" sz="2300" dirty="0" smtClean="0"/>
          </a:p>
          <a:p>
            <a:endParaRPr lang="cs-CZ" sz="2300" dirty="0"/>
          </a:p>
          <a:p>
            <a:endParaRPr lang="en-US" sz="4400" dirty="0"/>
          </a:p>
          <a:p>
            <a:endParaRPr lang="en-US" sz="4400" dirty="0" smtClean="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62244" y="836712"/>
            <a:ext cx="2990256" cy="2304256"/>
          </a:xfrm>
          <a:prstGeom prst="rect">
            <a:avLst/>
          </a:prstGeom>
        </p:spPr>
      </p:pic>
    </p:spTree>
    <p:extLst>
      <p:ext uri="{BB962C8B-B14F-4D97-AF65-F5344CB8AC3E}">
        <p14:creationId xmlns:p14="http://schemas.microsoft.com/office/powerpoint/2010/main" xmlns="" val="1537808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903312"/>
          </a:xfrm>
        </p:spPr>
        <p:txBody>
          <a:bodyPr>
            <a:normAutofit fontScale="90000"/>
          </a:bodyPr>
          <a:lstStyle/>
          <a:p>
            <a:r>
              <a:rPr lang="en-US" dirty="0" smtClean="0"/>
              <a:t/>
            </a:r>
            <a:br>
              <a:rPr lang="en-US" dirty="0" smtClean="0"/>
            </a:br>
            <a:r>
              <a:rPr lang="cs-CZ" dirty="0" smtClean="0"/>
              <a:t>Drogový soud</a:t>
            </a:r>
            <a:endParaRPr lang="cs-CZ" dirty="0"/>
          </a:p>
        </p:txBody>
      </p:sp>
      <p:sp>
        <p:nvSpPr>
          <p:cNvPr id="3" name="Content Placeholder 2"/>
          <p:cNvSpPr>
            <a:spLocks noGrp="1"/>
          </p:cNvSpPr>
          <p:nvPr>
            <p:ph idx="1"/>
          </p:nvPr>
        </p:nvSpPr>
        <p:spPr>
          <a:xfrm>
            <a:off x="251520" y="1988840"/>
            <a:ext cx="8712968" cy="4680520"/>
          </a:xfrm>
        </p:spPr>
        <p:txBody>
          <a:bodyPr>
            <a:normAutofit fontScale="85000" lnSpcReduction="20000"/>
          </a:bodyPr>
          <a:lstStyle/>
          <a:p>
            <a:endParaRPr lang="cs-CZ" dirty="0" smtClean="0"/>
          </a:p>
          <a:p>
            <a:r>
              <a:rPr lang="cs-CZ" dirty="0" smtClean="0"/>
              <a:t>Další typy soudů</a:t>
            </a:r>
            <a:r>
              <a:rPr lang="en-US" dirty="0" smtClean="0"/>
              <a:t>:</a:t>
            </a:r>
            <a:r>
              <a:rPr lang="cs-CZ" dirty="0" smtClean="0"/>
              <a:t> drogový soud pro mladistvé, soud pro problematiku duševního zdraví, domácího násilí, rodiný léčebný soud... </a:t>
            </a:r>
          </a:p>
          <a:p>
            <a:pPr marL="0" indent="0">
              <a:buNone/>
            </a:pPr>
            <a:endParaRPr lang="en-US" dirty="0"/>
          </a:p>
          <a:p>
            <a:r>
              <a:rPr lang="en-US" dirty="0" smtClean="0"/>
              <a:t> </a:t>
            </a:r>
            <a:r>
              <a:rPr lang="cs-CZ" b="1" dirty="0" smtClean="0"/>
              <a:t>Evaluace drogových soudů pro dospělé</a:t>
            </a:r>
            <a:r>
              <a:rPr lang="en-US" b="1" dirty="0" smtClean="0"/>
              <a:t>:</a:t>
            </a:r>
            <a:endParaRPr lang="en-US" b="1" dirty="0"/>
          </a:p>
          <a:p>
            <a:r>
              <a:rPr lang="cs-CZ" dirty="0" smtClean="0"/>
              <a:t>Participanti uvaděli-méně kriminality</a:t>
            </a:r>
            <a:r>
              <a:rPr lang="en-US" dirty="0" smtClean="0"/>
              <a:t> (</a:t>
            </a:r>
            <a:r>
              <a:rPr lang="en-US" dirty="0"/>
              <a:t>40% vs. 53%) </a:t>
            </a:r>
            <a:r>
              <a:rPr lang="en-US" dirty="0" smtClean="0"/>
              <a:t>a</a:t>
            </a:r>
            <a:r>
              <a:rPr lang="cs-CZ" dirty="0" smtClean="0"/>
              <a:t> méně </a:t>
            </a:r>
            <a:r>
              <a:rPr lang="en-US" dirty="0"/>
              <a:t>z</a:t>
            </a:r>
            <a:r>
              <a:rPr lang="cs-CZ" dirty="0" smtClean="0"/>
              <a:t>novu</a:t>
            </a:r>
            <a:r>
              <a:rPr lang="en-US" dirty="0" smtClean="0"/>
              <a:t>z</a:t>
            </a:r>
            <a:r>
              <a:rPr lang="cs-CZ" dirty="0" smtClean="0"/>
              <a:t>atčených</a:t>
            </a:r>
            <a:r>
              <a:rPr lang="en-US" dirty="0" smtClean="0"/>
              <a:t> (</a:t>
            </a:r>
            <a:r>
              <a:rPr lang="en-US" dirty="0"/>
              <a:t>52% vs. 62</a:t>
            </a:r>
            <a:r>
              <a:rPr lang="en-US" dirty="0" smtClean="0"/>
              <a:t>%)</a:t>
            </a:r>
            <a:r>
              <a:rPr lang="cs-CZ" dirty="0" smtClean="0"/>
              <a:t>než ve srovnání s pachateli</a:t>
            </a:r>
            <a:r>
              <a:rPr lang="en-US" dirty="0"/>
              <a:t>,</a:t>
            </a:r>
            <a:r>
              <a:rPr lang="en-US" dirty="0" smtClean="0"/>
              <a:t> </a:t>
            </a:r>
            <a:endParaRPr lang="en-US" dirty="0"/>
          </a:p>
          <a:p>
            <a:r>
              <a:rPr lang="en-US" dirty="0" smtClean="0"/>
              <a:t> </a:t>
            </a:r>
            <a:r>
              <a:rPr lang="cs-CZ" dirty="0" smtClean="0"/>
              <a:t>méně UD </a:t>
            </a:r>
            <a:r>
              <a:rPr lang="en-US" dirty="0" smtClean="0"/>
              <a:t>(56</a:t>
            </a:r>
            <a:r>
              <a:rPr lang="en-US" dirty="0"/>
              <a:t>% </a:t>
            </a:r>
            <a:r>
              <a:rPr lang="en-US" dirty="0" smtClean="0"/>
              <a:t>vs</a:t>
            </a:r>
            <a:r>
              <a:rPr lang="en-US" dirty="0"/>
              <a:t>. 76%) </a:t>
            </a:r>
            <a:r>
              <a:rPr lang="cs-CZ" dirty="0" smtClean="0"/>
              <a:t>a méně pozitivních testů </a:t>
            </a:r>
            <a:r>
              <a:rPr lang="en-US" dirty="0" smtClean="0"/>
              <a:t>(29</a:t>
            </a:r>
            <a:r>
              <a:rPr lang="en-US" dirty="0"/>
              <a:t>% vs. 46%) </a:t>
            </a:r>
            <a:r>
              <a:rPr lang="cs-CZ" dirty="0" smtClean="0"/>
              <a:t>ve srovnání s pachateli</a:t>
            </a:r>
            <a:r>
              <a:rPr lang="en-US" dirty="0" smtClean="0"/>
              <a:t>,</a:t>
            </a:r>
            <a:endParaRPr lang="cs-CZ" dirty="0" smtClean="0"/>
          </a:p>
          <a:p>
            <a:r>
              <a:rPr lang="cs-CZ" dirty="0" smtClean="0"/>
              <a:t>Léčebné poplatky byly vyšší u participantů, ale méně recidivy, drogový soud ušetřil v průměru</a:t>
            </a:r>
            <a:r>
              <a:rPr lang="en-US" dirty="0" smtClean="0"/>
              <a:t>  </a:t>
            </a:r>
            <a:r>
              <a:rPr lang="en-US" dirty="0"/>
              <a:t>$</a:t>
            </a:r>
            <a:r>
              <a:rPr lang="en-US" dirty="0" smtClean="0"/>
              <a:t>5,680</a:t>
            </a:r>
            <a:r>
              <a:rPr lang="cs-CZ" dirty="0" smtClean="0"/>
              <a:t> do</a:t>
            </a:r>
            <a:r>
              <a:rPr lang="en-US" dirty="0" smtClean="0"/>
              <a:t> </a:t>
            </a:r>
            <a:r>
              <a:rPr lang="en-US" dirty="0"/>
              <a:t>$</a:t>
            </a:r>
            <a:r>
              <a:rPr lang="en-US" dirty="0" smtClean="0"/>
              <a:t>6,208</a:t>
            </a:r>
            <a:r>
              <a:rPr lang="cs-CZ" dirty="0" smtClean="0"/>
              <a:t> na pachatele celkově.</a:t>
            </a:r>
          </a:p>
          <a:p>
            <a:endParaRPr lang="cs-CZ" dirty="0"/>
          </a:p>
          <a:p>
            <a:endParaRPr lang="cs-CZ" dirty="0"/>
          </a:p>
          <a:p>
            <a:r>
              <a:rPr lang="en-US" sz="1900" dirty="0" err="1"/>
              <a:t>Z</a:t>
            </a:r>
            <a:r>
              <a:rPr lang="en-US" sz="1900" dirty="0" err="1" smtClean="0"/>
              <a:t>droj</a:t>
            </a:r>
            <a:r>
              <a:rPr lang="en-US" sz="1900" dirty="0" smtClean="0"/>
              <a:t>: </a:t>
            </a:r>
            <a:r>
              <a:rPr lang="cs-CZ" sz="1900" dirty="0" smtClean="0"/>
              <a:t>http</a:t>
            </a:r>
            <a:r>
              <a:rPr lang="cs-CZ" sz="1900" dirty="0"/>
              <a:t>://www.nij.gov/nij/topics/courts/drug-courts/madce.htm</a:t>
            </a:r>
          </a:p>
          <a:p>
            <a:pPr marL="0" indent="0">
              <a:buNone/>
            </a:pPr>
            <a:r>
              <a:rPr lang="cs-CZ" sz="1900" dirty="0" smtClean="0"/>
              <a:t> </a:t>
            </a:r>
            <a:r>
              <a:rPr lang="cs-CZ" sz="1900" dirty="0">
                <a:hlinkClick r:id="rId3"/>
              </a:rPr>
              <a:t>https://www.youtube.com/watch?v=cNIXm7znS8U</a:t>
            </a:r>
            <a:endParaRPr lang="en-US" sz="1900" dirty="0"/>
          </a:p>
          <a:p>
            <a:pPr marL="0" indent="0">
              <a:buNone/>
            </a:pPr>
            <a:endParaRPr lang="cs-CZ" dirty="0"/>
          </a:p>
          <a:p>
            <a:endParaRPr lang="cs-CZ" dirty="0"/>
          </a:p>
          <a:p>
            <a:endParaRPr lang="cs-CZ" dirty="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12160" y="404664"/>
            <a:ext cx="2921967" cy="1714500"/>
          </a:xfrm>
          <a:prstGeom prst="rect">
            <a:avLst/>
          </a:prstGeom>
        </p:spPr>
      </p:pic>
    </p:spTree>
    <p:extLst>
      <p:ext uri="{BB962C8B-B14F-4D97-AF65-F5344CB8AC3E}">
        <p14:creationId xmlns:p14="http://schemas.microsoft.com/office/powerpoint/2010/main" xmlns="" val="199677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33400"/>
            <a:ext cx="8568952" cy="990600"/>
          </a:xfrm>
        </p:spPr>
        <p:txBody>
          <a:bodyPr>
            <a:normAutofit fontScale="90000"/>
          </a:bodyPr>
          <a:lstStyle/>
          <a:p>
            <a:r>
              <a:rPr lang="cs-CZ" dirty="0" smtClean="0"/>
              <a:t>Model</a:t>
            </a:r>
            <a:r>
              <a:rPr lang="en-US" dirty="0" smtClean="0"/>
              <a:t>:</a:t>
            </a:r>
            <a:r>
              <a:rPr lang="cs-CZ" dirty="0" smtClean="0"/>
              <a:t> </a:t>
            </a:r>
            <a:r>
              <a:rPr lang="cs-CZ" b="1" dirty="0" smtClean="0"/>
              <a:t>Veřejné zdraví</a:t>
            </a:r>
            <a:r>
              <a:rPr lang="cs-CZ" dirty="0" smtClean="0"/>
              <a:t>        </a:t>
            </a:r>
            <a:r>
              <a:rPr lang="cs-CZ" sz="3600" dirty="0" smtClean="0"/>
              <a:t>zdravému chování</a:t>
            </a:r>
            <a:endParaRPr lang="cs-CZ" sz="3600" dirty="0"/>
          </a:p>
        </p:txBody>
      </p:sp>
      <p:sp>
        <p:nvSpPr>
          <p:cNvPr id="3" name="Content Placeholder 2"/>
          <p:cNvSpPr>
            <a:spLocks noGrp="1"/>
          </p:cNvSpPr>
          <p:nvPr>
            <p:ph idx="1"/>
          </p:nvPr>
        </p:nvSpPr>
        <p:spPr>
          <a:xfrm>
            <a:off x="323528" y="1600200"/>
            <a:ext cx="8363272" cy="4876800"/>
          </a:xfrm>
        </p:spPr>
        <p:txBody>
          <a:bodyPr>
            <a:normAutofit fontScale="92500" lnSpcReduction="10000"/>
          </a:bodyPr>
          <a:lstStyle/>
          <a:p>
            <a:r>
              <a:rPr lang="cs-CZ" dirty="0" smtClean="0"/>
              <a:t>Není zdraví, bez změny chování</a:t>
            </a:r>
            <a:r>
              <a:rPr lang="en-US" dirty="0" smtClean="0"/>
              <a:t>.</a:t>
            </a:r>
            <a:endParaRPr lang="cs-CZ" dirty="0" smtClean="0"/>
          </a:p>
          <a:p>
            <a:r>
              <a:rPr lang="cs-CZ" dirty="0" smtClean="0"/>
              <a:t>Pokud vyléčíme duši, pak vyléčíme i tělo</a:t>
            </a:r>
            <a:r>
              <a:rPr lang="en-US" dirty="0"/>
              <a:t> </a:t>
            </a:r>
            <a:r>
              <a:rPr lang="en-US" dirty="0" smtClean="0"/>
              <a:t>– </a:t>
            </a:r>
            <a:r>
              <a:rPr lang="en-US" dirty="0" err="1" smtClean="0"/>
              <a:t>sp</a:t>
            </a:r>
            <a:r>
              <a:rPr lang="cs-CZ" dirty="0" smtClean="0"/>
              <a:t>o</a:t>
            </a:r>
            <a:r>
              <a:rPr lang="en-US" dirty="0" err="1" smtClean="0"/>
              <a:t>jen</a:t>
            </a:r>
            <a:r>
              <a:rPr lang="cs-CZ" dirty="0" smtClean="0"/>
              <a:t>é nádoby</a:t>
            </a:r>
          </a:p>
          <a:p>
            <a:pPr marL="0" indent="0">
              <a:buNone/>
            </a:pPr>
            <a:endParaRPr lang="cs-CZ" dirty="0"/>
          </a:p>
          <a:p>
            <a:r>
              <a:rPr lang="cs-CZ" dirty="0" smtClean="0"/>
              <a:t>Problémové užívání drog často souvisí s duševníni nemocemi nebo jsou zde i zcela jiné příčiny, </a:t>
            </a:r>
          </a:p>
          <a:p>
            <a:r>
              <a:rPr lang="cs-CZ" smtClean="0"/>
              <a:t>nejedna </a:t>
            </a:r>
            <a:r>
              <a:rPr lang="cs-CZ" dirty="0" smtClean="0"/>
              <a:t>se o duševní problém, ale </a:t>
            </a:r>
            <a:r>
              <a:rPr lang="cs-CZ" smtClean="0"/>
              <a:t>zdravotní,</a:t>
            </a:r>
          </a:p>
          <a:p>
            <a:r>
              <a:rPr lang="cs-CZ" smtClean="0"/>
              <a:t> </a:t>
            </a:r>
            <a:r>
              <a:rPr lang="cs-CZ" dirty="0" smtClean="0"/>
              <a:t>vyžadující komprehensivní přístup.</a:t>
            </a:r>
            <a:endParaRPr lang="en-US" dirty="0" smtClean="0"/>
          </a:p>
          <a:p>
            <a:pPr marL="0" indent="0">
              <a:buNone/>
            </a:pPr>
            <a:endParaRPr lang="cs-CZ" dirty="0" smtClean="0"/>
          </a:p>
          <a:p>
            <a:pPr marL="0" indent="0" algn="ctr">
              <a:buNone/>
            </a:pPr>
            <a:r>
              <a:rPr lang="cs-CZ" b="1" dirty="0" smtClean="0"/>
              <a:t>Evidence-informace, že</a:t>
            </a:r>
            <a:r>
              <a:rPr lang="en-US" b="1" dirty="0" smtClean="0"/>
              <a:t>:</a:t>
            </a:r>
            <a:endParaRPr lang="cs-CZ" b="1" dirty="0" smtClean="0"/>
          </a:p>
          <a:p>
            <a:pPr algn="ctr"/>
            <a:r>
              <a:rPr lang="cs-CZ" dirty="0" smtClean="0"/>
              <a:t>Zdravé chování je základ zdraví</a:t>
            </a:r>
          </a:p>
          <a:p>
            <a:pPr algn="ctr"/>
            <a:r>
              <a:rPr lang="cs-CZ" dirty="0" smtClean="0"/>
              <a:t>Prevence funguje</a:t>
            </a:r>
          </a:p>
          <a:p>
            <a:pPr algn="ctr"/>
            <a:r>
              <a:rPr lang="cs-CZ" dirty="0" smtClean="0"/>
              <a:t>Léčba je efektivní</a:t>
            </a:r>
          </a:p>
          <a:p>
            <a:pPr algn="ctr"/>
            <a:r>
              <a:rPr lang="cs-CZ" dirty="0" smtClean="0"/>
              <a:t>Lidé se uzdraví  </a:t>
            </a:r>
            <a:endParaRPr lang="cs-CZ" dirty="0"/>
          </a:p>
        </p:txBody>
      </p:sp>
      <p:sp>
        <p:nvSpPr>
          <p:cNvPr id="4" name="Right Arrow 3"/>
          <p:cNvSpPr/>
          <p:nvPr/>
        </p:nvSpPr>
        <p:spPr>
          <a:xfrm>
            <a:off x="4918007" y="1021446"/>
            <a:ext cx="590097" cy="191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xmlns="" val="3359556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Addiction Severity Index (ASI)</a:t>
            </a:r>
            <a:endParaRPr lang="cs-CZ" dirty="0"/>
          </a:p>
        </p:txBody>
      </p:sp>
      <p:sp>
        <p:nvSpPr>
          <p:cNvPr id="3" name="Content Placeholder 2"/>
          <p:cNvSpPr>
            <a:spLocks noGrp="1"/>
          </p:cNvSpPr>
          <p:nvPr>
            <p:ph idx="1"/>
          </p:nvPr>
        </p:nvSpPr>
        <p:spPr>
          <a:xfrm>
            <a:off x="251520" y="1412776"/>
            <a:ext cx="8712968" cy="5064224"/>
          </a:xfrm>
        </p:spPr>
        <p:txBody>
          <a:bodyPr>
            <a:normAutofit fontScale="32500" lnSpcReduction="20000"/>
          </a:bodyPr>
          <a:lstStyle/>
          <a:p>
            <a:r>
              <a:rPr lang="en-US" sz="7400" dirty="0" err="1" smtClean="0"/>
              <a:t>Rozhovor</a:t>
            </a:r>
            <a:r>
              <a:rPr lang="en-US" sz="7400" dirty="0" smtClean="0"/>
              <a:t> 161</a:t>
            </a:r>
            <a:r>
              <a:rPr lang="cs-CZ" sz="7400" dirty="0" smtClean="0"/>
              <a:t> položek</a:t>
            </a:r>
            <a:r>
              <a:rPr lang="en-US" sz="7400" dirty="0" smtClean="0"/>
              <a:t>, </a:t>
            </a:r>
          </a:p>
          <a:p>
            <a:r>
              <a:rPr lang="en-US" sz="7400" dirty="0" smtClean="0"/>
              <a:t>7</a:t>
            </a:r>
            <a:r>
              <a:rPr lang="cs-CZ" sz="7400" dirty="0"/>
              <a:t>domén </a:t>
            </a:r>
            <a:r>
              <a:rPr lang="cs-CZ" sz="7400" dirty="0" smtClean="0"/>
              <a:t>- základní </a:t>
            </a:r>
            <a:r>
              <a:rPr lang="cs-CZ" sz="7400" dirty="0"/>
              <a:t>údaje, zdravotní stav, práce, užívání drog, právní postavení, rodinná anamnéza, rodinné a sociální vztahy, psychický stav a problémy. </a:t>
            </a:r>
            <a:endParaRPr lang="cs-CZ" sz="7400" dirty="0" smtClean="0"/>
          </a:p>
          <a:p>
            <a:endParaRPr lang="cs-CZ" sz="7400" dirty="0" smtClean="0"/>
          </a:p>
          <a:p>
            <a:r>
              <a:rPr lang="cs-CZ" sz="6200" dirty="0" smtClean="0"/>
              <a:t>Oblasti </a:t>
            </a:r>
            <a:r>
              <a:rPr lang="cs-CZ" sz="6200" dirty="0"/>
              <a:t>zaměření:</a:t>
            </a:r>
            <a:r>
              <a:rPr lang="cs-CZ" sz="7400" dirty="0"/>
              <a:t/>
            </a:r>
            <a:br>
              <a:rPr lang="cs-CZ" sz="7400" dirty="0"/>
            </a:br>
            <a:r>
              <a:rPr lang="cs-CZ" sz="6200" dirty="0"/>
              <a:t>základní údaje o klientovi, zdravotní stav, práce, užívání drog, právní postavení, rodinná anamnéza, rodinné a sociální vztahy, psychický stav a </a:t>
            </a:r>
            <a:r>
              <a:rPr lang="cs-CZ" sz="6200" dirty="0" smtClean="0"/>
              <a:t>problémy</a:t>
            </a:r>
          </a:p>
          <a:p>
            <a:r>
              <a:rPr lang="cs-CZ" sz="6200" dirty="0"/>
              <a:t/>
            </a:r>
            <a:br>
              <a:rPr lang="cs-CZ" sz="6200" dirty="0"/>
            </a:br>
            <a:r>
              <a:rPr lang="cs-CZ" sz="6200" dirty="0"/>
              <a:t>Hodnotitel používá desetibodovou škálu od 0 do 9 a hodnotí stupeň závažnosti problémů klienta v každé ze sedmi uvedených oblastí</a:t>
            </a:r>
            <a:endParaRPr lang="en-US" sz="6200" dirty="0"/>
          </a:p>
          <a:p>
            <a:endParaRPr lang="en-US" sz="6200" dirty="0"/>
          </a:p>
          <a:p>
            <a:endParaRPr lang="cs-CZ" sz="5000" dirty="0"/>
          </a:p>
          <a:p>
            <a:r>
              <a:rPr lang="cs-CZ" sz="5000" dirty="0"/>
              <a:t>Populace: dospělí </a:t>
            </a:r>
            <a:r>
              <a:rPr lang="en-US" sz="5000" dirty="0" smtClean="0"/>
              <a:t>         </a:t>
            </a:r>
            <a:r>
              <a:rPr lang="cs-CZ" sz="5000" dirty="0" smtClean="0"/>
              <a:t>Délka </a:t>
            </a:r>
            <a:r>
              <a:rPr lang="cs-CZ" sz="5000" dirty="0"/>
              <a:t>administrace: 45-60 minut </a:t>
            </a:r>
          </a:p>
          <a:p>
            <a:endParaRPr lang="en-US" dirty="0" smtClean="0"/>
          </a:p>
          <a:p>
            <a:endParaRPr lang="en-US" dirty="0"/>
          </a:p>
          <a:p>
            <a:endParaRPr lang="en-US" dirty="0" smtClean="0"/>
          </a:p>
          <a:p>
            <a:endParaRPr lang="en-US" dirty="0" smtClean="0"/>
          </a:p>
          <a:p>
            <a:r>
              <a:rPr lang="cs-CZ" dirty="0">
                <a:hlinkClick r:id="rId2"/>
              </a:rPr>
              <a:t>http://www.tresearch.org/index.php/tools/download-asi-instruments-manuals</a:t>
            </a:r>
            <a:r>
              <a:rPr lang="cs-CZ" dirty="0" smtClean="0">
                <a:hlinkClick r:id="rId2"/>
              </a:rPr>
              <a:t>/</a:t>
            </a:r>
            <a:endParaRPr lang="cs-CZ" dirty="0" smtClean="0"/>
          </a:p>
          <a:p>
            <a:r>
              <a:rPr lang="cs-CZ" dirty="0"/>
              <a:t>http://www.drogy-info.cz/index.php/o_nas/evaluace/banka_evaluacnich_nastroju/evropsky_index_zavaznosti_navykoveho_chovani_europasi_ceska_verze</a:t>
            </a:r>
          </a:p>
        </p:txBody>
      </p:sp>
    </p:spTree>
    <p:extLst>
      <p:ext uri="{BB962C8B-B14F-4D97-AF65-F5344CB8AC3E}">
        <p14:creationId xmlns:p14="http://schemas.microsoft.com/office/powerpoint/2010/main" xmlns="" val="4186930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Léčba uživatelů drog</a:t>
            </a:r>
            <a:endParaRPr lang="cs-CZ" dirty="0"/>
          </a:p>
        </p:txBody>
      </p:sp>
      <p:sp>
        <p:nvSpPr>
          <p:cNvPr id="3" name="Content Placeholder 2"/>
          <p:cNvSpPr>
            <a:spLocks noGrp="1"/>
          </p:cNvSpPr>
          <p:nvPr>
            <p:ph idx="1"/>
          </p:nvPr>
        </p:nvSpPr>
        <p:spPr/>
        <p:txBody>
          <a:bodyPr>
            <a:normAutofit fontScale="92500"/>
          </a:bodyPr>
          <a:lstStyle/>
          <a:p>
            <a:pPr marL="0" indent="0">
              <a:buNone/>
              <a:defRPr/>
            </a:pPr>
            <a:r>
              <a:rPr lang="cs-CZ" b="1" u="sng" dirty="0" smtClean="0">
                <a:solidFill>
                  <a:srgbClr val="000000"/>
                </a:solidFill>
                <a:latin typeface="Times New Roman" charset="0"/>
                <a:ea typeface="ＭＳ Ｐゴシック" charset="0"/>
                <a:cs typeface="ＭＳ Ｐゴシック" charset="0"/>
              </a:rPr>
              <a:t>  Léčba</a:t>
            </a:r>
            <a:r>
              <a:rPr lang="en-US" b="1" u="sng" dirty="0">
                <a:solidFill>
                  <a:srgbClr val="000000"/>
                </a:solidFill>
                <a:latin typeface="Times New Roman" charset="0"/>
                <a:ea typeface="ＭＳ Ｐゴシック" charset="0"/>
                <a:cs typeface="ＭＳ Ｐゴシック" charset="0"/>
              </a:rPr>
              <a:t>		</a:t>
            </a:r>
            <a:r>
              <a:rPr lang="cs-CZ" b="1" u="sng" dirty="0" smtClean="0">
                <a:solidFill>
                  <a:srgbClr val="000000"/>
                </a:solidFill>
                <a:latin typeface="Times New Roman" charset="0"/>
                <a:ea typeface="ＭＳ Ｐゴシック" charset="0"/>
                <a:cs typeface="ＭＳ Ｐゴシック" charset="0"/>
              </a:rPr>
              <a:t>                  Příčina </a:t>
            </a:r>
            <a:r>
              <a:rPr lang="en-US" b="1" u="sng" dirty="0" smtClean="0">
                <a:solidFill>
                  <a:srgbClr val="000000"/>
                </a:solidFill>
                <a:latin typeface="Times New Roman" charset="0"/>
                <a:ea typeface="ＭＳ Ｐゴシック" charset="0"/>
                <a:cs typeface="ＭＳ Ｐゴシック" charset="0"/>
              </a:rPr>
              <a:t>   </a:t>
            </a:r>
            <a:r>
              <a:rPr lang="cs-CZ" b="1" u="sng" dirty="0" smtClean="0">
                <a:solidFill>
                  <a:srgbClr val="000000"/>
                </a:solidFill>
                <a:latin typeface="Times New Roman" charset="0"/>
                <a:ea typeface="ＭＳ Ｐゴシック" charset="0"/>
                <a:cs typeface="ＭＳ Ｐゴシック" charset="0"/>
              </a:rPr>
              <a:t>                 </a:t>
            </a:r>
            <a:r>
              <a:rPr lang="en-US" b="1" u="sng" dirty="0">
                <a:solidFill>
                  <a:srgbClr val="000000"/>
                </a:solidFill>
                <a:latin typeface="Times New Roman" charset="0"/>
                <a:ea typeface="ＭＳ Ｐゴシック" charset="0"/>
                <a:cs typeface="ＭＳ Ｐゴシック" charset="0"/>
              </a:rPr>
              <a:t>	</a:t>
            </a:r>
            <a:r>
              <a:rPr lang="cs-CZ" b="1" u="sng" dirty="0" smtClean="0">
                <a:solidFill>
                  <a:srgbClr val="000000"/>
                </a:solidFill>
                <a:latin typeface="Times New Roman" charset="0"/>
                <a:ea typeface="ＭＳ Ｐゴシック" charset="0"/>
                <a:cs typeface="ＭＳ Ｐゴシック" charset="0"/>
              </a:rPr>
              <a:t>Prostředek změny</a:t>
            </a:r>
            <a:endParaRPr lang="en-US" b="1" u="sng" dirty="0">
              <a:solidFill>
                <a:srgbClr val="000000"/>
              </a:solidFill>
              <a:latin typeface="Times New Roman" charset="0"/>
              <a:ea typeface="ＭＳ Ｐゴシック" charset="0"/>
              <a:cs typeface="ＭＳ Ｐゴシック" charset="0"/>
            </a:endParaRPr>
          </a:p>
          <a:p>
            <a:pPr>
              <a:defRPr/>
            </a:pPr>
            <a:endParaRPr lang="en-US" b="1" u="sng" dirty="0">
              <a:solidFill>
                <a:srgbClr val="000000"/>
              </a:solidFill>
              <a:latin typeface="Times New Roman" charset="0"/>
              <a:ea typeface="ＭＳ Ｐゴシック" charset="0"/>
              <a:cs typeface="ＭＳ Ｐゴシック" charset="0"/>
            </a:endParaRPr>
          </a:p>
          <a:p>
            <a:pPr>
              <a:defRPr/>
            </a:pPr>
            <a:r>
              <a:rPr lang="cs-CZ" b="1" dirty="0">
                <a:solidFill>
                  <a:srgbClr val="000000"/>
                </a:solidFill>
                <a:latin typeface="Times New Roman" charset="0"/>
                <a:ea typeface="ＭＳ Ｐゴシック" charset="0"/>
                <a:cs typeface="ＭＳ Ｐゴシック" charset="0"/>
              </a:rPr>
              <a:t>C</a:t>
            </a:r>
            <a:r>
              <a:rPr lang="cs-CZ" b="1" dirty="0" smtClean="0">
                <a:solidFill>
                  <a:srgbClr val="000000"/>
                </a:solidFill>
                <a:latin typeface="Times New Roman" charset="0"/>
                <a:ea typeface="ＭＳ Ｐゴシック" charset="0"/>
                <a:cs typeface="ＭＳ Ｐゴシック" charset="0"/>
              </a:rPr>
              <a:t>hování</a:t>
            </a:r>
            <a:r>
              <a:rPr lang="en-US" b="1" dirty="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nevhodné prostředí</a:t>
            </a:r>
            <a:r>
              <a:rPr lang="en-US" b="1" dirty="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Posilovani</a:t>
            </a:r>
            <a:endParaRPr lang="en-US" b="1" dirty="0">
              <a:solidFill>
                <a:srgbClr val="000000"/>
              </a:solidFill>
              <a:latin typeface="Times New Roman" charset="0"/>
              <a:ea typeface="ＭＳ Ｐゴシック" charset="0"/>
              <a:cs typeface="ＭＳ Ｐゴシック" charset="0"/>
            </a:endParaRPr>
          </a:p>
          <a:p>
            <a:pPr>
              <a:defRPr/>
            </a:pPr>
            <a:endParaRPr lang="en-US" b="1" dirty="0">
              <a:solidFill>
                <a:srgbClr val="000000"/>
              </a:solidFill>
              <a:latin typeface="Times New Roman" charset="0"/>
              <a:ea typeface="ＭＳ Ｐゴシック" charset="0"/>
              <a:cs typeface="ＭＳ Ｐゴシック" charset="0"/>
            </a:endParaRPr>
          </a:p>
          <a:p>
            <a:pPr>
              <a:defRPr/>
            </a:pPr>
            <a:r>
              <a:rPr lang="cs-CZ" b="1" dirty="0" smtClean="0">
                <a:solidFill>
                  <a:srgbClr val="000000"/>
                </a:solidFill>
                <a:latin typeface="Times New Roman" charset="0"/>
                <a:ea typeface="ＭＳ Ｐゴシック" charset="0"/>
                <a:cs typeface="ＭＳ Ｐゴシック" charset="0"/>
              </a:rPr>
              <a:t>Uvědomnění </a:t>
            </a:r>
            <a:r>
              <a:rPr lang="en-US" b="1" dirty="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odpozorované učení                Hraní rolí</a:t>
            </a:r>
            <a:endParaRPr lang="en-US" b="1" dirty="0">
              <a:solidFill>
                <a:srgbClr val="000000"/>
              </a:solidFill>
              <a:latin typeface="Times New Roman" charset="0"/>
              <a:ea typeface="ＭＳ Ｐゴシック" charset="0"/>
              <a:cs typeface="ＭＳ Ｐゴシック" charset="0"/>
            </a:endParaRPr>
          </a:p>
          <a:p>
            <a:pPr marL="0" indent="0">
              <a:buNone/>
              <a:defRPr/>
            </a:pPr>
            <a:r>
              <a:rPr lang="en-US" b="1" dirty="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chování</a:t>
            </a:r>
            <a:r>
              <a:rPr lang="en-US" b="1" dirty="0">
                <a:solidFill>
                  <a:srgbClr val="000000"/>
                </a:solidFill>
                <a:latin typeface="Times New Roman" charset="0"/>
                <a:ea typeface="ＭＳ Ｐゴシック" charset="0"/>
                <a:cs typeface="ＭＳ Ｐゴシック" charset="0"/>
              </a:rPr>
              <a:t>	   	   </a:t>
            </a:r>
            <a:r>
              <a:rPr lang="en-US" b="1" dirty="0" err="1" smtClean="0">
                <a:solidFill>
                  <a:srgbClr val="000000"/>
                </a:solidFill>
                <a:latin typeface="Times New Roman" charset="0"/>
                <a:ea typeface="ＭＳ Ｐゴシック" charset="0"/>
                <a:cs typeface="ＭＳ Ｐゴシック" charset="0"/>
              </a:rPr>
              <a:t>Ir</a:t>
            </a:r>
            <a:r>
              <a:rPr lang="cs-CZ" b="1" dirty="0" smtClean="0">
                <a:solidFill>
                  <a:srgbClr val="000000"/>
                </a:solidFill>
                <a:latin typeface="Times New Roman" charset="0"/>
                <a:ea typeface="ＭＳ Ｐゴシック" charset="0"/>
                <a:cs typeface="ＭＳ Ｐゴシック" charset="0"/>
              </a:rPr>
              <a:t>acionální myšlenky</a:t>
            </a:r>
            <a:r>
              <a:rPr lang="en-US" b="1" dirty="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 </a:t>
            </a:r>
            <a:r>
              <a:rPr lang="en-US" b="1" dirty="0" smtClean="0">
                <a:solidFill>
                  <a:srgbClr val="000000"/>
                </a:solidFill>
                <a:latin typeface="Times New Roman" charset="0"/>
                <a:ea typeface="ＭＳ Ｐゴシック" charset="0"/>
                <a:cs typeface="ＭＳ Ｐゴシック" charset="0"/>
              </a:rPr>
              <a:t>                RET</a:t>
            </a:r>
            <a:endParaRPr lang="en-US" b="1" dirty="0">
              <a:solidFill>
                <a:srgbClr val="000000"/>
              </a:solidFill>
              <a:latin typeface="Times New Roman" charset="0"/>
              <a:ea typeface="ＭＳ Ｐゴシック" charset="0"/>
              <a:cs typeface="ＭＳ Ｐゴシック" charset="0"/>
            </a:endParaRPr>
          </a:p>
          <a:p>
            <a:pPr marL="0" indent="0">
              <a:buNone/>
              <a:defRPr/>
            </a:pPr>
            <a:r>
              <a:rPr lang="en-US" b="1" dirty="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nedost</a:t>
            </a:r>
            <a:r>
              <a:rPr lang="en-US" b="1" dirty="0" smtClean="0">
                <a:solidFill>
                  <a:srgbClr val="000000"/>
                </a:solidFill>
                <a:latin typeface="Times New Roman" charset="0"/>
                <a:ea typeface="ＭＳ Ｐゴシック" charset="0"/>
                <a:cs typeface="ＭＳ Ｐゴシック" charset="0"/>
              </a:rPr>
              <a:t> </a:t>
            </a:r>
            <a:r>
              <a:rPr lang="en-US" b="1" dirty="0">
                <a:solidFill>
                  <a:srgbClr val="000000"/>
                </a:solidFill>
                <a:latin typeface="Times New Roman" charset="0"/>
                <a:ea typeface="ＭＳ Ｐゴシック" charset="0"/>
                <a:cs typeface="ＭＳ Ｐゴシック" charset="0"/>
              </a:rPr>
              <a:t>Coping Skills 	 </a:t>
            </a:r>
            <a:r>
              <a:rPr lang="en-US" b="1" dirty="0" smtClean="0">
                <a:solidFill>
                  <a:srgbClr val="000000"/>
                </a:solidFill>
                <a:latin typeface="Times New Roman" charset="0"/>
                <a:ea typeface="ＭＳ Ｐゴシック" charset="0"/>
                <a:cs typeface="ＭＳ Ｐゴシック" charset="0"/>
              </a:rPr>
              <a:t>                PST </a:t>
            </a:r>
            <a:endParaRPr lang="en-US" b="1" dirty="0">
              <a:solidFill>
                <a:srgbClr val="000000"/>
              </a:solidFill>
              <a:latin typeface="Times New Roman" charset="0"/>
              <a:ea typeface="ＭＳ Ｐゴシック" charset="0"/>
              <a:cs typeface="ＭＳ Ｐゴシック" charset="0"/>
            </a:endParaRPr>
          </a:p>
          <a:p>
            <a:pPr>
              <a:defRPr/>
            </a:pPr>
            <a:endParaRPr lang="en-US" b="1" dirty="0">
              <a:solidFill>
                <a:srgbClr val="000000"/>
              </a:solidFill>
              <a:latin typeface="Times New Roman" charset="0"/>
              <a:ea typeface="ＭＳ Ｐゴシック" charset="0"/>
              <a:cs typeface="ＭＳ Ｐゴシック" charset="0"/>
            </a:endParaRPr>
          </a:p>
          <a:p>
            <a:pPr>
              <a:defRPr/>
            </a:pPr>
            <a:r>
              <a:rPr lang="en-US" b="1" dirty="0" err="1" smtClean="0">
                <a:solidFill>
                  <a:srgbClr val="000000"/>
                </a:solidFill>
                <a:latin typeface="Times New Roman" charset="0"/>
                <a:ea typeface="ＭＳ Ｐゴシック" charset="0"/>
                <a:cs typeface="ＭＳ Ｐゴシック" charset="0"/>
              </a:rPr>
              <a:t>Terapeut</a:t>
            </a:r>
            <a:r>
              <a:rPr lang="cs-CZ" b="1" dirty="0" smtClean="0">
                <a:solidFill>
                  <a:srgbClr val="000000"/>
                </a:solidFill>
                <a:latin typeface="Times New Roman" charset="0"/>
                <a:ea typeface="ＭＳ Ｐゴシック" charset="0"/>
                <a:cs typeface="ＭＳ Ｐゴシック" charset="0"/>
              </a:rPr>
              <a:t>ic.</a:t>
            </a:r>
            <a:r>
              <a:rPr lang="en-US" b="1" dirty="0">
                <a:solidFill>
                  <a:srgbClr val="000000"/>
                </a:solidFill>
                <a:latin typeface="Times New Roman" charset="0"/>
                <a:ea typeface="ＭＳ Ｐゴシック" charset="0"/>
                <a:cs typeface="ＭＳ Ｐゴシック" charset="0"/>
              </a:rPr>
              <a:t>	     </a:t>
            </a:r>
            <a:r>
              <a:rPr lang="en-US" b="1" dirty="0" smtClean="0">
                <a:solidFill>
                  <a:srgbClr val="000000"/>
                </a:solidFill>
                <a:latin typeface="Times New Roman" charset="0"/>
                <a:ea typeface="ＭＳ Ｐゴシック" charset="0"/>
                <a:cs typeface="ＭＳ Ｐゴシック" charset="0"/>
              </a:rPr>
              <a:t> </a:t>
            </a:r>
            <a:r>
              <a:rPr lang="cs-CZ" b="1" dirty="0">
                <a:solidFill>
                  <a:srgbClr val="000000"/>
                </a:solidFill>
                <a:latin typeface="Times New Roman" charset="0"/>
                <a:ea typeface="ＭＳ Ｐゴシック" charset="0"/>
                <a:cs typeface="ＭＳ Ｐゴシック" charset="0"/>
              </a:rPr>
              <a:t>nevhodné prostředí</a:t>
            </a:r>
            <a:r>
              <a:rPr lang="en-US" b="1" dirty="0" smtClean="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       </a:t>
            </a:r>
            <a:r>
              <a:rPr lang="en-US" b="1" dirty="0" smtClean="0">
                <a:solidFill>
                  <a:srgbClr val="000000"/>
                </a:solidFill>
                <a:latin typeface="Times New Roman" charset="0"/>
                <a:ea typeface="ＭＳ Ｐゴシック" charset="0"/>
                <a:cs typeface="ＭＳ Ｐゴシック" charset="0"/>
              </a:rPr>
              <a:t> Social</a:t>
            </a:r>
            <a:r>
              <a:rPr lang="cs-CZ" b="1" dirty="0" smtClean="0">
                <a:solidFill>
                  <a:srgbClr val="000000"/>
                </a:solidFill>
                <a:latin typeface="Times New Roman" charset="0"/>
                <a:ea typeface="ＭＳ Ｐゴシック" charset="0"/>
                <a:cs typeface="ＭＳ Ｐゴシック" charset="0"/>
              </a:rPr>
              <a:t>ní zodpovědnost</a:t>
            </a:r>
          </a:p>
          <a:p>
            <a:pPr marL="0" indent="0">
              <a:buNone/>
              <a:defRPr/>
            </a:pPr>
            <a:r>
              <a:rPr lang="cs-CZ" b="1" dirty="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komunity           </a:t>
            </a:r>
            <a:r>
              <a:rPr lang="en-US" b="1" dirty="0" err="1" smtClean="0">
                <a:solidFill>
                  <a:srgbClr val="000000"/>
                </a:solidFill>
                <a:latin typeface="Times New Roman" charset="0"/>
                <a:ea typeface="ＭＳ Ｐゴシック" charset="0"/>
                <a:cs typeface="ＭＳ Ｐゴシック" charset="0"/>
              </a:rPr>
              <a:t>Ir</a:t>
            </a:r>
            <a:r>
              <a:rPr lang="cs-CZ" b="1" dirty="0">
                <a:solidFill>
                  <a:srgbClr val="000000"/>
                </a:solidFill>
                <a:latin typeface="Times New Roman" charset="0"/>
                <a:ea typeface="ＭＳ Ｐゴシック" charset="0"/>
                <a:cs typeface="ＭＳ Ｐゴシック" charset="0"/>
              </a:rPr>
              <a:t>acionální myšlenky </a:t>
            </a:r>
            <a:r>
              <a:rPr lang="cs-CZ" b="1" dirty="0" smtClean="0">
                <a:solidFill>
                  <a:srgbClr val="000000"/>
                </a:solidFill>
                <a:latin typeface="Times New Roman" charset="0"/>
                <a:ea typeface="ＭＳ Ｐゴシック" charset="0"/>
                <a:cs typeface="ＭＳ Ｐゴシック" charset="0"/>
              </a:rPr>
              <a:t>                   konfrontace</a:t>
            </a:r>
          </a:p>
          <a:p>
            <a:pPr>
              <a:defRPr/>
            </a:pPr>
            <a:endParaRPr lang="en-US" b="1" u="sng" dirty="0">
              <a:solidFill>
                <a:srgbClr val="000000"/>
              </a:solidFill>
              <a:latin typeface="Times New Roman" charset="0"/>
              <a:ea typeface="ＭＳ Ｐゴシック" charset="0"/>
              <a:cs typeface="ＭＳ Ｐゴシック" charset="0"/>
            </a:endParaRPr>
          </a:p>
          <a:p>
            <a:pPr>
              <a:defRPr/>
            </a:pPr>
            <a:r>
              <a:rPr lang="en-US" sz="2000" dirty="0">
                <a:solidFill>
                  <a:srgbClr val="000000"/>
                </a:solidFill>
                <a:latin typeface="Times New Roman" charset="0"/>
                <a:ea typeface="ＭＳ Ｐゴシック" charset="0"/>
                <a:cs typeface="ＭＳ Ｐゴシック" charset="0"/>
              </a:rPr>
              <a:t>RET = Rational Emotive Therapy; PST = Problem Solving Therapy</a:t>
            </a:r>
          </a:p>
          <a:p>
            <a:endParaRPr lang="cs-CZ" dirty="0"/>
          </a:p>
        </p:txBody>
      </p:sp>
    </p:spTree>
    <p:extLst>
      <p:ext uri="{BB962C8B-B14F-4D97-AF65-F5344CB8AC3E}">
        <p14:creationId xmlns:p14="http://schemas.microsoft.com/office/powerpoint/2010/main" xmlns="" val="3177400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Léčba uživatelů drog</a:t>
            </a:r>
          </a:p>
        </p:txBody>
      </p:sp>
      <p:sp>
        <p:nvSpPr>
          <p:cNvPr id="3" name="Content Placeholder 2"/>
          <p:cNvSpPr>
            <a:spLocks noGrp="1"/>
          </p:cNvSpPr>
          <p:nvPr>
            <p:ph idx="1"/>
          </p:nvPr>
        </p:nvSpPr>
        <p:spPr/>
        <p:txBody>
          <a:bodyPr>
            <a:normAutofit fontScale="85000" lnSpcReduction="10000"/>
          </a:bodyPr>
          <a:lstStyle/>
          <a:p>
            <a:pPr>
              <a:defRPr/>
            </a:pPr>
            <a:r>
              <a:rPr lang="cs-CZ" b="1" u="sng" dirty="0" smtClean="0">
                <a:solidFill>
                  <a:srgbClr val="000000"/>
                </a:solidFill>
                <a:latin typeface="Times New Roman" charset="0"/>
                <a:ea typeface="ＭＳ Ｐゴシック" charset="0"/>
                <a:cs typeface="ＭＳ Ｐゴシック" charset="0"/>
              </a:rPr>
              <a:t>Léčba                                     Příčina</a:t>
            </a:r>
            <a:r>
              <a:rPr lang="en-US" b="1" u="sng" dirty="0" smtClean="0">
                <a:solidFill>
                  <a:srgbClr val="000000"/>
                </a:solidFill>
                <a:latin typeface="Times New Roman" charset="0"/>
                <a:ea typeface="ＭＳ Ｐゴシック" charset="0"/>
                <a:cs typeface="ＭＳ Ｐゴシック" charset="0"/>
              </a:rPr>
              <a:t>   </a:t>
            </a:r>
            <a:r>
              <a:rPr lang="en-US" b="1" u="sng" dirty="0">
                <a:solidFill>
                  <a:srgbClr val="000000"/>
                </a:solidFill>
                <a:latin typeface="Times New Roman" charset="0"/>
                <a:ea typeface="ＭＳ Ｐゴシック" charset="0"/>
                <a:cs typeface="ＭＳ Ｐゴシック" charset="0"/>
              </a:rPr>
              <a:t>		</a:t>
            </a:r>
            <a:r>
              <a:rPr lang="cs-CZ" b="1" u="sng" dirty="0" smtClean="0">
                <a:solidFill>
                  <a:srgbClr val="000000"/>
                </a:solidFill>
                <a:latin typeface="Times New Roman" charset="0"/>
                <a:ea typeface="ＭＳ Ｐゴシック" charset="0"/>
                <a:cs typeface="ＭＳ Ｐゴシック" charset="0"/>
              </a:rPr>
              <a:t>Prostředek změny</a:t>
            </a:r>
            <a:endParaRPr lang="en-US" b="1" u="sng" dirty="0">
              <a:solidFill>
                <a:srgbClr val="000000"/>
              </a:solidFill>
              <a:latin typeface="Times New Roman" charset="0"/>
              <a:ea typeface="ＭＳ Ｐゴシック" charset="0"/>
              <a:cs typeface="ＭＳ Ｐゴシック" charset="0"/>
            </a:endParaRPr>
          </a:p>
          <a:p>
            <a:pPr>
              <a:defRPr/>
            </a:pPr>
            <a:endParaRPr lang="en-US" b="1" u="sng" dirty="0">
              <a:solidFill>
                <a:srgbClr val="000000"/>
              </a:solidFill>
              <a:latin typeface="Times New Roman" charset="0"/>
              <a:ea typeface="ＭＳ Ｐゴシック" charset="0"/>
              <a:cs typeface="ＭＳ Ｐゴシック" charset="0"/>
            </a:endParaRPr>
          </a:p>
          <a:p>
            <a:pPr>
              <a:defRPr/>
            </a:pPr>
            <a:r>
              <a:rPr lang="en-US" b="1" dirty="0" err="1" smtClean="0">
                <a:solidFill>
                  <a:srgbClr val="000000"/>
                </a:solidFill>
                <a:latin typeface="Times New Roman" charset="0"/>
                <a:ea typeface="ＭＳ Ｐゴシック" charset="0"/>
                <a:cs typeface="ＭＳ Ｐゴシック" charset="0"/>
              </a:rPr>
              <a:t>Biolo</a:t>
            </a:r>
            <a:r>
              <a:rPr lang="cs-CZ" b="1" dirty="0" smtClean="0">
                <a:solidFill>
                  <a:srgbClr val="000000"/>
                </a:solidFill>
                <a:latin typeface="Times New Roman" charset="0"/>
                <a:ea typeface="ＭＳ Ｐゴシック" charset="0"/>
                <a:cs typeface="ＭＳ Ｐゴシック" charset="0"/>
              </a:rPr>
              <a:t>gická</a:t>
            </a:r>
            <a:r>
              <a:rPr lang="en-US" b="1" dirty="0">
                <a:solidFill>
                  <a:srgbClr val="000000"/>
                </a:solidFill>
                <a:latin typeface="Times New Roman" charset="0"/>
                <a:ea typeface="ＭＳ Ｐゴシック" charset="0"/>
                <a:cs typeface="ＭＳ Ｐゴシック" charset="0"/>
              </a:rPr>
              <a:t>	</a:t>
            </a:r>
            <a:r>
              <a:rPr lang="en-US" b="1" dirty="0" smtClean="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        </a:t>
            </a:r>
            <a:r>
              <a:rPr lang="en-US" b="1" dirty="0" smtClean="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 </a:t>
            </a:r>
            <a:r>
              <a:rPr lang="en-US" b="1" dirty="0" smtClean="0">
                <a:solidFill>
                  <a:srgbClr val="000000"/>
                </a:solidFill>
                <a:latin typeface="Times New Roman" charset="0"/>
                <a:ea typeface="ＭＳ Ｐゴシック" charset="0"/>
                <a:cs typeface="ＭＳ Ｐゴシック" charset="0"/>
              </a:rPr>
              <a:t>“</a:t>
            </a:r>
            <a:r>
              <a:rPr lang="cs-CZ" b="1" dirty="0" smtClean="0">
                <a:solidFill>
                  <a:srgbClr val="000000"/>
                </a:solidFill>
                <a:latin typeface="Times New Roman" charset="0"/>
                <a:ea typeface="ＭＳ Ｐゴシック" charset="0"/>
                <a:cs typeface="ＭＳ Ｐゴシック" charset="0"/>
              </a:rPr>
              <a:t>špatné</a:t>
            </a:r>
            <a:r>
              <a:rPr lang="en-US" b="1" dirty="0" smtClean="0">
                <a:solidFill>
                  <a:srgbClr val="000000"/>
                </a:solidFill>
                <a:latin typeface="Times New Roman" charset="0"/>
                <a:ea typeface="ＭＳ Ｐゴシック" charset="0"/>
                <a:cs typeface="ＭＳ Ｐゴシック" charset="0"/>
              </a:rPr>
              <a:t>”</a:t>
            </a:r>
            <a:r>
              <a:rPr lang="cs-CZ" b="1" dirty="0" smtClean="0">
                <a:solidFill>
                  <a:srgbClr val="000000"/>
                </a:solidFill>
                <a:latin typeface="Times New Roman" charset="0"/>
                <a:ea typeface="ＭＳ Ｐゴシック" charset="0"/>
                <a:cs typeface="ＭＳ Ｐゴシック" charset="0"/>
              </a:rPr>
              <a:t> geny</a:t>
            </a:r>
            <a:r>
              <a:rPr lang="en-US" b="1" dirty="0">
                <a:solidFill>
                  <a:srgbClr val="000000"/>
                </a:solidFill>
                <a:latin typeface="Times New Roman" charset="0"/>
                <a:ea typeface="ＭＳ Ｐゴシック" charset="0"/>
                <a:cs typeface="ＭＳ Ｐゴシック" charset="0"/>
              </a:rPr>
              <a:t>		       </a:t>
            </a:r>
            <a:r>
              <a:rPr lang="en-US" b="1" dirty="0" smtClean="0">
                <a:solidFill>
                  <a:srgbClr val="000000"/>
                </a:solidFill>
                <a:latin typeface="Times New Roman" charset="0"/>
                <a:ea typeface="ＭＳ Ｐゴシック" charset="0"/>
                <a:cs typeface="ＭＳ Ｐゴシック" charset="0"/>
              </a:rPr>
              <a:t> </a:t>
            </a:r>
            <a:r>
              <a:rPr lang="en-US" b="1" dirty="0" err="1" smtClean="0">
                <a:solidFill>
                  <a:srgbClr val="000000"/>
                </a:solidFill>
                <a:latin typeface="Times New Roman" charset="0"/>
                <a:ea typeface="ＭＳ Ｐゴシック" charset="0"/>
                <a:cs typeface="ＭＳ Ｐゴシック" charset="0"/>
              </a:rPr>
              <a:t>medikace</a:t>
            </a:r>
            <a:endParaRPr lang="en-US" b="1" dirty="0">
              <a:solidFill>
                <a:srgbClr val="000000"/>
              </a:solidFill>
              <a:latin typeface="Times New Roman" charset="0"/>
              <a:ea typeface="ＭＳ Ｐゴシック" charset="0"/>
              <a:cs typeface="ＭＳ Ｐゴシック" charset="0"/>
            </a:endParaRPr>
          </a:p>
          <a:p>
            <a:pPr>
              <a:defRPr/>
            </a:pPr>
            <a:r>
              <a:rPr lang="en-US" b="1" dirty="0">
                <a:solidFill>
                  <a:srgbClr val="000000"/>
                </a:solidFill>
                <a:latin typeface="Times New Roman" charset="0"/>
                <a:ea typeface="ＭＳ Ｐゴシック" charset="0"/>
                <a:cs typeface="ＭＳ Ｐゴシック" charset="0"/>
              </a:rPr>
              <a:t>				</a:t>
            </a:r>
            <a:r>
              <a:rPr lang="en-US" b="1" dirty="0" smtClean="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                             </a:t>
            </a:r>
            <a:r>
              <a:rPr lang="en-US" b="1" dirty="0" smtClean="0">
                <a:solidFill>
                  <a:srgbClr val="000000"/>
                </a:solidFill>
                <a:latin typeface="Times New Roman" charset="0"/>
                <a:ea typeface="ＭＳ Ｐゴシック" charset="0"/>
                <a:cs typeface="ＭＳ Ｐゴシック" charset="0"/>
              </a:rPr>
              <a:t>  </a:t>
            </a:r>
            <a:r>
              <a:rPr lang="en-US" b="1" dirty="0" err="1" smtClean="0">
                <a:solidFill>
                  <a:srgbClr val="000000"/>
                </a:solidFill>
                <a:latin typeface="Times New Roman" charset="0"/>
                <a:ea typeface="ＭＳ Ｐゴシック" charset="0"/>
                <a:cs typeface="ＭＳ Ｐゴシック" charset="0"/>
              </a:rPr>
              <a:t>substituce</a:t>
            </a:r>
            <a:endParaRPr lang="en-US" b="1" dirty="0">
              <a:solidFill>
                <a:srgbClr val="000000"/>
              </a:solidFill>
              <a:latin typeface="Times New Roman" charset="0"/>
              <a:ea typeface="ＭＳ Ｐゴシック" charset="0"/>
              <a:cs typeface="ＭＳ Ｐゴシック" charset="0"/>
            </a:endParaRPr>
          </a:p>
          <a:p>
            <a:pPr>
              <a:defRPr/>
            </a:pPr>
            <a:r>
              <a:rPr lang="en-US" b="1" dirty="0" smtClean="0">
                <a:solidFill>
                  <a:srgbClr val="000000"/>
                </a:solidFill>
                <a:latin typeface="Times New Roman" charset="0"/>
                <a:ea typeface="ＭＳ Ｐゴシック" charset="0"/>
                <a:cs typeface="ＭＳ Ｐゴシック" charset="0"/>
              </a:rPr>
              <a:t>AA</a:t>
            </a:r>
            <a:r>
              <a:rPr lang="en-US" b="1" dirty="0" smtClean="0">
                <a:solidFill>
                  <a:srgbClr val="000000"/>
                </a:solidFill>
                <a:latin typeface="Times New Roman" charset="0"/>
                <a:ea typeface="ＭＳ Ｐゴシック" charset="0"/>
                <a:cs typeface="ＭＳ Ｐゴシック" charset="0"/>
              </a:rPr>
              <a:t>, AN   </a:t>
            </a:r>
            <a:r>
              <a:rPr lang="en-US" b="1" dirty="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Závislost jako nemoc</a:t>
            </a:r>
            <a:r>
              <a:rPr lang="en-US" b="1" dirty="0" smtClean="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       </a:t>
            </a:r>
            <a:r>
              <a:rPr lang="en-US" b="1" dirty="0" smtClean="0">
                <a:solidFill>
                  <a:srgbClr val="000000"/>
                </a:solidFill>
                <a:latin typeface="Times New Roman" charset="0"/>
                <a:ea typeface="ＭＳ Ｐゴシック" charset="0"/>
                <a:cs typeface="ＭＳ Ｐゴシック" charset="0"/>
              </a:rPr>
              <a:t>12Steps</a:t>
            </a:r>
            <a:r>
              <a:rPr lang="cs-CZ" b="1" dirty="0" smtClean="0">
                <a:solidFill>
                  <a:srgbClr val="000000"/>
                </a:solidFill>
                <a:latin typeface="Times New Roman" charset="0"/>
                <a:ea typeface="ＭＳ Ｐゴシック" charset="0"/>
                <a:cs typeface="ＭＳ Ｐゴシック" charset="0"/>
              </a:rPr>
              <a:t> aj</a:t>
            </a:r>
            <a:endParaRPr lang="en-US" b="1" dirty="0">
              <a:solidFill>
                <a:srgbClr val="000000"/>
              </a:solidFill>
              <a:latin typeface="Times New Roman" charset="0"/>
              <a:ea typeface="ＭＳ Ｐゴシック" charset="0"/>
              <a:cs typeface="ＭＳ Ｐゴシック" charset="0"/>
            </a:endParaRPr>
          </a:p>
          <a:p>
            <a:pPr>
              <a:defRPr/>
            </a:pPr>
            <a:endParaRPr lang="en-US" b="1" dirty="0">
              <a:solidFill>
                <a:srgbClr val="000000"/>
              </a:solidFill>
              <a:latin typeface="Times New Roman" charset="0"/>
              <a:ea typeface="ＭＳ Ｐゴシック" charset="0"/>
              <a:cs typeface="ＭＳ Ｐゴシック" charset="0"/>
            </a:endParaRPr>
          </a:p>
          <a:p>
            <a:pPr>
              <a:defRPr/>
            </a:pPr>
            <a:r>
              <a:rPr lang="en-US" b="1" dirty="0" err="1" smtClean="0">
                <a:solidFill>
                  <a:srgbClr val="000000"/>
                </a:solidFill>
                <a:latin typeface="Times New Roman" charset="0"/>
                <a:ea typeface="ＭＳ Ｐゴシック" charset="0"/>
                <a:cs typeface="ＭＳ Ｐゴシック" charset="0"/>
              </a:rPr>
              <a:t>Psychoa</a:t>
            </a:r>
            <a:r>
              <a:rPr lang="cs-CZ" b="1" dirty="0" smtClean="0">
                <a:solidFill>
                  <a:srgbClr val="000000"/>
                </a:solidFill>
                <a:latin typeface="Times New Roman" charset="0"/>
                <a:ea typeface="ＭＳ Ｐゴシック" charset="0"/>
                <a:cs typeface="ＭＳ Ｐゴシック" charset="0"/>
              </a:rPr>
              <a:t>nalýza         </a:t>
            </a:r>
            <a:r>
              <a:rPr lang="en-US" b="1" dirty="0" smtClean="0">
                <a:solidFill>
                  <a:srgbClr val="000000"/>
                </a:solidFill>
                <a:latin typeface="Times New Roman" charset="0"/>
                <a:ea typeface="ＭＳ Ｐゴシック" charset="0"/>
                <a:cs typeface="ＭＳ Ｐゴシック" charset="0"/>
              </a:rPr>
              <a:t>      </a:t>
            </a:r>
            <a:r>
              <a:rPr lang="en-US" b="1" dirty="0">
                <a:solidFill>
                  <a:srgbClr val="000000"/>
                </a:solidFill>
                <a:latin typeface="Times New Roman" charset="0"/>
                <a:ea typeface="ＭＳ Ｐゴシック" charset="0"/>
                <a:cs typeface="ＭＳ Ｐゴシック" charset="0"/>
              </a:rPr>
              <a:t>	</a:t>
            </a:r>
            <a:r>
              <a:rPr lang="en-US" b="1" dirty="0" smtClean="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Puzení</a:t>
            </a:r>
            <a:r>
              <a:rPr lang="en-US" b="1" dirty="0" smtClean="0">
                <a:solidFill>
                  <a:srgbClr val="000000"/>
                </a:solidFill>
                <a:latin typeface="Times New Roman" charset="0"/>
                <a:ea typeface="ＭＳ Ｐゴシック" charset="0"/>
                <a:cs typeface="ＭＳ Ｐゴシック" charset="0"/>
              </a:rPr>
              <a:t> </a:t>
            </a:r>
            <a:r>
              <a:rPr lang="en-US" b="1" dirty="0">
                <a:solidFill>
                  <a:srgbClr val="000000"/>
                </a:solidFill>
                <a:latin typeface="Times New Roman" charset="0"/>
                <a:ea typeface="ＭＳ Ｐゴシック" charset="0"/>
                <a:cs typeface="ＭＳ Ｐゴシック" charset="0"/>
              </a:rPr>
              <a:t>vs. </a:t>
            </a:r>
            <a:r>
              <a:rPr lang="cs-CZ" b="1" dirty="0" smtClean="0">
                <a:solidFill>
                  <a:srgbClr val="000000"/>
                </a:solidFill>
                <a:latin typeface="Times New Roman" charset="0"/>
                <a:ea typeface="ＭＳ Ｐゴシック" charset="0"/>
                <a:cs typeface="ＭＳ Ｐゴシック" charset="0"/>
              </a:rPr>
              <a:t>Společenské</a:t>
            </a:r>
            <a:r>
              <a:rPr lang="en-US" b="1" dirty="0">
                <a:solidFill>
                  <a:srgbClr val="000000"/>
                </a:solidFill>
                <a:latin typeface="Times New Roman" charset="0"/>
                <a:ea typeface="ＭＳ Ｐゴシック" charset="0"/>
                <a:cs typeface="ＭＳ Ｐゴシック" charset="0"/>
              </a:rPr>
              <a:t>	</a:t>
            </a:r>
            <a:r>
              <a:rPr lang="en-US" b="1" dirty="0" smtClean="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vnitřní transform.</a:t>
            </a:r>
            <a:endParaRPr lang="en-US" b="1" dirty="0">
              <a:solidFill>
                <a:srgbClr val="000000"/>
              </a:solidFill>
              <a:latin typeface="Times New Roman" charset="0"/>
              <a:ea typeface="ＭＳ Ｐゴシック" charset="0"/>
              <a:cs typeface="ＭＳ Ｐゴシック" charset="0"/>
            </a:endParaRPr>
          </a:p>
          <a:p>
            <a:pPr marL="0" indent="0">
              <a:buNone/>
              <a:defRPr/>
            </a:pPr>
            <a:r>
              <a:rPr lang="cs-CZ" b="1" dirty="0" smtClean="0">
                <a:solidFill>
                  <a:srgbClr val="000000"/>
                </a:solidFill>
                <a:latin typeface="Times New Roman" charset="0"/>
                <a:ea typeface="ＭＳ Ｐゴシック" charset="0"/>
                <a:cs typeface="ＭＳ Ｐゴシック" charset="0"/>
              </a:rPr>
              <a:t>   psychodynamika</a:t>
            </a:r>
            <a:r>
              <a:rPr lang="en-US" b="1" dirty="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nevědomí</a:t>
            </a:r>
            <a:endParaRPr lang="en-US" b="1" dirty="0">
              <a:solidFill>
                <a:srgbClr val="000000"/>
              </a:solidFill>
              <a:latin typeface="Times New Roman" charset="0"/>
              <a:ea typeface="ＭＳ Ｐゴシック" charset="0"/>
              <a:cs typeface="ＭＳ Ｐゴシック" charset="0"/>
            </a:endParaRPr>
          </a:p>
          <a:p>
            <a:pPr>
              <a:defRPr/>
            </a:pPr>
            <a:endParaRPr lang="en-US" b="1" dirty="0">
              <a:solidFill>
                <a:srgbClr val="000000"/>
              </a:solidFill>
              <a:latin typeface="Times New Roman" charset="0"/>
              <a:ea typeface="ＭＳ Ｐゴシック" charset="0"/>
              <a:cs typeface="ＭＳ Ｐゴシック" charset="0"/>
            </a:endParaRPr>
          </a:p>
          <a:p>
            <a:pPr>
              <a:defRPr/>
            </a:pPr>
            <a:r>
              <a:rPr lang="cs-CZ" b="1" dirty="0" smtClean="0">
                <a:solidFill>
                  <a:srgbClr val="000000"/>
                </a:solidFill>
                <a:latin typeface="Times New Roman" charset="0"/>
                <a:ea typeface="ＭＳ Ｐゴシック" charset="0"/>
                <a:cs typeface="ＭＳ Ｐゴシック" charset="0"/>
              </a:rPr>
              <a:t>Rodiný systém            </a:t>
            </a:r>
            <a:r>
              <a:rPr lang="en-US" b="1" dirty="0" smtClean="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  malaadaptivní </a:t>
            </a:r>
            <a:r>
              <a:rPr lang="en-US" b="1" dirty="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       Nová s</a:t>
            </a:r>
            <a:r>
              <a:rPr lang="en-US" b="1" dirty="0" err="1" smtClean="0">
                <a:solidFill>
                  <a:srgbClr val="000000"/>
                </a:solidFill>
                <a:latin typeface="Times New Roman" charset="0"/>
                <a:ea typeface="ＭＳ Ｐゴシック" charset="0"/>
                <a:cs typeface="ＭＳ Ｐゴシック" charset="0"/>
              </a:rPr>
              <a:t>tru</a:t>
            </a:r>
            <a:r>
              <a:rPr lang="cs-CZ" b="1" dirty="0" smtClean="0">
                <a:solidFill>
                  <a:srgbClr val="000000"/>
                </a:solidFill>
                <a:latin typeface="Times New Roman" charset="0"/>
                <a:ea typeface="ＭＳ Ｐゴシック" charset="0"/>
                <a:cs typeface="ＭＳ Ｐゴシック" charset="0"/>
              </a:rPr>
              <a:t>ktura</a:t>
            </a:r>
            <a:endParaRPr lang="en-US" b="1" dirty="0">
              <a:solidFill>
                <a:srgbClr val="000000"/>
              </a:solidFill>
              <a:latin typeface="Times New Roman" charset="0"/>
              <a:ea typeface="ＭＳ Ｐゴシック" charset="0"/>
              <a:cs typeface="ＭＳ Ｐゴシック" charset="0"/>
            </a:endParaRPr>
          </a:p>
          <a:p>
            <a:pPr marL="0" indent="0">
              <a:buNone/>
              <a:defRPr/>
            </a:pPr>
            <a:r>
              <a:rPr lang="cs-CZ" b="1" dirty="0" smtClean="0">
                <a:solidFill>
                  <a:srgbClr val="000000"/>
                </a:solidFill>
                <a:latin typeface="Times New Roman" charset="0"/>
                <a:ea typeface="ＭＳ Ｐゴシック" charset="0"/>
                <a:cs typeface="ＭＳ Ｐゴシック" charset="0"/>
              </a:rPr>
              <a:t>   struktury</a:t>
            </a:r>
            <a:r>
              <a:rPr lang="en-US" b="1" dirty="0">
                <a:solidFill>
                  <a:srgbClr val="000000"/>
                </a:solidFill>
                <a:latin typeface="Times New Roman" charset="0"/>
                <a:ea typeface="ＭＳ Ｐゴシック" charset="0"/>
                <a:cs typeface="ＭＳ Ｐゴシック" charset="0"/>
              </a:rPr>
              <a:t>		</a:t>
            </a:r>
            <a:r>
              <a:rPr lang="en-US" b="1" dirty="0" smtClean="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   </a:t>
            </a:r>
            <a:r>
              <a:rPr lang="en-US" b="1" dirty="0" smtClean="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komunikace</a:t>
            </a:r>
            <a:r>
              <a:rPr lang="en-US" b="1" dirty="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                   </a:t>
            </a:r>
            <a:r>
              <a:rPr lang="en-US" b="1" dirty="0" smtClean="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F</a:t>
            </a:r>
            <a:r>
              <a:rPr lang="en-US" b="1" dirty="0" err="1" smtClean="0">
                <a:solidFill>
                  <a:srgbClr val="000000"/>
                </a:solidFill>
                <a:latin typeface="Times New Roman" charset="0"/>
                <a:ea typeface="ＭＳ Ｐゴシック" charset="0"/>
                <a:cs typeface="ＭＳ Ｐゴシック" charset="0"/>
              </a:rPr>
              <a:t>lexib</a:t>
            </a:r>
            <a:r>
              <a:rPr lang="cs-CZ" b="1" dirty="0" smtClean="0">
                <a:solidFill>
                  <a:srgbClr val="000000"/>
                </a:solidFill>
                <a:latin typeface="Times New Roman" charset="0"/>
                <a:ea typeface="ＭＳ Ｐゴシック" charset="0"/>
                <a:cs typeface="ＭＳ Ｐゴシック" charset="0"/>
              </a:rPr>
              <a:t>ilní</a:t>
            </a:r>
            <a:r>
              <a:rPr lang="en-US" b="1" dirty="0" smtClean="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r</a:t>
            </a:r>
            <a:r>
              <a:rPr lang="en-US" b="1" dirty="0" smtClean="0">
                <a:solidFill>
                  <a:srgbClr val="000000"/>
                </a:solidFill>
                <a:latin typeface="Times New Roman" charset="0"/>
                <a:ea typeface="ＭＳ Ｐゴシック" charset="0"/>
                <a:cs typeface="ＭＳ Ｐゴシック" charset="0"/>
              </a:rPr>
              <a:t>ole</a:t>
            </a:r>
            <a:endParaRPr lang="en-US" b="1" dirty="0">
              <a:solidFill>
                <a:srgbClr val="000000"/>
              </a:solidFill>
              <a:latin typeface="Times New Roman" charset="0"/>
              <a:ea typeface="ＭＳ Ｐゴシック" charset="0"/>
              <a:cs typeface="ＭＳ Ｐゴシック" charset="0"/>
            </a:endParaRPr>
          </a:p>
          <a:p>
            <a:pPr marL="0" indent="0">
              <a:buNone/>
              <a:defRPr/>
            </a:pPr>
            <a:r>
              <a:rPr lang="en-US" b="1" dirty="0">
                <a:solidFill>
                  <a:srgbClr val="000000"/>
                </a:solidFill>
                <a:latin typeface="Times New Roman" charset="0"/>
                <a:ea typeface="ＭＳ Ｐゴシック" charset="0"/>
                <a:cs typeface="ＭＳ Ｐゴシック" charset="0"/>
              </a:rPr>
              <a:t>	                                     </a:t>
            </a:r>
            <a:r>
              <a:rPr lang="cs-CZ" b="1" dirty="0" smtClean="0">
                <a:solidFill>
                  <a:srgbClr val="000000"/>
                </a:solidFill>
                <a:latin typeface="Times New Roman" charset="0"/>
                <a:ea typeface="ＭＳ Ｐゴシック" charset="0"/>
                <a:cs typeface="ＭＳ Ｐゴシック" charset="0"/>
              </a:rPr>
              <a:t>interakce</a:t>
            </a:r>
            <a:r>
              <a:rPr lang="en-US" b="1" dirty="0" smtClean="0">
                <a:solidFill>
                  <a:srgbClr val="000000"/>
                </a:solidFill>
                <a:latin typeface="Times New Roman" charset="0"/>
                <a:ea typeface="ＭＳ Ｐゴシック" charset="0"/>
                <a:cs typeface="ＭＳ Ｐゴシック" charset="0"/>
              </a:rPr>
              <a:t>               </a:t>
            </a:r>
            <a:r>
              <a:rPr lang="en-US" b="1" dirty="0">
                <a:solidFill>
                  <a:srgbClr val="000000"/>
                </a:solidFill>
                <a:latin typeface="Times New Roman" charset="0"/>
                <a:ea typeface="ＭＳ Ｐゴシック" charset="0"/>
                <a:cs typeface="ＭＳ Ｐゴシック" charset="0"/>
              </a:rPr>
              <a:t>		</a:t>
            </a:r>
            <a:endParaRPr lang="cs-CZ" dirty="0"/>
          </a:p>
        </p:txBody>
      </p:sp>
    </p:spTree>
    <p:extLst>
      <p:ext uri="{BB962C8B-B14F-4D97-AF65-F5344CB8AC3E}">
        <p14:creationId xmlns:p14="http://schemas.microsoft.com/office/powerpoint/2010/main" xmlns="" val="2459960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33400"/>
            <a:ext cx="8136904" cy="990600"/>
          </a:xfrm>
        </p:spPr>
        <p:txBody>
          <a:bodyPr>
            <a:normAutofit/>
          </a:bodyPr>
          <a:lstStyle/>
          <a:p>
            <a:r>
              <a:rPr lang="en-US" sz="3200" b="1" dirty="0" smtClean="0"/>
              <a:t>12</a:t>
            </a:r>
            <a:r>
              <a:rPr lang="cs-CZ" sz="3200" b="1" dirty="0" smtClean="0"/>
              <a:t> kroků</a:t>
            </a:r>
            <a:r>
              <a:rPr lang="en-US" sz="3200" b="1" dirty="0" smtClean="0"/>
              <a:t>/</a:t>
            </a:r>
            <a:r>
              <a:rPr lang="en-US" sz="3200" b="1" dirty="0" err="1" smtClean="0"/>
              <a:t>tradic</a:t>
            </a:r>
            <a:r>
              <a:rPr lang="cs-CZ" sz="3200" b="1" dirty="0" smtClean="0"/>
              <a:t> vs. Harm reduction</a:t>
            </a:r>
            <a:endParaRPr lang="cs-CZ" sz="3200" b="1" dirty="0"/>
          </a:p>
        </p:txBody>
      </p:sp>
      <p:sp>
        <p:nvSpPr>
          <p:cNvPr id="3" name="Content Placeholder 2"/>
          <p:cNvSpPr>
            <a:spLocks noGrp="1"/>
          </p:cNvSpPr>
          <p:nvPr>
            <p:ph idx="1"/>
          </p:nvPr>
        </p:nvSpPr>
        <p:spPr/>
        <p:txBody>
          <a:bodyPr>
            <a:normAutofit/>
          </a:bodyPr>
          <a:lstStyle/>
          <a:p>
            <a:endParaRPr lang="en-US" dirty="0"/>
          </a:p>
          <a:p>
            <a:r>
              <a:rPr lang="en-US" dirty="0" smtClean="0"/>
              <a:t>Program 12 </a:t>
            </a:r>
            <a:r>
              <a:rPr lang="en-US" dirty="0" err="1" smtClean="0"/>
              <a:t>krok</a:t>
            </a:r>
            <a:r>
              <a:rPr lang="cs-CZ" dirty="0" smtClean="0"/>
              <a:t>ů je </a:t>
            </a:r>
            <a:r>
              <a:rPr lang="cs-CZ" dirty="0"/>
              <a:t>orientovaný </a:t>
            </a:r>
            <a:r>
              <a:rPr lang="en-US" dirty="0" smtClean="0"/>
              <a:t>spirit</a:t>
            </a:r>
            <a:r>
              <a:rPr lang="cs-CZ" dirty="0" smtClean="0"/>
              <a:t>uálně</a:t>
            </a:r>
            <a:r>
              <a:rPr lang="en-US" dirty="0" smtClean="0"/>
              <a:t>,</a:t>
            </a:r>
          </a:p>
          <a:p>
            <a:r>
              <a:rPr lang="cs-CZ" dirty="0" smtClean="0"/>
              <a:t>tradice se týkají společenství a pravidel žití</a:t>
            </a:r>
          </a:p>
          <a:p>
            <a:pPr marL="0" indent="0">
              <a:buNone/>
            </a:pPr>
            <a:endParaRPr lang="en-US" dirty="0" smtClean="0"/>
          </a:p>
          <a:p>
            <a:pPr marL="0" indent="0">
              <a:buNone/>
            </a:pPr>
            <a:r>
              <a:rPr lang="cs-CZ" dirty="0" smtClean="0"/>
              <a:t>Pozitivní psychologický a sociální model,</a:t>
            </a:r>
          </a:p>
          <a:p>
            <a:pPr marL="0" indent="0">
              <a:buNone/>
            </a:pPr>
            <a:r>
              <a:rPr lang="cs-CZ" dirty="0" smtClean="0"/>
              <a:t> dobré výsledky v abstinenci</a:t>
            </a:r>
            <a:r>
              <a:rPr lang="en-US" dirty="0" smtClean="0"/>
              <a:t> M/</a:t>
            </a:r>
            <a:r>
              <a:rPr lang="cs-CZ" dirty="0" smtClean="0"/>
              <a:t>Ž</a:t>
            </a:r>
          </a:p>
          <a:p>
            <a:pPr marL="0" indent="0">
              <a:buNone/>
            </a:pPr>
            <a:endParaRPr lang="cs-CZ" dirty="0" smtClean="0"/>
          </a:p>
          <a:p>
            <a:pPr marL="0" indent="0">
              <a:buNone/>
            </a:pPr>
            <a:endParaRPr lang="cs-CZ" dirty="0"/>
          </a:p>
          <a:p>
            <a:pPr marL="0" indent="0">
              <a:buNone/>
            </a:pPr>
            <a:r>
              <a:rPr lang="cs-CZ" dirty="0" smtClean="0"/>
              <a:t>All Addicts Anonymous</a:t>
            </a:r>
            <a:r>
              <a:rPr lang="en-US" dirty="0" smtClean="0"/>
              <a:t>:</a:t>
            </a:r>
            <a:r>
              <a:rPr lang="cs-CZ" dirty="0" smtClean="0"/>
              <a:t> http</a:t>
            </a:r>
            <a:r>
              <a:rPr lang="cs-CZ" dirty="0"/>
              <a:t>://www.alladdictsanonymous.org/</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20272" y="417632"/>
            <a:ext cx="1600200" cy="2847975"/>
          </a:xfrm>
          <a:prstGeom prst="rect">
            <a:avLst/>
          </a:prstGeom>
        </p:spPr>
      </p:pic>
    </p:spTree>
    <p:extLst>
      <p:ext uri="{BB962C8B-B14F-4D97-AF65-F5344CB8AC3E}">
        <p14:creationId xmlns:p14="http://schemas.microsoft.com/office/powerpoint/2010/main" xmlns="" val="794401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Second Genesis, MD</a:t>
            </a:r>
            <a:br>
              <a:rPr lang="cs-CZ" dirty="0" smtClean="0"/>
            </a:br>
            <a:r>
              <a:rPr lang="cs-CZ" dirty="0" smtClean="0"/>
              <a:t>Terapeutická komunita - muži</a:t>
            </a:r>
            <a:endParaRPr lang="cs-CZ"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3568" y="1916832"/>
            <a:ext cx="7632847" cy="4608512"/>
          </a:xfrm>
        </p:spPr>
      </p:pic>
    </p:spTree>
    <p:extLst>
      <p:ext uri="{BB962C8B-B14F-4D97-AF65-F5344CB8AC3E}">
        <p14:creationId xmlns:p14="http://schemas.microsoft.com/office/powerpoint/2010/main" xmlns="" val="3353992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28" y="533400"/>
            <a:ext cx="4444280" cy="1959496"/>
          </a:xfrm>
        </p:spPr>
        <p:txBody>
          <a:bodyPr>
            <a:normAutofit/>
          </a:bodyPr>
          <a:lstStyle/>
          <a:p>
            <a:r>
              <a:rPr lang="en-US" sz="2400" dirty="0" smtClean="0"/>
              <a:t>S.G. </a:t>
            </a:r>
            <a:r>
              <a:rPr lang="cs-CZ" sz="2400" dirty="0" smtClean="0"/>
              <a:t>NGO residenční, ambulantní</a:t>
            </a:r>
            <a:br>
              <a:rPr lang="cs-CZ" sz="2400" dirty="0" smtClean="0"/>
            </a:br>
            <a:r>
              <a:rPr lang="cs-CZ" sz="2400" dirty="0" smtClean="0"/>
              <a:t> intenzivní léčba pro vysoce</a:t>
            </a:r>
            <a:br>
              <a:rPr lang="cs-CZ" sz="2400" dirty="0" smtClean="0"/>
            </a:br>
            <a:r>
              <a:rPr lang="cs-CZ" sz="2400" dirty="0" smtClean="0"/>
              <a:t> probl. závislé muže, MD</a:t>
            </a:r>
            <a:endParaRPr lang="cs-CZ" sz="2400"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644008" y="548679"/>
            <a:ext cx="4300667" cy="2888705"/>
          </a:xfr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9728" y="2492896"/>
            <a:ext cx="4992555" cy="422108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00372" y="3437384"/>
            <a:ext cx="4343627" cy="3284984"/>
          </a:xfrm>
          <a:prstGeom prst="rect">
            <a:avLst/>
          </a:prstGeom>
        </p:spPr>
      </p:pic>
    </p:spTree>
    <p:extLst>
      <p:ext uri="{BB962C8B-B14F-4D97-AF65-F5344CB8AC3E}">
        <p14:creationId xmlns:p14="http://schemas.microsoft.com/office/powerpoint/2010/main" xmlns="" val="4052748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Contingency management</a:t>
            </a:r>
            <a:r>
              <a:rPr lang="cs-CZ" dirty="0" smtClean="0"/>
              <a:t> </a:t>
            </a:r>
            <a:r>
              <a:rPr lang="en-US" dirty="0" smtClean="0"/>
              <a:t>(</a:t>
            </a:r>
            <a:r>
              <a:rPr lang="cs-CZ" dirty="0" smtClean="0"/>
              <a:t>CM</a:t>
            </a:r>
            <a:r>
              <a:rPr lang="en-US" dirty="0" smtClean="0"/>
              <a:t>)</a:t>
            </a:r>
            <a:r>
              <a:rPr lang="cs-CZ" dirty="0" smtClean="0"/>
              <a:t> - motivační incentivy</a:t>
            </a:r>
            <a:endParaRPr lang="cs-CZ" dirty="0"/>
          </a:p>
        </p:txBody>
      </p:sp>
      <p:sp>
        <p:nvSpPr>
          <p:cNvPr id="3" name="Content Placeholder 2"/>
          <p:cNvSpPr>
            <a:spLocks noGrp="1"/>
          </p:cNvSpPr>
          <p:nvPr>
            <p:ph idx="1"/>
          </p:nvPr>
        </p:nvSpPr>
        <p:spPr/>
        <p:txBody>
          <a:bodyPr>
            <a:normAutofit fontScale="92500" lnSpcReduction="10000"/>
          </a:bodyPr>
          <a:lstStyle/>
          <a:p>
            <a:r>
              <a:rPr lang="en-US" dirty="0" smtClean="0"/>
              <a:t>P</a:t>
            </a:r>
            <a:r>
              <a:rPr lang="cs-CZ" dirty="0" smtClean="0"/>
              <a:t>řístup založena na změně chování, redukování užívání drog, na zakl. testovaní urinálních vzorků – drug free</a:t>
            </a:r>
            <a:endParaRPr lang="en-US" dirty="0" smtClean="0"/>
          </a:p>
          <a:p>
            <a:r>
              <a:rPr lang="cs-CZ" dirty="0" smtClean="0"/>
              <a:t> </a:t>
            </a:r>
          </a:p>
          <a:p>
            <a:r>
              <a:rPr lang="cs-CZ" dirty="0" smtClean="0"/>
              <a:t>Bezprostřední odměny, incentivy – služby a zboží, vouchery- komunitní posilovaní </a:t>
            </a:r>
            <a:r>
              <a:rPr lang="en-US" dirty="0" smtClean="0"/>
              <a:t>(</a:t>
            </a:r>
            <a:r>
              <a:rPr lang="en-US" dirty="0" err="1" smtClean="0"/>
              <a:t>Podobn</a:t>
            </a:r>
            <a:r>
              <a:rPr lang="cs-CZ" dirty="0"/>
              <a:t>é principy změn-Voucher-Based Reinforcement</a:t>
            </a:r>
            <a:r>
              <a:rPr lang="en-US" dirty="0"/>
              <a:t> </a:t>
            </a:r>
            <a:r>
              <a:rPr lang="cs-CZ" dirty="0"/>
              <a:t>(VBR)</a:t>
            </a:r>
            <a:r>
              <a:rPr lang="en-US" dirty="0"/>
              <a:t> </a:t>
            </a:r>
            <a:r>
              <a:rPr lang="cs-CZ" dirty="0"/>
              <a:t>Prize Incentives </a:t>
            </a:r>
            <a:r>
              <a:rPr lang="cs-CZ" dirty="0" smtClean="0"/>
              <a:t>CM</a:t>
            </a:r>
            <a:r>
              <a:rPr lang="en-US" dirty="0" smtClean="0"/>
              <a:t>)</a:t>
            </a:r>
            <a:r>
              <a:rPr lang="cs-CZ" dirty="0" smtClean="0"/>
              <a:t>.</a:t>
            </a:r>
            <a:endParaRPr lang="cs-CZ" dirty="0"/>
          </a:p>
          <a:p>
            <a:r>
              <a:rPr lang="cs-CZ" dirty="0" smtClean="0"/>
              <a:t>Participace na poradenství, terapii, trénink různých dovedností, vč. prevence relapsu, indiv. </a:t>
            </a:r>
            <a:r>
              <a:rPr lang="en-US" dirty="0" smtClean="0"/>
              <a:t>t</a:t>
            </a:r>
            <a:r>
              <a:rPr lang="cs-CZ" dirty="0" smtClean="0"/>
              <a:t>erapie</a:t>
            </a:r>
          </a:p>
          <a:p>
            <a:endParaRPr lang="cs-CZ" dirty="0"/>
          </a:p>
          <a:p>
            <a:r>
              <a:rPr lang="en-US" dirty="0" smtClean="0"/>
              <a:t>V</a:t>
            </a:r>
            <a:r>
              <a:rPr lang="cs-CZ" dirty="0" smtClean="0"/>
              <a:t>ýzkumy prokazuji vysokou efektivitu -Drug </a:t>
            </a:r>
            <a:r>
              <a:rPr lang="cs-CZ" dirty="0"/>
              <a:t>free life</a:t>
            </a:r>
          </a:p>
          <a:p>
            <a:r>
              <a:rPr lang="cs-CZ" dirty="0" smtClean="0"/>
              <a:t>Evidence based přístup- posilující pozitivní změny v chování.</a:t>
            </a:r>
          </a:p>
          <a:p>
            <a:pPr marL="0" indent="0">
              <a:buNone/>
            </a:pPr>
            <a:endParaRPr lang="cs-CZ" dirty="0" smtClean="0"/>
          </a:p>
          <a:p>
            <a:pPr marL="0" indent="0">
              <a:buNone/>
            </a:pPr>
            <a:r>
              <a:rPr lang="cs-CZ" sz="2000" dirty="0" smtClean="0"/>
              <a:t>P</a:t>
            </a:r>
            <a:r>
              <a:rPr lang="en-US" sz="2000" dirty="0" err="1" smtClean="0"/>
              <a:t>rinciples</a:t>
            </a:r>
            <a:r>
              <a:rPr lang="en-US" sz="2000" dirty="0" smtClean="0"/>
              <a:t> of</a:t>
            </a:r>
            <a:r>
              <a:rPr lang="cs-CZ" sz="2000" dirty="0" smtClean="0"/>
              <a:t> </a:t>
            </a:r>
            <a:r>
              <a:rPr lang="en-US" sz="2000" dirty="0" smtClean="0"/>
              <a:t>drug addiction</a:t>
            </a:r>
            <a:r>
              <a:rPr lang="cs-CZ" sz="2000" dirty="0" smtClean="0"/>
              <a:t> </a:t>
            </a:r>
            <a:r>
              <a:rPr lang="en-US" sz="2000" dirty="0" smtClean="0"/>
              <a:t>treatment</a:t>
            </a:r>
            <a:r>
              <a:rPr lang="en-US" sz="2000" dirty="0"/>
              <a:t>:</a:t>
            </a:r>
            <a:endParaRPr lang="cs-CZ" sz="2000" dirty="0"/>
          </a:p>
          <a:p>
            <a:r>
              <a:rPr lang="cs-CZ" sz="2000" dirty="0"/>
              <a:t>http://www.drugabuse.gov/sites/default/files/podat_1.pdf</a:t>
            </a:r>
            <a:endParaRPr lang="cs-CZ" sz="2000" dirty="0" smtClean="0"/>
          </a:p>
          <a:p>
            <a:endParaRPr lang="cs-CZ" dirty="0" smtClean="0"/>
          </a:p>
          <a:p>
            <a:endParaRPr lang="cs-CZ" dirty="0" smtClean="0"/>
          </a:p>
        </p:txBody>
      </p:sp>
    </p:spTree>
    <p:extLst>
      <p:ext uri="{BB962C8B-B14F-4D97-AF65-F5344CB8AC3E}">
        <p14:creationId xmlns:p14="http://schemas.microsoft.com/office/powerpoint/2010/main" xmlns="" val="682764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Adolescent Community </a:t>
            </a:r>
            <a:r>
              <a:rPr lang="en-US" sz="3200" dirty="0" smtClean="0"/>
              <a:t>Reinforcement</a:t>
            </a:r>
            <a:r>
              <a:rPr lang="cs-CZ" sz="3200" dirty="0" smtClean="0"/>
              <a:t> </a:t>
            </a:r>
            <a:r>
              <a:rPr lang="en-US" sz="3200" dirty="0" smtClean="0"/>
              <a:t> Approach (</a:t>
            </a:r>
            <a:r>
              <a:rPr lang="cs-CZ" sz="3200" dirty="0" smtClean="0"/>
              <a:t>A</a:t>
            </a:r>
            <a:r>
              <a:rPr lang="en-US" sz="3200" dirty="0" smtClean="0"/>
              <a:t>-</a:t>
            </a:r>
            <a:r>
              <a:rPr lang="cs-CZ" sz="3200" dirty="0" smtClean="0"/>
              <a:t>CRA</a:t>
            </a:r>
            <a:r>
              <a:rPr lang="en-US" sz="3200" dirty="0" smtClean="0"/>
              <a:t>) </a:t>
            </a:r>
            <a:r>
              <a:rPr lang="en-US" sz="3200" dirty="0"/>
              <a:t/>
            </a:r>
            <a:br>
              <a:rPr lang="en-US" sz="3200" dirty="0"/>
            </a:br>
            <a:endParaRPr lang="cs-CZ" sz="3200" dirty="0"/>
          </a:p>
        </p:txBody>
      </p:sp>
      <p:sp>
        <p:nvSpPr>
          <p:cNvPr id="3" name="Content Placeholder 2"/>
          <p:cNvSpPr>
            <a:spLocks noGrp="1"/>
          </p:cNvSpPr>
          <p:nvPr>
            <p:ph idx="1"/>
          </p:nvPr>
        </p:nvSpPr>
        <p:spPr/>
        <p:txBody>
          <a:bodyPr>
            <a:normAutofit/>
          </a:bodyPr>
          <a:lstStyle/>
          <a:p>
            <a:r>
              <a:rPr lang="cs-CZ" dirty="0" smtClean="0"/>
              <a:t>Přístup zaměřen an  komprehensivní kontinuální péči v komunitě</a:t>
            </a:r>
            <a:endParaRPr lang="en-US" dirty="0" smtClean="0"/>
          </a:p>
          <a:p>
            <a:r>
              <a:rPr lang="cs-CZ" dirty="0" smtClean="0"/>
              <a:t>Pozitivní posilování - </a:t>
            </a:r>
            <a:r>
              <a:rPr lang="en-US" dirty="0" err="1" smtClean="0"/>
              <a:t>Adolescenti</a:t>
            </a:r>
            <a:r>
              <a:rPr lang="en-US" dirty="0" smtClean="0"/>
              <a:t> +</a:t>
            </a:r>
            <a:r>
              <a:rPr lang="cs-CZ" dirty="0" smtClean="0"/>
              <a:t>  jejich rodina</a:t>
            </a:r>
          </a:p>
          <a:p>
            <a:r>
              <a:rPr lang="cs-CZ" dirty="0" smtClean="0"/>
              <a:t>Podpora </a:t>
            </a:r>
            <a:r>
              <a:rPr lang="cs-CZ" dirty="0" smtClean="0"/>
              <a:t>vzdělávání</a:t>
            </a:r>
            <a:r>
              <a:rPr lang="cs-CZ" dirty="0" smtClean="0"/>
              <a:t>, sociálních potřeb, prac. uplatnění</a:t>
            </a:r>
          </a:p>
          <a:p>
            <a:r>
              <a:rPr lang="cs-CZ" dirty="0" smtClean="0"/>
              <a:t>Rozšiřování škály dovedností, aktivní zapojení, zájmové aktivity</a:t>
            </a:r>
          </a:p>
          <a:p>
            <a:r>
              <a:rPr lang="en-US" dirty="0"/>
              <a:t>Assertive Continuing Care (ACC) </a:t>
            </a:r>
            <a:r>
              <a:rPr lang="cs-CZ" dirty="0" smtClean="0"/>
              <a:t>– návaznost, prace uvnitř rodiny,  prevence relapsu</a:t>
            </a:r>
          </a:p>
          <a:p>
            <a:r>
              <a:rPr lang="cs-CZ" dirty="0" smtClean="0"/>
              <a:t>Multidisciplinární tým, case manager</a:t>
            </a:r>
          </a:p>
          <a:p>
            <a:endParaRPr lang="cs-CZ" dirty="0"/>
          </a:p>
          <a:p>
            <a:pPr marL="0" indent="0">
              <a:buNone/>
            </a:pPr>
            <a:r>
              <a:rPr lang="cs-CZ" sz="1800" dirty="0"/>
              <a:t>http://www.docstoc.com/docs/42064940/An-Assertive-Approach-to-Case-Management-and-Continuing-Care</a:t>
            </a:r>
          </a:p>
          <a:p>
            <a:endParaRPr lang="cs-CZ" dirty="0"/>
          </a:p>
        </p:txBody>
      </p:sp>
    </p:spTree>
    <p:extLst>
      <p:ext uri="{BB962C8B-B14F-4D97-AF65-F5344CB8AC3E}">
        <p14:creationId xmlns:p14="http://schemas.microsoft.com/office/powerpoint/2010/main" xmlns="" val="1383490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Mural art </a:t>
            </a:r>
            <a:r>
              <a:rPr lang="en-US" sz="2400" dirty="0">
                <a:hlinkClick r:id="rId2"/>
              </a:rPr>
              <a:t>http://</a:t>
            </a:r>
            <a:r>
              <a:rPr lang="en-US" sz="2400" dirty="0" smtClean="0">
                <a:hlinkClick r:id="rId2"/>
              </a:rPr>
              <a:t>muralarts.org/about</a:t>
            </a:r>
            <a:r>
              <a:rPr lang="en-US" sz="2400" dirty="0" smtClean="0"/>
              <a:t> Philadelphia</a:t>
            </a:r>
            <a:r>
              <a:rPr lang="cs-CZ" sz="2400" dirty="0" smtClean="0"/>
              <a:t>, PA</a:t>
            </a:r>
            <a:br>
              <a:rPr lang="cs-CZ" sz="2400" dirty="0" smtClean="0"/>
            </a:br>
            <a:r>
              <a:rPr lang="cs-CZ" sz="2400" b="1" dirty="0" smtClean="0"/>
              <a:t>Umění transformuje veřejný prostor a individuální život</a:t>
            </a:r>
            <a:endParaRPr lang="cs-CZ" sz="2400" b="1" dirty="0"/>
          </a:p>
        </p:txBody>
      </p:sp>
      <p:sp>
        <p:nvSpPr>
          <p:cNvPr id="3" name="Content Placeholder 2"/>
          <p:cNvSpPr>
            <a:spLocks noGrp="1"/>
          </p:cNvSpPr>
          <p:nvPr>
            <p:ph idx="1"/>
          </p:nvPr>
        </p:nvSpPr>
        <p:spPr/>
        <p:txBody>
          <a:bodyPr/>
          <a:lstStyle/>
          <a:p>
            <a:r>
              <a:rPr lang="en-US" dirty="0" err="1" smtClean="0"/>
              <a:t>Unik</a:t>
            </a:r>
            <a:r>
              <a:rPr lang="cs-CZ" dirty="0" smtClean="0"/>
              <a:t>á</a:t>
            </a:r>
            <a:r>
              <a:rPr lang="en-US" dirty="0" err="1" smtClean="0"/>
              <a:t>tn</a:t>
            </a:r>
            <a:r>
              <a:rPr lang="cs-CZ" dirty="0" smtClean="0"/>
              <a:t>í</a:t>
            </a:r>
            <a:r>
              <a:rPr lang="en-US" dirty="0" smtClean="0"/>
              <a:t> </a:t>
            </a:r>
            <a:r>
              <a:rPr lang="en-US" dirty="0" err="1" smtClean="0"/>
              <a:t>komunitn</a:t>
            </a:r>
            <a:r>
              <a:rPr lang="cs-CZ" dirty="0" smtClean="0"/>
              <a:t>í a kolaborativní proces s kořeny v tradiční nástěné malbě.</a:t>
            </a:r>
          </a:p>
          <a:p>
            <a:endParaRPr lang="cs-C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2564904"/>
            <a:ext cx="3901440" cy="39604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88024" y="2564904"/>
            <a:ext cx="3833128" cy="3960440"/>
          </a:xfrm>
          <a:prstGeom prst="rect">
            <a:avLst/>
          </a:prstGeom>
        </p:spPr>
      </p:pic>
    </p:spTree>
    <p:extLst>
      <p:ext uri="{BB962C8B-B14F-4D97-AF65-F5344CB8AC3E}">
        <p14:creationId xmlns:p14="http://schemas.microsoft.com/office/powerpoint/2010/main" xmlns="" val="11657346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640960" cy="1728192"/>
          </a:xfrm>
        </p:spPr>
        <p:txBody>
          <a:bodyPr>
            <a:normAutofit fontScale="90000"/>
          </a:bodyPr>
          <a:lstStyle/>
          <a:p>
            <a:r>
              <a:rPr lang="cs-CZ" dirty="0" smtClean="0"/>
              <a:t>Umění zažehuje změny</a:t>
            </a:r>
            <a:br>
              <a:rPr lang="cs-CZ" dirty="0" smtClean="0"/>
            </a:br>
            <a:r>
              <a:rPr lang="en-US" sz="2700" dirty="0"/>
              <a:t>"</a:t>
            </a:r>
            <a:r>
              <a:rPr lang="en-US" sz="2700" i="1" dirty="0"/>
              <a:t>What drives us is the opportunity for life to triumph over the forces of despair. We just happen to be good at painting murals."</a:t>
            </a:r>
            <a:endParaRPr lang="cs-CZ" sz="2700" i="1" dirty="0"/>
          </a:p>
        </p:txBody>
      </p:sp>
      <p:sp>
        <p:nvSpPr>
          <p:cNvPr id="3" name="Content Placeholder 2"/>
          <p:cNvSpPr>
            <a:spLocks noGrp="1"/>
          </p:cNvSpPr>
          <p:nvPr>
            <p:ph idx="1"/>
          </p:nvPr>
        </p:nvSpPr>
        <p:spPr>
          <a:xfrm>
            <a:off x="457200" y="2204864"/>
            <a:ext cx="8229600" cy="4272136"/>
          </a:xfrm>
        </p:spPr>
        <p:txBody>
          <a:bodyPr>
            <a:normAutofit fontScale="92500"/>
          </a:bodyPr>
          <a:lstStyle/>
          <a:p>
            <a:r>
              <a:rPr lang="cs-CZ" dirty="0"/>
              <a:t>Anti-Graffiti </a:t>
            </a:r>
            <a:r>
              <a:rPr lang="cs-CZ" dirty="0" smtClean="0"/>
              <a:t>Network</a:t>
            </a:r>
          </a:p>
          <a:p>
            <a:r>
              <a:rPr lang="cs-CZ" dirty="0" smtClean="0"/>
              <a:t>Interaktivní proces spoluprace, residenti, návštěvníci, osoby v riziku soc. vyloučení.</a:t>
            </a:r>
          </a:p>
          <a:p>
            <a:pPr marL="0" indent="0">
              <a:buNone/>
            </a:pPr>
            <a:r>
              <a:rPr lang="cs-CZ" dirty="0" smtClean="0"/>
              <a:t>Programy</a:t>
            </a:r>
            <a:r>
              <a:rPr lang="en-US" dirty="0" smtClean="0"/>
              <a:t>:</a:t>
            </a:r>
            <a:r>
              <a:rPr lang="cs-CZ" dirty="0" smtClean="0"/>
              <a:t> </a:t>
            </a:r>
          </a:p>
          <a:p>
            <a:r>
              <a:rPr lang="cs-CZ" dirty="0" smtClean="0"/>
              <a:t>delikventi po VT, mladí v riziku </a:t>
            </a:r>
          </a:p>
          <a:p>
            <a:r>
              <a:rPr lang="cs-CZ" dirty="0" smtClean="0"/>
              <a:t>vykořenění mladí lidé-rasové problémy- vzdělávací příležitost, </a:t>
            </a:r>
          </a:p>
          <a:p>
            <a:r>
              <a:rPr lang="cs-CZ" dirty="0" smtClean="0"/>
              <a:t>zvyšování zaměstnanosti-kreativní ekonomie,</a:t>
            </a:r>
          </a:p>
          <a:p>
            <a:r>
              <a:rPr lang="cs-CZ" dirty="0" smtClean="0"/>
              <a:t> rozvíjení experimentílní kreativity- Mural Arts-mural LAB</a:t>
            </a:r>
          </a:p>
          <a:p>
            <a:r>
              <a:rPr lang="cs-CZ" dirty="0" smtClean="0"/>
              <a:t> </a:t>
            </a:r>
            <a:r>
              <a:rPr lang="cs-CZ" sz="2000" dirty="0" smtClean="0"/>
              <a:t>Mural Art je </a:t>
            </a:r>
            <a:r>
              <a:rPr lang="en-US" sz="2000" dirty="0" smtClean="0"/>
              <a:t>1</a:t>
            </a:r>
            <a:r>
              <a:rPr lang="cs-CZ" sz="2000" dirty="0" smtClean="0"/>
              <a:t>z </a:t>
            </a:r>
            <a:r>
              <a:rPr lang="en-US" sz="2000" dirty="0" smtClean="0"/>
              <a:t>5</a:t>
            </a:r>
            <a:r>
              <a:rPr lang="cs-CZ" sz="2000" dirty="0" smtClean="0"/>
              <a:t> top  městských investic zvyšující hodnotu majetku, udržování a redukce poškození, vytváření prac. příležitostí mezigeneračně. </a:t>
            </a:r>
            <a:endParaRPr lang="cs-CZ" sz="2000" dirty="0"/>
          </a:p>
        </p:txBody>
      </p:sp>
    </p:spTree>
    <p:extLst>
      <p:ext uri="{BB962C8B-B14F-4D97-AF65-F5344CB8AC3E}">
        <p14:creationId xmlns:p14="http://schemas.microsoft.com/office/powerpoint/2010/main" xmlns="" val="2455397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sz="2800" dirty="0" smtClean="0"/>
              <a:t>Porovnání relapsu u chronických nemocí</a:t>
            </a:r>
            <a:br>
              <a:rPr lang="cs-CZ" sz="2800" dirty="0" smtClean="0"/>
            </a:br>
            <a:r>
              <a:rPr lang="cs-CZ" sz="2200" dirty="0" smtClean="0"/>
              <a:t>drog. závislost obdobný rozsah relapsu jako u jiných chronických nemocí</a:t>
            </a:r>
            <a:endParaRPr lang="cs-CZ" sz="2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9552" y="1772816"/>
            <a:ext cx="8064896" cy="4608512"/>
          </a:xfrm>
        </p:spPr>
      </p:pic>
    </p:spTree>
    <p:extLst>
      <p:ext uri="{BB962C8B-B14F-4D97-AF65-F5344CB8AC3E}">
        <p14:creationId xmlns:p14="http://schemas.microsoft.com/office/powerpoint/2010/main" xmlns="" val="15394576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b="1" dirty="0"/>
              <a:t>HAP- Holistic Addiction </a:t>
            </a:r>
            <a:r>
              <a:rPr lang="cs-CZ" b="1" dirty="0" smtClean="0"/>
              <a:t>Program</a:t>
            </a:r>
            <a:r>
              <a:rPr lang="en-US" b="1" dirty="0" smtClean="0"/>
              <a:t>, FL</a:t>
            </a:r>
            <a:endParaRPr lang="cs-CZ" dirty="0"/>
          </a:p>
        </p:txBody>
      </p:sp>
      <p:sp>
        <p:nvSpPr>
          <p:cNvPr id="3" name="Content Placeholder 2"/>
          <p:cNvSpPr>
            <a:spLocks noGrp="1"/>
          </p:cNvSpPr>
          <p:nvPr>
            <p:ph idx="1"/>
          </p:nvPr>
        </p:nvSpPr>
        <p:spPr>
          <a:xfrm>
            <a:off x="251520" y="1600200"/>
            <a:ext cx="8435280" cy="4876800"/>
          </a:xfrm>
        </p:spPr>
        <p:txBody>
          <a:bodyPr>
            <a:normAutofit/>
          </a:bodyPr>
          <a:lstStyle/>
          <a:p>
            <a:r>
              <a:rPr lang="en-US" dirty="0" smtClean="0"/>
              <a:t>A</a:t>
            </a:r>
            <a:r>
              <a:rPr lang="cs-CZ" dirty="0" smtClean="0"/>
              <a:t>k</a:t>
            </a:r>
            <a:r>
              <a:rPr lang="en-US" dirty="0" err="1" smtClean="0"/>
              <a:t>upun</a:t>
            </a:r>
            <a:r>
              <a:rPr lang="cs-CZ" dirty="0" smtClean="0"/>
              <a:t>k</a:t>
            </a:r>
            <a:r>
              <a:rPr lang="en-US" dirty="0" err="1" smtClean="0"/>
              <a:t>tu</a:t>
            </a:r>
            <a:r>
              <a:rPr lang="cs-CZ" dirty="0" smtClean="0"/>
              <a:t>ra </a:t>
            </a:r>
            <a:r>
              <a:rPr lang="en-US" dirty="0" smtClean="0"/>
              <a:t>je </a:t>
            </a:r>
            <a:r>
              <a:rPr lang="en-US" dirty="0" err="1" smtClean="0"/>
              <a:t>schv</a:t>
            </a:r>
            <a:r>
              <a:rPr lang="cs-CZ" dirty="0" smtClean="0"/>
              <a:t>álená</a:t>
            </a:r>
            <a:r>
              <a:rPr lang="en-US" dirty="0" smtClean="0"/>
              <a:t>:</a:t>
            </a:r>
            <a:r>
              <a:rPr lang="cs-CZ" dirty="0" smtClean="0"/>
              <a:t> the</a:t>
            </a:r>
            <a:r>
              <a:rPr lang="en-US" dirty="0" smtClean="0"/>
              <a:t> </a:t>
            </a:r>
            <a:r>
              <a:rPr lang="en-US" dirty="0"/>
              <a:t>National Institutes of Health </a:t>
            </a:r>
            <a:r>
              <a:rPr lang="en-US" dirty="0">
                <a:hlinkClick r:id="rId3"/>
              </a:rPr>
              <a:t>www.NIH.gov</a:t>
            </a:r>
            <a:r>
              <a:rPr lang="en-US" dirty="0"/>
              <a:t>, the National Health Service </a:t>
            </a:r>
            <a:r>
              <a:rPr lang="en-US" dirty="0">
                <a:hlinkClick r:id="rId4"/>
              </a:rPr>
              <a:t>www.nhs.uk</a:t>
            </a:r>
            <a:r>
              <a:rPr lang="en-US" dirty="0"/>
              <a:t>, the World Health Organization </a:t>
            </a:r>
            <a:r>
              <a:rPr lang="en-US" dirty="0">
                <a:hlinkClick r:id="rId5"/>
              </a:rPr>
              <a:t>www.who.int</a:t>
            </a:r>
            <a:r>
              <a:rPr lang="en-US" dirty="0"/>
              <a:t> and the National Center for Complementary and </a:t>
            </a:r>
            <a:r>
              <a:rPr lang="en-US" dirty="0" smtClean="0"/>
              <a:t>Alternative</a:t>
            </a:r>
            <a:r>
              <a:rPr lang="cs-CZ" dirty="0" smtClean="0"/>
              <a:t> </a:t>
            </a:r>
            <a:r>
              <a:rPr lang="en-US" dirty="0" smtClean="0"/>
              <a:t>Medicine</a:t>
            </a:r>
            <a:r>
              <a:rPr lang="en-US" dirty="0" smtClean="0">
                <a:hlinkClick r:id="rId6"/>
              </a:rPr>
              <a:t>www.nccam.nih.gov</a:t>
            </a:r>
            <a:r>
              <a:rPr lang="en-US" dirty="0"/>
              <a:t>. </a:t>
            </a:r>
          </a:p>
          <a:p>
            <a:endParaRPr lang="en-US" dirty="0" smtClean="0"/>
          </a:p>
          <a:p>
            <a:endParaRPr lang="en-US" dirty="0"/>
          </a:p>
          <a:p>
            <a:endParaRPr lang="en-US" dirty="0" smtClean="0"/>
          </a:p>
          <a:p>
            <a:endParaRPr lang="en-US" dirty="0"/>
          </a:p>
          <a:p>
            <a:r>
              <a:rPr lang="cs-CZ" dirty="0" smtClean="0"/>
              <a:t>http</a:t>
            </a:r>
            <a:r>
              <a:rPr lang="cs-CZ" dirty="0"/>
              <a:t>://www.randallyons.com/</a:t>
            </a: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40" y="3645024"/>
            <a:ext cx="2009775" cy="2857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10702" y="4221088"/>
            <a:ext cx="1850509" cy="19213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10224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Sanctuary </a:t>
            </a:r>
            <a:r>
              <a:rPr lang="en-US" b="1" dirty="0" smtClean="0"/>
              <a:t> </a:t>
            </a:r>
            <a:r>
              <a:rPr lang="cs-CZ" b="1" dirty="0" smtClean="0"/>
              <a:t>-</a:t>
            </a:r>
            <a:r>
              <a:rPr lang="en-US" b="1" dirty="0" smtClean="0"/>
              <a:t>  Sedona</a:t>
            </a:r>
            <a:r>
              <a:rPr lang="cs-CZ" b="1" dirty="0" smtClean="0"/>
              <a:t>, Arizona</a:t>
            </a:r>
            <a:endParaRPr lang="cs-CZ" dirty="0"/>
          </a:p>
        </p:txBody>
      </p:sp>
      <p:sp>
        <p:nvSpPr>
          <p:cNvPr id="3" name="Content Placeholder 2"/>
          <p:cNvSpPr>
            <a:spLocks noGrp="1"/>
          </p:cNvSpPr>
          <p:nvPr>
            <p:ph idx="1"/>
          </p:nvPr>
        </p:nvSpPr>
        <p:spPr/>
        <p:txBody>
          <a:bodyPr>
            <a:normAutofit/>
          </a:bodyPr>
          <a:lstStyle/>
          <a:p>
            <a:r>
              <a:rPr lang="en-US" b="1" dirty="0" err="1" smtClean="0"/>
              <a:t>Holistick</a:t>
            </a:r>
            <a:r>
              <a:rPr lang="cs-CZ" b="1" dirty="0" smtClean="0"/>
              <a:t>ý program – </a:t>
            </a:r>
            <a:r>
              <a:rPr lang="en-US" b="1" dirty="0" smtClean="0"/>
              <a:t>4</a:t>
            </a:r>
            <a:r>
              <a:rPr lang="cs-CZ" b="1" dirty="0" smtClean="0"/>
              <a:t> kroky</a:t>
            </a:r>
          </a:p>
          <a:p>
            <a:r>
              <a:rPr lang="en-US" b="1" dirty="0" smtClean="0"/>
              <a:t>Mind</a:t>
            </a:r>
            <a:r>
              <a:rPr lang="en-US" b="1" dirty="0"/>
              <a:t>, Body, </a:t>
            </a:r>
            <a:r>
              <a:rPr lang="en-US" b="1" dirty="0" smtClean="0"/>
              <a:t>Soul</a:t>
            </a:r>
            <a:r>
              <a:rPr lang="cs-CZ" b="1" dirty="0" smtClean="0"/>
              <a:t>,</a:t>
            </a:r>
            <a:r>
              <a:rPr lang="en-US" b="1" dirty="0" smtClean="0"/>
              <a:t> </a:t>
            </a:r>
            <a:r>
              <a:rPr lang="en-US" b="1" dirty="0"/>
              <a:t>Spirit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cs-CZ" dirty="0" smtClean="0"/>
          </a:p>
          <a:p>
            <a:endParaRPr lang="cs-CZ" dirty="0"/>
          </a:p>
          <a:p>
            <a:endParaRPr lang="cs-CZ" dirty="0" smtClean="0"/>
          </a:p>
          <a:p>
            <a:endParaRPr lang="cs-CZ" dirty="0"/>
          </a:p>
          <a:p>
            <a:endParaRPr lang="cs-CZ" dirty="0" smtClean="0"/>
          </a:p>
          <a:p>
            <a:endParaRPr lang="en-US"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780928"/>
            <a:ext cx="4464496" cy="31222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8" y="1637928"/>
            <a:ext cx="3771900"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32040" y="4044912"/>
            <a:ext cx="3915916" cy="24968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12262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548680"/>
            <a:ext cx="8363272" cy="990600"/>
          </a:xfrm>
        </p:spPr>
        <p:txBody>
          <a:bodyPr>
            <a:normAutofit fontScale="90000"/>
          </a:bodyPr>
          <a:lstStyle/>
          <a:p>
            <a:r>
              <a:rPr lang="cs-CZ" sz="3100" dirty="0" smtClean="0"/>
              <a:t/>
            </a:r>
            <a:br>
              <a:rPr lang="cs-CZ" sz="3100" dirty="0" smtClean="0"/>
            </a:br>
            <a:r>
              <a:rPr lang="en-US" sz="2700" dirty="0" smtClean="0"/>
              <a:t>Johns </a:t>
            </a:r>
            <a:r>
              <a:rPr lang="en-US" sz="2700" dirty="0"/>
              <a:t>Hopkins Bloomberg School of Public </a:t>
            </a:r>
            <a:r>
              <a:rPr lang="en-US" sz="2700" dirty="0" smtClean="0"/>
              <a:t>Health</a:t>
            </a:r>
            <a:r>
              <a:rPr lang="cs-CZ" sz="2700" dirty="0" smtClean="0"/>
              <a:t>, Baltimore, MD</a:t>
            </a:r>
            <a:r>
              <a:rPr lang="en-US" sz="2700" b="1" dirty="0"/>
              <a:t/>
            </a:r>
            <a:br>
              <a:rPr lang="en-US" sz="2700" b="1" dirty="0"/>
            </a:br>
            <a:endParaRPr lang="cs-CZ" sz="2700" dirty="0"/>
          </a:p>
        </p:txBody>
      </p:sp>
      <p:sp>
        <p:nvSpPr>
          <p:cNvPr id="3" name="Content Placeholder 2"/>
          <p:cNvSpPr>
            <a:spLocks noGrp="1"/>
          </p:cNvSpPr>
          <p:nvPr>
            <p:ph idx="1"/>
          </p:nvPr>
        </p:nvSpPr>
        <p:spPr/>
        <p:txBody>
          <a:bodyPr/>
          <a:lstStyle/>
          <a:p>
            <a:endParaRPr lang="cs-CZ" dirty="0"/>
          </a:p>
          <a:p>
            <a:endParaRPr lang="cs-CZ" dirty="0"/>
          </a:p>
          <a:p>
            <a:endParaRPr lang="cs-CZ"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1612032"/>
            <a:ext cx="7139710" cy="5013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82920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640960" cy="10095071"/>
          </a:xfrm>
          <a:prstGeom prst="rect">
            <a:avLst/>
          </a:prstGeom>
        </p:spPr>
        <p:txBody>
          <a:bodyPr wrap="square">
            <a:spAutoFit/>
          </a:bodyPr>
          <a:lstStyle/>
          <a:p>
            <a:r>
              <a:rPr lang="cs-CZ" b="1" dirty="0" smtClean="0"/>
              <a:t>Zdroje</a:t>
            </a:r>
            <a:r>
              <a:rPr lang="en-US" dirty="0" smtClean="0"/>
              <a:t>:</a:t>
            </a:r>
            <a:endParaRPr lang="cs-CZ" dirty="0" smtClean="0"/>
          </a:p>
          <a:p>
            <a:r>
              <a:rPr lang="cs-CZ" sz="1600" dirty="0"/>
              <a:t>S</a:t>
            </a:r>
            <a:r>
              <a:rPr lang="en-US" sz="1600" dirty="0" err="1" smtClean="0"/>
              <a:t>ubstance</a:t>
            </a:r>
            <a:r>
              <a:rPr lang="en-US" sz="1600" dirty="0" smtClean="0"/>
              <a:t> use disorders are derived from </a:t>
            </a:r>
            <a:r>
              <a:rPr lang="en-US" sz="1600" dirty="0"/>
              <a:t>2</a:t>
            </a:r>
            <a:r>
              <a:rPr lang="en-US" sz="1600" dirty="0" smtClean="0"/>
              <a:t> primary sources:</a:t>
            </a:r>
          </a:p>
          <a:p>
            <a:pPr marL="342900" indent="-342900">
              <a:buAutoNum type="arabicParenBoth"/>
            </a:pPr>
            <a:r>
              <a:rPr lang="en-US" sz="1600" dirty="0" smtClean="0"/>
              <a:t>National Survey of Substance Abuse Treatment Services (N-SSATS),</a:t>
            </a:r>
            <a:endParaRPr lang="cs-CZ" sz="1600" dirty="0"/>
          </a:p>
          <a:p>
            <a:r>
              <a:rPr lang="en-US" sz="1600" dirty="0" smtClean="0"/>
              <a:t>(2) the Treatment Episode Data Set (TEDS),which provides</a:t>
            </a:r>
            <a:r>
              <a:rPr lang="cs-CZ" sz="1600" dirty="0" smtClean="0"/>
              <a:t> </a:t>
            </a:r>
            <a:r>
              <a:rPr lang="en-US" sz="1600" dirty="0" smtClean="0"/>
              <a:t>information on annual treatment admissions. </a:t>
            </a:r>
            <a:endParaRPr lang="cs-CZ" sz="1600" dirty="0" smtClean="0"/>
          </a:p>
          <a:p>
            <a:r>
              <a:rPr lang="cs-CZ" sz="1600" b="1" dirty="0" smtClean="0"/>
              <a:t>Best practice portal</a:t>
            </a:r>
            <a:r>
              <a:rPr lang="en-US" sz="1600" b="1" dirty="0" smtClean="0"/>
              <a:t> EMCDDA</a:t>
            </a:r>
            <a:r>
              <a:rPr lang="en-US" sz="1600" dirty="0" smtClean="0"/>
              <a:t>:</a:t>
            </a:r>
            <a:endParaRPr lang="cs-CZ" sz="1600" dirty="0" smtClean="0"/>
          </a:p>
          <a:p>
            <a:r>
              <a:rPr lang="cs-CZ" sz="1600" dirty="0">
                <a:solidFill>
                  <a:srgbClr val="FF0000"/>
                </a:solidFill>
                <a:hlinkClick r:id="rId2"/>
              </a:rPr>
              <a:t>http://</a:t>
            </a:r>
            <a:r>
              <a:rPr lang="cs-CZ" sz="1600" dirty="0" smtClean="0">
                <a:solidFill>
                  <a:srgbClr val="FF0000"/>
                </a:solidFill>
                <a:hlinkClick r:id="rId2"/>
              </a:rPr>
              <a:t>www.emcdda.europa.eu/best-practice#EIB</a:t>
            </a:r>
            <a:endParaRPr lang="en-US" sz="1600" dirty="0" smtClean="0">
              <a:solidFill>
                <a:srgbClr val="FF0000"/>
              </a:solidFill>
            </a:endParaRPr>
          </a:p>
          <a:p>
            <a:endParaRPr lang="cs-CZ" sz="1600" dirty="0"/>
          </a:p>
          <a:p>
            <a:endParaRPr lang="cs-CZ" sz="1600" dirty="0" smtClean="0"/>
          </a:p>
          <a:p>
            <a:r>
              <a:rPr lang="en-US" dirty="0"/>
              <a:t>Quick </a:t>
            </a:r>
            <a:r>
              <a:rPr lang="en-US" dirty="0" smtClean="0"/>
              <a:t>Guide. Brief </a:t>
            </a:r>
            <a:r>
              <a:rPr lang="en-US" dirty="0"/>
              <a:t>Interventions and Brief </a:t>
            </a:r>
            <a:r>
              <a:rPr lang="en-US" dirty="0" smtClean="0"/>
              <a:t>Therapies </a:t>
            </a:r>
            <a:r>
              <a:rPr lang="en-US" dirty="0"/>
              <a:t>for </a:t>
            </a:r>
            <a:r>
              <a:rPr lang="en-US" dirty="0" smtClean="0"/>
              <a:t>Substance Abuse,</a:t>
            </a:r>
            <a:r>
              <a:rPr lang="cs-CZ" dirty="0"/>
              <a:t> Based on TIP 34</a:t>
            </a:r>
            <a:r>
              <a:rPr lang="en-US" dirty="0" smtClean="0"/>
              <a:t> , 1998, </a:t>
            </a:r>
            <a:r>
              <a:rPr lang="en-US" dirty="0" err="1" smtClean="0"/>
              <a:t>Samsha</a:t>
            </a:r>
            <a:r>
              <a:rPr lang="en-US" dirty="0" smtClean="0"/>
              <a:t>. </a:t>
            </a:r>
            <a:endParaRPr lang="en-US" dirty="0"/>
          </a:p>
          <a:p>
            <a:r>
              <a:rPr lang="cs-CZ" dirty="0" smtClean="0">
                <a:hlinkClick r:id="rId3"/>
              </a:rPr>
              <a:t>http</a:t>
            </a:r>
            <a:r>
              <a:rPr lang="cs-CZ" dirty="0">
                <a:hlinkClick r:id="rId3"/>
              </a:rPr>
              <a:t>://store.samhsa.gov/shin/content//</a:t>
            </a:r>
            <a:r>
              <a:rPr lang="cs-CZ" dirty="0" smtClean="0">
                <a:hlinkClick r:id="rId3"/>
              </a:rPr>
              <a:t>SMA06-4136/SMA06-4136.pdf</a:t>
            </a:r>
            <a:endParaRPr lang="cs-CZ" dirty="0" smtClean="0"/>
          </a:p>
          <a:p>
            <a:r>
              <a:rPr lang="cs-CZ" dirty="0" smtClean="0"/>
              <a:t>NIDA </a:t>
            </a:r>
            <a:r>
              <a:rPr lang="en-US" dirty="0"/>
              <a:t>(2003)</a:t>
            </a:r>
            <a:r>
              <a:rPr lang="cs-CZ" dirty="0"/>
              <a:t> Preventing Drug Use among Children and Adolescents. A Research-Based Guide, </a:t>
            </a:r>
            <a:r>
              <a:rPr lang="en-US" dirty="0"/>
              <a:t>2</a:t>
            </a:r>
            <a:r>
              <a:rPr lang="cs-CZ" dirty="0"/>
              <a:t>. ed.NIH Public.</a:t>
            </a:r>
          </a:p>
          <a:p>
            <a:r>
              <a:rPr lang="en-US" dirty="0" smtClean="0">
                <a:hlinkClick r:id="rId4"/>
              </a:rPr>
              <a:t>http</a:t>
            </a:r>
            <a:r>
              <a:rPr lang="en-US" dirty="0">
                <a:hlinkClick r:id="rId4"/>
              </a:rPr>
              <a:t>://</a:t>
            </a:r>
            <a:r>
              <a:rPr lang="en-US" dirty="0" smtClean="0">
                <a:hlinkClick r:id="rId4"/>
              </a:rPr>
              <a:t>muralarts.org/about</a:t>
            </a:r>
            <a:endParaRPr lang="cs-CZ" dirty="0" smtClean="0"/>
          </a:p>
          <a:p>
            <a:r>
              <a:rPr lang="cs-CZ" dirty="0" smtClean="0">
                <a:hlinkClick r:id="rId5"/>
              </a:rPr>
              <a:t>http</a:t>
            </a:r>
            <a:r>
              <a:rPr lang="cs-CZ" dirty="0">
                <a:hlinkClick r:id="rId5"/>
              </a:rPr>
              <a:t>://realliferecoverydelray.com</a:t>
            </a:r>
            <a:r>
              <a:rPr lang="cs-CZ" dirty="0" smtClean="0">
                <a:hlinkClick r:id="rId5"/>
              </a:rPr>
              <a:t>/</a:t>
            </a:r>
            <a:endParaRPr lang="en-US" dirty="0" smtClean="0"/>
          </a:p>
          <a:p>
            <a:r>
              <a:rPr lang="cs-CZ" dirty="0" smtClean="0">
                <a:hlinkClick r:id="rId6"/>
              </a:rPr>
              <a:t>http</a:t>
            </a:r>
            <a:r>
              <a:rPr lang="cs-CZ" dirty="0">
                <a:hlinkClick r:id="rId6"/>
              </a:rPr>
              <a:t>://www.niaaa.nih.gov</a:t>
            </a:r>
            <a:r>
              <a:rPr lang="cs-CZ" dirty="0" smtClean="0">
                <a:hlinkClick r:id="rId6"/>
              </a:rPr>
              <a:t>/</a:t>
            </a:r>
            <a:endParaRPr lang="cs-CZ" dirty="0" smtClean="0"/>
          </a:p>
          <a:p>
            <a:r>
              <a:rPr lang="en-US" dirty="0" smtClean="0"/>
              <a:t>CASA </a:t>
            </a:r>
            <a:r>
              <a:rPr lang="en-US" dirty="0"/>
              <a:t>Columbia analysis of </a:t>
            </a:r>
            <a:r>
              <a:rPr lang="en-US" i="1" dirty="0"/>
              <a:t>The National Survey on</a:t>
            </a:r>
            <a:r>
              <a:rPr lang="cs-CZ" i="1" dirty="0"/>
              <a:t>  </a:t>
            </a:r>
            <a:r>
              <a:rPr lang="en-US" i="1" dirty="0"/>
              <a:t>Drug Use and Health </a:t>
            </a:r>
            <a:r>
              <a:rPr lang="en-US" dirty="0"/>
              <a:t>(NSDUH), 2010</a:t>
            </a:r>
            <a:r>
              <a:rPr lang="en-US" dirty="0" smtClean="0"/>
              <a:t>.</a:t>
            </a:r>
            <a:endParaRPr lang="cs-CZ" dirty="0" smtClean="0"/>
          </a:p>
          <a:p>
            <a:r>
              <a:rPr lang="cs-CZ" dirty="0" smtClean="0"/>
              <a:t>CASA </a:t>
            </a:r>
            <a:r>
              <a:rPr lang="en-US" dirty="0" smtClean="0"/>
              <a:t>(2012).</a:t>
            </a:r>
            <a:r>
              <a:rPr lang="cs-CZ" dirty="0" smtClean="0"/>
              <a:t>Addiction Medicine:</a:t>
            </a:r>
            <a:r>
              <a:rPr lang="en-US" dirty="0" smtClean="0"/>
              <a:t>Closing </a:t>
            </a:r>
            <a:r>
              <a:rPr lang="en-US" dirty="0"/>
              <a:t>the Gap between Science and </a:t>
            </a:r>
            <a:r>
              <a:rPr lang="en-US" dirty="0" smtClean="0"/>
              <a:t>Practice</a:t>
            </a:r>
            <a:r>
              <a:rPr lang="cs-CZ" dirty="0" smtClean="0"/>
              <a:t>,June 2012</a:t>
            </a:r>
            <a:r>
              <a:rPr lang="en-US" dirty="0" smtClean="0"/>
              <a:t>. </a:t>
            </a:r>
            <a:r>
              <a:rPr lang="en-US" dirty="0" smtClean="0">
                <a:hlinkClick r:id="rId7"/>
              </a:rPr>
              <a:t>www.casacolumbia.org</a:t>
            </a:r>
            <a:endParaRPr lang="cs-CZ" dirty="0" smtClean="0"/>
          </a:p>
          <a:p>
            <a:endParaRPr lang="cs-CZ" dirty="0"/>
          </a:p>
          <a:p>
            <a:r>
              <a:rPr lang="cs-CZ" dirty="0"/>
              <a:t/>
            </a:r>
            <a:br>
              <a:rPr lang="cs-CZ" dirty="0"/>
            </a:br>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a:p>
        </p:txBody>
      </p:sp>
    </p:spTree>
    <p:extLst>
      <p:ext uri="{BB962C8B-B14F-4D97-AF65-F5344CB8AC3E}">
        <p14:creationId xmlns:p14="http://schemas.microsoft.com/office/powerpoint/2010/main" xmlns="" val="3613141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12296"/>
          </a:xfrm>
        </p:spPr>
        <p:txBody>
          <a:bodyPr>
            <a:normAutofit/>
          </a:bodyPr>
          <a:lstStyle/>
          <a:p>
            <a:r>
              <a:rPr lang="cs-CZ" sz="1600" dirty="0">
                <a:hlinkClick r:id="rId2"/>
              </a:rPr>
              <a:t>http://www.wnd.com/2013/04/radical-increase-in-kids-prescribed-ritalin</a:t>
            </a:r>
            <a:r>
              <a:rPr lang="cs-CZ" sz="1600" dirty="0" smtClean="0">
                <a:hlinkClick r:id="rId2"/>
              </a:rPr>
              <a:t>/</a:t>
            </a:r>
            <a:endParaRPr lang="cs-CZ" sz="1600" dirty="0" smtClean="0"/>
          </a:p>
          <a:p>
            <a:r>
              <a:rPr lang="cs-CZ" sz="1600" dirty="0">
                <a:hlinkClick r:id="rId3"/>
              </a:rPr>
              <a:t>http://</a:t>
            </a:r>
            <a:r>
              <a:rPr lang="cs-CZ" sz="1600" dirty="0" smtClean="0">
                <a:hlinkClick r:id="rId3"/>
              </a:rPr>
              <a:t>www.cdc.gov/nchs/slaits/nsch.htm</a:t>
            </a:r>
            <a:endParaRPr lang="en-US" sz="1600" dirty="0" smtClean="0"/>
          </a:p>
          <a:p>
            <a:r>
              <a:rPr lang="cs-CZ" sz="1600" dirty="0">
                <a:hlinkClick r:id="rId4"/>
              </a:rPr>
              <a:t>http://</a:t>
            </a:r>
            <a:r>
              <a:rPr lang="cs-CZ" sz="1600" dirty="0" smtClean="0">
                <a:hlinkClick r:id="rId4"/>
              </a:rPr>
              <a:t>www.sciencedaily.com/releases/2011/08/110815095013.htm</a:t>
            </a:r>
            <a:endParaRPr lang="cs-CZ" sz="1600" dirty="0" smtClean="0"/>
          </a:p>
          <a:p>
            <a:r>
              <a:rPr lang="en-US" sz="1600" dirty="0" smtClean="0"/>
              <a:t>Roberts</a:t>
            </a:r>
            <a:r>
              <a:rPr lang="en-US" sz="1600" dirty="0"/>
              <a:t>, AR. Juvenile offender suicide: prevalence, risk factors, assessment, and crisis intervention protocols. </a:t>
            </a:r>
            <a:r>
              <a:rPr lang="en-US" sz="1600" dirty="0" err="1"/>
              <a:t>Int</a:t>
            </a:r>
            <a:r>
              <a:rPr lang="en-US" sz="1600" dirty="0"/>
              <a:t> J </a:t>
            </a:r>
            <a:r>
              <a:rPr lang="en-US" sz="1600" dirty="0" err="1"/>
              <a:t>Emerg</a:t>
            </a:r>
            <a:r>
              <a:rPr lang="en-US" sz="1600" dirty="0"/>
              <a:t> </a:t>
            </a:r>
            <a:r>
              <a:rPr lang="en-US" sz="1600" dirty="0" err="1"/>
              <a:t>Ment</a:t>
            </a:r>
            <a:r>
              <a:rPr lang="en-US" sz="1600" dirty="0"/>
              <a:t> Health. 2006 Fall;8(4):</a:t>
            </a:r>
            <a:r>
              <a:rPr lang="en-US" sz="1600" dirty="0" smtClean="0"/>
              <a:t>255-65.</a:t>
            </a:r>
            <a:endParaRPr lang="cs-CZ" sz="1600" dirty="0" smtClean="0"/>
          </a:p>
          <a:p>
            <a:r>
              <a:rPr lang="cs-CZ" sz="1600" dirty="0" smtClean="0">
                <a:hlinkClick r:id="rId5"/>
              </a:rPr>
              <a:t>http</a:t>
            </a:r>
            <a:r>
              <a:rPr lang="cs-CZ" sz="1600" dirty="0">
                <a:hlinkClick r:id="rId5"/>
              </a:rPr>
              <a:t>://</a:t>
            </a:r>
            <a:r>
              <a:rPr lang="cs-CZ" sz="1600" dirty="0" smtClean="0">
                <a:hlinkClick r:id="rId5"/>
              </a:rPr>
              <a:t>www.nij.gov/nij/topics/courts/drug-courts/madce.htm</a:t>
            </a:r>
            <a:endParaRPr lang="cs-CZ" sz="1600" dirty="0" smtClean="0"/>
          </a:p>
          <a:p>
            <a:r>
              <a:rPr lang="cs-CZ" sz="1600" dirty="0" smtClean="0">
                <a:hlinkClick r:id="rId6"/>
              </a:rPr>
              <a:t>https</a:t>
            </a:r>
            <a:r>
              <a:rPr lang="cs-CZ" sz="1600" dirty="0">
                <a:hlinkClick r:id="rId6"/>
              </a:rPr>
              <a:t>://</a:t>
            </a:r>
            <a:r>
              <a:rPr lang="cs-CZ" sz="1600" dirty="0" smtClean="0">
                <a:hlinkClick r:id="rId6"/>
              </a:rPr>
              <a:t>www.youtube.com/watch?v=cNIXm7znS8U</a:t>
            </a:r>
            <a:endParaRPr lang="cs-CZ" sz="1600" dirty="0" smtClean="0"/>
          </a:p>
          <a:p>
            <a:r>
              <a:rPr lang="cs-CZ" sz="1600" dirty="0" smtClean="0">
                <a:hlinkClick r:id="rId7"/>
              </a:rPr>
              <a:t>h</a:t>
            </a:r>
            <a:r>
              <a:rPr lang="en-US" sz="1600" dirty="0" smtClean="0">
                <a:hlinkClick r:id="rId7"/>
              </a:rPr>
              <a:t>ttps</a:t>
            </a:r>
            <a:r>
              <a:rPr lang="en-US" sz="1600" dirty="0">
                <a:hlinkClick r:id="rId7"/>
              </a:rPr>
              <a:t>://</a:t>
            </a:r>
            <a:r>
              <a:rPr lang="en-US" sz="1600" dirty="0" smtClean="0">
                <a:hlinkClick r:id="rId7"/>
              </a:rPr>
              <a:t>www.ncjrs.gov/pdffiles1/nij/238527.pdf</a:t>
            </a:r>
            <a:endParaRPr lang="cs-CZ" sz="1600" dirty="0" smtClean="0"/>
          </a:p>
          <a:p>
            <a:r>
              <a:rPr lang="en-US" sz="1600" dirty="0" smtClean="0">
                <a:hlinkClick r:id="rId8"/>
              </a:rPr>
              <a:t>http</a:t>
            </a:r>
            <a:r>
              <a:rPr lang="en-US" sz="1600" dirty="0">
                <a:hlinkClick r:id="rId8"/>
              </a:rPr>
              <a:t>://</a:t>
            </a:r>
            <a:r>
              <a:rPr lang="en-US" sz="1600" dirty="0" smtClean="0">
                <a:hlinkClick r:id="rId8"/>
              </a:rPr>
              <a:t>www.pacourts.us/judicial-administration/court-programs/drug-courts</a:t>
            </a:r>
            <a:endParaRPr lang="cs-CZ" sz="1600" dirty="0" smtClean="0"/>
          </a:p>
          <a:p>
            <a:r>
              <a:rPr lang="en-US" sz="1600" dirty="0">
                <a:hlinkClick r:id="rId9"/>
              </a:rPr>
              <a:t>http://</a:t>
            </a:r>
            <a:r>
              <a:rPr lang="en-US" sz="1600" dirty="0" smtClean="0">
                <a:hlinkClick r:id="rId9"/>
              </a:rPr>
              <a:t>www.secondgenesis.org/index.html</a:t>
            </a:r>
            <a:endParaRPr lang="cs-CZ" sz="1600" dirty="0" smtClean="0"/>
          </a:p>
          <a:p>
            <a:r>
              <a:rPr lang="en-US" sz="1600" dirty="0">
                <a:hlinkClick r:id="rId10"/>
              </a:rPr>
              <a:t>http://www.aa.org/?</a:t>
            </a:r>
            <a:r>
              <a:rPr lang="en-US" sz="1600" dirty="0" smtClean="0">
                <a:hlinkClick r:id="rId10"/>
              </a:rPr>
              <a:t>Media=PlayFlash</a:t>
            </a:r>
            <a:endParaRPr lang="cs-CZ" sz="1600" dirty="0" smtClean="0"/>
          </a:p>
          <a:p>
            <a:r>
              <a:rPr lang="en-US" sz="1600" dirty="0">
                <a:hlinkClick r:id="rId11"/>
              </a:rPr>
              <a:t>http://</a:t>
            </a:r>
            <a:r>
              <a:rPr lang="en-US" sz="1600" dirty="0" smtClean="0">
                <a:hlinkClick r:id="rId11"/>
              </a:rPr>
              <a:t>www.aa.org/pdf/products/p-55_twelvestepsillustrated.pdf</a:t>
            </a:r>
            <a:endParaRPr lang="en-US" sz="1600" dirty="0" smtClean="0"/>
          </a:p>
          <a:p>
            <a:r>
              <a:rPr lang="en-US" sz="1600" dirty="0">
                <a:hlinkClick r:id="rId12"/>
              </a:rPr>
              <a:t>http://</a:t>
            </a:r>
            <a:r>
              <a:rPr lang="en-US" sz="1600" dirty="0" smtClean="0">
                <a:hlinkClick r:id="rId12"/>
              </a:rPr>
              <a:t>www.anonymnialkoholici.cz/o-nas/dvanact-kroku.html</a:t>
            </a:r>
            <a:endParaRPr lang="cs-CZ" sz="1600" dirty="0" smtClean="0"/>
          </a:p>
          <a:p>
            <a:r>
              <a:rPr lang="cs-CZ" sz="1600" dirty="0">
                <a:hlinkClick r:id="rId13"/>
              </a:rPr>
              <a:t>http://www.espad.org/Uploads/ESPAD_reports/2011/The_2011_ESPAD_Report_FULL_2012_10_29.pdf</a:t>
            </a:r>
            <a:endParaRPr lang="cs-CZ" sz="1600" dirty="0"/>
          </a:p>
          <a:p>
            <a:r>
              <a:rPr lang="cs-CZ" sz="1600" dirty="0">
                <a:hlinkClick r:id="rId14"/>
              </a:rPr>
              <a:t>http://www.drogy-info.cz/index.php/info/press_centrum/vysledky_evropske_skolni_studie_o_alkoholu_a_jinych_drogach_espad_v_cr_v_r_2011_tiskova_zprava</a:t>
            </a:r>
            <a:endParaRPr lang="cs-CZ" sz="1600" dirty="0"/>
          </a:p>
          <a:p>
            <a:endParaRPr lang="en-US" sz="1600" dirty="0"/>
          </a:p>
          <a:p>
            <a:endParaRPr lang="en-US" sz="1600" dirty="0"/>
          </a:p>
          <a:p>
            <a:endParaRPr lang="cs-CZ" dirty="0"/>
          </a:p>
        </p:txBody>
      </p:sp>
    </p:spTree>
    <p:extLst>
      <p:ext uri="{BB962C8B-B14F-4D97-AF65-F5344CB8AC3E}">
        <p14:creationId xmlns:p14="http://schemas.microsoft.com/office/powerpoint/2010/main" xmlns="" val="14040064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856312"/>
          </a:xfrm>
        </p:spPr>
        <p:txBody>
          <a:bodyPr>
            <a:normAutofit lnSpcReduction="10000"/>
          </a:bodyPr>
          <a:lstStyle/>
          <a:p>
            <a:r>
              <a:rPr lang="cs-CZ" sz="1600" dirty="0">
                <a:hlinkClick r:id="rId2"/>
              </a:rPr>
              <a:t>http://</a:t>
            </a:r>
            <a:r>
              <a:rPr lang="cs-CZ" sz="1600" dirty="0" smtClean="0">
                <a:hlinkClick r:id="rId2"/>
              </a:rPr>
              <a:t>www.mentalhealth.va.gov/providers/sud/selfhelp/docs/4_Moos_Timko_chapter.pdf</a:t>
            </a:r>
            <a:endParaRPr lang="cs-CZ" sz="1600" dirty="0" smtClean="0"/>
          </a:p>
          <a:p>
            <a:r>
              <a:rPr lang="cs-CZ" sz="1600" dirty="0">
                <a:hlinkClick r:id="rId3"/>
              </a:rPr>
              <a:t>http://</a:t>
            </a:r>
            <a:r>
              <a:rPr lang="cs-CZ" sz="1600" dirty="0" smtClean="0">
                <a:hlinkClick r:id="rId3"/>
              </a:rPr>
              <a:t>www.bettyfordinstitute.org/uploaded-assets/pdf/what_is_recovery/Galanter_spirituality_model.pdf</a:t>
            </a:r>
            <a:endParaRPr lang="en-US" sz="1600" dirty="0" smtClean="0"/>
          </a:p>
          <a:p>
            <a:r>
              <a:rPr lang="cs-CZ" sz="1600" dirty="0">
                <a:hlinkClick r:id="rId4"/>
              </a:rPr>
              <a:t>http://</a:t>
            </a:r>
            <a:r>
              <a:rPr lang="cs-CZ" sz="1600" dirty="0" smtClean="0">
                <a:hlinkClick r:id="rId4"/>
              </a:rPr>
              <a:t>onlinelibrary.wiley.com/doi/10.1111/j.1360-0443.2010.02945.x/pdf</a:t>
            </a:r>
            <a:endParaRPr lang="cs-CZ" sz="1600" dirty="0" smtClean="0"/>
          </a:p>
          <a:p>
            <a:r>
              <a:rPr lang="en-US" sz="1600" dirty="0">
                <a:latin typeface="Arial Unicode MS" pitchFamily="34" charset="-128"/>
              </a:rPr>
              <a:t>U.S. Substance Abuse and Mental Health Services Administration 2003 National Survey on Drug Use and Health (NSDUH</a:t>
            </a:r>
            <a:r>
              <a:rPr lang="en-US" sz="1600" dirty="0" smtClean="0">
                <a:latin typeface="Arial Unicode MS" pitchFamily="34" charset="-128"/>
              </a:rPr>
              <a:t>)</a:t>
            </a:r>
            <a:endParaRPr lang="cs-CZ" sz="1600" dirty="0" smtClean="0">
              <a:latin typeface="Arial Unicode MS" pitchFamily="34" charset="-128"/>
            </a:endParaRPr>
          </a:p>
          <a:p>
            <a:r>
              <a:rPr lang="cs-CZ" sz="1600" dirty="0">
                <a:hlinkClick r:id="rId5"/>
              </a:rPr>
              <a:t>http://</a:t>
            </a:r>
            <a:r>
              <a:rPr lang="cs-CZ" sz="1600" dirty="0" smtClean="0">
                <a:hlinkClick r:id="rId5"/>
              </a:rPr>
              <a:t>www.drugabuse.gov/publications/principles-drug-addiction-treatment-research-based-guide-third-edition/evidence-based-approaches-to-drug-addiction-treatment/behavioral-0</a:t>
            </a:r>
            <a:endParaRPr lang="cs-CZ" sz="1600" dirty="0" smtClean="0"/>
          </a:p>
          <a:p>
            <a:r>
              <a:rPr lang="cs-CZ" sz="1600" dirty="0">
                <a:hlinkClick r:id="rId6"/>
              </a:rPr>
              <a:t>https://</a:t>
            </a:r>
            <a:r>
              <a:rPr lang="cs-CZ" sz="1600" dirty="0" smtClean="0">
                <a:hlinkClick r:id="rId6"/>
              </a:rPr>
              <a:t>www.youtube.com/watch?v=J_9i0x7ZKLk</a:t>
            </a:r>
            <a:endParaRPr lang="cs-CZ" sz="1600" dirty="0" smtClean="0"/>
          </a:p>
          <a:p>
            <a:r>
              <a:rPr lang="cs-CZ" sz="1600" dirty="0">
                <a:hlinkClick r:id="rId7"/>
              </a:rPr>
              <a:t>http://</a:t>
            </a:r>
            <a:r>
              <a:rPr lang="cs-CZ" sz="1600" dirty="0" smtClean="0">
                <a:hlinkClick r:id="rId7"/>
              </a:rPr>
              <a:t>www.drugabuse.gov/sites/default/files/podat_1.pdf</a:t>
            </a:r>
            <a:endParaRPr lang="cs-CZ" sz="1600" dirty="0" smtClean="0"/>
          </a:p>
          <a:p>
            <a:r>
              <a:rPr lang="cs-CZ" sz="1600" dirty="0">
                <a:hlinkClick r:id="rId8"/>
              </a:rPr>
              <a:t>http://</a:t>
            </a:r>
            <a:r>
              <a:rPr lang="cs-CZ" sz="1600" dirty="0" smtClean="0">
                <a:hlinkClick r:id="rId8"/>
              </a:rPr>
              <a:t>www.docstoc.com/docs/42064940/An-Assertive-Approach-to-Case-Management-and-Continuing-Care</a:t>
            </a:r>
            <a:endParaRPr lang="en-US" sz="1600" dirty="0" smtClean="0"/>
          </a:p>
          <a:p>
            <a:r>
              <a:rPr lang="cs-CZ" sz="1600" dirty="0">
                <a:hlinkClick r:id="rId9"/>
              </a:rPr>
              <a:t>http://www.tresearch.org/index.php/tools/download-asi-instruments-manuals</a:t>
            </a:r>
            <a:r>
              <a:rPr lang="cs-CZ" sz="1600" dirty="0" smtClean="0">
                <a:hlinkClick r:id="rId9"/>
              </a:rPr>
              <a:t>/</a:t>
            </a:r>
            <a:endParaRPr lang="cs-CZ" sz="1600" dirty="0" smtClean="0"/>
          </a:p>
          <a:p>
            <a:r>
              <a:rPr lang="cs-CZ" sz="1600" dirty="0">
                <a:hlinkClick r:id="rId10"/>
              </a:rPr>
              <a:t>http://</a:t>
            </a:r>
            <a:r>
              <a:rPr lang="cs-CZ" sz="1600" dirty="0" smtClean="0">
                <a:hlinkClick r:id="rId10"/>
              </a:rPr>
              <a:t>www.drugabuse.gov/sites/default/files/tobaccorrs_v16_0.pdf</a:t>
            </a:r>
            <a:endParaRPr lang="cs-CZ" sz="1600" dirty="0" smtClean="0"/>
          </a:p>
          <a:p>
            <a:r>
              <a:rPr lang="en-US" sz="1600" dirty="0"/>
              <a:t>High on Painkillers: Addiction and Overdose </a:t>
            </a:r>
            <a:br>
              <a:rPr lang="en-US" sz="1600" dirty="0"/>
            </a:br>
            <a:r>
              <a:rPr lang="cs-CZ" sz="1600" dirty="0">
                <a:hlinkClick r:id="rId11"/>
              </a:rPr>
              <a:t>http://www.youtube.com/watch?v=AOHqllp_AoA</a:t>
            </a:r>
            <a:r>
              <a:rPr lang="cs-CZ" sz="1600" dirty="0"/>
              <a:t/>
            </a:r>
            <a:br>
              <a:rPr lang="cs-CZ" sz="1600" dirty="0"/>
            </a:br>
            <a:r>
              <a:rPr lang="en-US" sz="1600" dirty="0"/>
              <a:t>Teenage Prescription Addiction: The Role the Medical System Plays </a:t>
            </a:r>
            <a:br>
              <a:rPr lang="en-US" sz="1600" dirty="0"/>
            </a:br>
            <a:r>
              <a:rPr lang="cs-CZ" sz="1600" dirty="0">
                <a:hlinkClick r:id="rId12"/>
              </a:rPr>
              <a:t>http://</a:t>
            </a:r>
            <a:r>
              <a:rPr lang="cs-CZ" sz="1600" dirty="0" smtClean="0">
                <a:hlinkClick r:id="rId12"/>
              </a:rPr>
              <a:t>www.youtube.com/watch?v=soWXe0N8Ll4</a:t>
            </a:r>
            <a:endParaRPr lang="cs-CZ" sz="1600" dirty="0" smtClean="0"/>
          </a:p>
          <a:p>
            <a:r>
              <a:rPr lang="cs-CZ" sz="1600" dirty="0"/>
              <a:t/>
            </a:r>
            <a:br>
              <a:rPr lang="cs-CZ" sz="1600" dirty="0"/>
            </a:br>
            <a:r>
              <a:rPr lang="cs-CZ" sz="1600" dirty="0"/>
              <a:t/>
            </a:r>
            <a:br>
              <a:rPr lang="cs-CZ" sz="1600" dirty="0"/>
            </a:br>
            <a:endParaRPr lang="cs-CZ" sz="1600" dirty="0"/>
          </a:p>
          <a:p>
            <a:endParaRPr lang="cs-CZ" sz="1600" dirty="0"/>
          </a:p>
          <a:p>
            <a:endParaRPr lang="en-US" sz="1600" dirty="0">
              <a:latin typeface="Arial Unicode MS" pitchFamily="34" charset="-128"/>
            </a:endParaRPr>
          </a:p>
          <a:p>
            <a:endParaRPr lang="en-US" sz="2000" dirty="0" smtClean="0"/>
          </a:p>
          <a:p>
            <a:endParaRPr lang="cs-CZ" sz="2000" dirty="0"/>
          </a:p>
        </p:txBody>
      </p:sp>
    </p:spTree>
    <p:extLst>
      <p:ext uri="{BB962C8B-B14F-4D97-AF65-F5344CB8AC3E}">
        <p14:creationId xmlns:p14="http://schemas.microsoft.com/office/powerpoint/2010/main" xmlns="" val="3794277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795627066"/>
              </p:ext>
            </p:extLst>
          </p:nvPr>
        </p:nvGraphicFramePr>
        <p:xfrm>
          <a:off x="457200" y="476672"/>
          <a:ext cx="8229600"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82575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a:t>
            </a:r>
            <a:r>
              <a:rPr lang="cs-CZ" dirty="0" smtClean="0"/>
              <a:t>dravotní chovaní </a:t>
            </a:r>
            <a:r>
              <a:rPr lang="en-US" dirty="0" smtClean="0"/>
              <a:t>- </a:t>
            </a:r>
            <a:r>
              <a:rPr lang="cs-CZ" dirty="0" smtClean="0"/>
              <a:t>socialní problém</a:t>
            </a:r>
            <a:r>
              <a:rPr lang="en-US" dirty="0" smtClean="0"/>
              <a:t>?</a:t>
            </a:r>
            <a:endParaRPr lang="cs-CZ" dirty="0"/>
          </a:p>
        </p:txBody>
      </p:sp>
      <p:sp>
        <p:nvSpPr>
          <p:cNvPr id="3" name="Content Placeholder 2"/>
          <p:cNvSpPr>
            <a:spLocks noGrp="1"/>
          </p:cNvSpPr>
          <p:nvPr>
            <p:ph idx="1"/>
          </p:nvPr>
        </p:nvSpPr>
        <p:spPr>
          <a:xfrm>
            <a:off x="467544" y="1484784"/>
            <a:ext cx="8280920" cy="4824536"/>
          </a:xfrm>
        </p:spPr>
        <p:txBody>
          <a:bodyPr>
            <a:normAutofit fontScale="85000" lnSpcReduction="10000"/>
          </a:bodyPr>
          <a:lstStyle/>
          <a:p>
            <a:pPr>
              <a:spcBef>
                <a:spcPct val="0"/>
              </a:spcBef>
              <a:buClr>
                <a:srgbClr val="666633"/>
              </a:buClr>
              <a:buFont typeface="Wingdings" pitchFamily="2" charset="2"/>
              <a:buChar char="è"/>
            </a:pPr>
            <a:r>
              <a:rPr lang="cs-CZ" altLang="cs-CZ" sz="2800" dirty="0" smtClean="0">
                <a:ea typeface="ＭＳ Ｐゴシック" pitchFamily="34" charset="-128"/>
                <a:sym typeface="Wingdings" pitchFamily="2" charset="2"/>
              </a:rPr>
              <a:t>Veřejný dialog o chováníní týkajícího se zdraví je spíše v rovině problémů sociálního kontextu, než veřejného zdraví.</a:t>
            </a:r>
          </a:p>
          <a:p>
            <a:pPr>
              <a:spcBef>
                <a:spcPct val="0"/>
              </a:spcBef>
              <a:buClr>
                <a:srgbClr val="666633"/>
              </a:buClr>
              <a:buFont typeface="Wingdings" pitchFamily="2" charset="2"/>
              <a:buChar char="è"/>
            </a:pPr>
            <a:endParaRPr lang="en-US" altLang="cs-CZ" sz="2800" dirty="0">
              <a:ea typeface="ＭＳ Ｐゴシック" pitchFamily="34" charset="-128"/>
              <a:sym typeface="Wingdings" pitchFamily="2" charset="2"/>
            </a:endParaRPr>
          </a:p>
          <a:p>
            <a:pPr lvl="2">
              <a:spcBef>
                <a:spcPct val="0"/>
              </a:spcBef>
              <a:buClr>
                <a:srgbClr val="666633"/>
              </a:buClr>
            </a:pPr>
            <a:r>
              <a:rPr lang="cs-CZ" altLang="cs-CZ" sz="2600" dirty="0" smtClean="0">
                <a:ea typeface="ＭＳ Ｐゴシック" pitchFamily="34" charset="-128"/>
                <a:sym typeface="Wingdings" pitchFamily="2" charset="2"/>
              </a:rPr>
              <a:t>Sociální péče o děti, blaho dětí</a:t>
            </a:r>
          </a:p>
          <a:p>
            <a:pPr lvl="2">
              <a:spcBef>
                <a:spcPct val="0"/>
              </a:spcBef>
              <a:buClr>
                <a:srgbClr val="666633"/>
              </a:buClr>
            </a:pPr>
            <a:r>
              <a:rPr lang="cs-CZ" altLang="cs-CZ" sz="2600" dirty="0" smtClean="0">
                <a:ea typeface="ＭＳ Ｐゴシック" pitchFamily="34" charset="-128"/>
                <a:sym typeface="Wingdings" pitchFamily="2" charset="2"/>
              </a:rPr>
              <a:t>Bezdomovectví</a:t>
            </a:r>
          </a:p>
          <a:p>
            <a:pPr lvl="2">
              <a:spcBef>
                <a:spcPct val="0"/>
              </a:spcBef>
              <a:buClr>
                <a:srgbClr val="666633"/>
              </a:buClr>
            </a:pPr>
            <a:r>
              <a:rPr lang="cs-CZ" altLang="cs-CZ" sz="2600" dirty="0" smtClean="0">
                <a:ea typeface="ＭＳ Ｐゴシック" pitchFamily="34" charset="-128"/>
                <a:sym typeface="Wingdings" pitchFamily="2" charset="2"/>
              </a:rPr>
              <a:t>Kriminalita</a:t>
            </a:r>
          </a:p>
          <a:p>
            <a:pPr lvl="2">
              <a:spcBef>
                <a:spcPct val="0"/>
              </a:spcBef>
              <a:buClr>
                <a:srgbClr val="666633"/>
              </a:buClr>
            </a:pPr>
            <a:r>
              <a:rPr lang="cs-CZ" altLang="cs-CZ" sz="2600" dirty="0" smtClean="0">
                <a:ea typeface="ＭＳ Ｐゴシック" pitchFamily="34" charset="-128"/>
                <a:sym typeface="Wingdings" pitchFamily="2" charset="2"/>
              </a:rPr>
              <a:t>Školní problémy,výkonost, problémy s chováním mladých</a:t>
            </a:r>
          </a:p>
          <a:p>
            <a:pPr lvl="2">
              <a:spcBef>
                <a:spcPct val="0"/>
              </a:spcBef>
              <a:buClr>
                <a:srgbClr val="666633"/>
              </a:buClr>
            </a:pPr>
            <a:r>
              <a:rPr lang="cs-CZ" altLang="cs-CZ" sz="2600" dirty="0" smtClean="0">
                <a:ea typeface="ＭＳ Ｐゴシック" pitchFamily="34" charset="-128"/>
                <a:sym typeface="Wingdings" pitchFamily="2" charset="2"/>
              </a:rPr>
              <a:t>Poskytovatelé-systém-instituce,vladní neúspěchy</a:t>
            </a:r>
          </a:p>
          <a:p>
            <a:pPr lvl="2">
              <a:spcBef>
                <a:spcPct val="0"/>
              </a:spcBef>
              <a:buClr>
                <a:srgbClr val="666633"/>
              </a:buClr>
            </a:pPr>
            <a:r>
              <a:rPr lang="cs-CZ" sz="2600" dirty="0" smtClean="0">
                <a:ea typeface="ＭＳ Ｐゴシック" pitchFamily="34" charset="-128"/>
                <a:sym typeface="Wingdings" pitchFamily="2" charset="2"/>
              </a:rPr>
              <a:t>Veřejné tragedie</a:t>
            </a:r>
          </a:p>
          <a:p>
            <a:pPr lvl="2">
              <a:spcBef>
                <a:spcPct val="0"/>
              </a:spcBef>
              <a:buClr>
                <a:srgbClr val="666633"/>
              </a:buClr>
            </a:pPr>
            <a:endParaRPr lang="cs-CZ" sz="2600" dirty="0">
              <a:ea typeface="ＭＳ Ｐゴシック" pitchFamily="34" charset="-128"/>
              <a:sym typeface="Wingdings" pitchFamily="2" charset="2"/>
            </a:endParaRPr>
          </a:p>
          <a:p>
            <a:pPr lvl="2">
              <a:spcBef>
                <a:spcPct val="0"/>
              </a:spcBef>
              <a:buClr>
                <a:srgbClr val="666633"/>
              </a:buClr>
            </a:pPr>
            <a:r>
              <a:rPr lang="cs-CZ" sz="2600" dirty="0" smtClean="0">
                <a:ea typeface="ＭＳ Ｐゴシック" pitchFamily="34" charset="-128"/>
                <a:sym typeface="Wingdings" pitchFamily="2" charset="2"/>
              </a:rPr>
              <a:t>Veřejnost často vytváří morální spravedlnost = nedorozumění, obviňování, disktŕiminace, exlu</a:t>
            </a:r>
            <a:r>
              <a:rPr lang="en-US" sz="2600" dirty="0">
                <a:ea typeface="ＭＳ Ｐゴシック" pitchFamily="34" charset="-128"/>
                <a:sym typeface="Wingdings" pitchFamily="2" charset="2"/>
              </a:rPr>
              <a:t>z</a:t>
            </a:r>
            <a:r>
              <a:rPr lang="cs-CZ" sz="2600" dirty="0" smtClean="0">
                <a:ea typeface="ＭＳ Ｐゴシック" pitchFamily="34" charset="-128"/>
                <a:sym typeface="Wingdings" pitchFamily="2" charset="2"/>
              </a:rPr>
              <a:t>e</a:t>
            </a:r>
          </a:p>
          <a:p>
            <a:pPr lvl="2">
              <a:spcBef>
                <a:spcPct val="0"/>
              </a:spcBef>
              <a:buClr>
                <a:srgbClr val="666633"/>
              </a:buClr>
            </a:pPr>
            <a:endParaRPr lang="cs-CZ" sz="2600" dirty="0">
              <a:ea typeface="ＭＳ Ｐゴシック" pitchFamily="34" charset="-128"/>
              <a:sym typeface="Wingdings" pitchFamily="2" charset="2"/>
            </a:endParaRPr>
          </a:p>
          <a:p>
            <a:pPr lvl="2">
              <a:spcBef>
                <a:spcPct val="0"/>
              </a:spcBef>
              <a:buClr>
                <a:srgbClr val="666633"/>
              </a:buClr>
            </a:pPr>
            <a:r>
              <a:rPr lang="cs-CZ" sz="2600" dirty="0" smtClean="0">
                <a:ea typeface="ＭＳ Ｐゴシック" pitchFamily="34" charset="-128"/>
                <a:sym typeface="Wingdings" pitchFamily="2" charset="2"/>
              </a:rPr>
              <a:t>Ambivalence ve schopnosti ovlivňovat problém.</a:t>
            </a:r>
            <a:endParaRPr lang="cs-CZ" sz="2600" dirty="0"/>
          </a:p>
        </p:txBody>
      </p:sp>
    </p:spTree>
    <p:extLst>
      <p:ext uri="{BB962C8B-B14F-4D97-AF65-F5344CB8AC3E}">
        <p14:creationId xmlns:p14="http://schemas.microsoft.com/office/powerpoint/2010/main" xmlns="" val="1669493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 </a:t>
            </a:r>
            <a:r>
              <a:rPr lang="en-US" dirty="0" smtClean="0"/>
              <a:t>         </a:t>
            </a:r>
            <a:r>
              <a:rPr lang="cs-CZ" dirty="0" smtClean="0"/>
              <a:t>selhání  zodpovědnosti</a:t>
            </a:r>
            <a:endParaRPr lang="cs-CZ"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17440034"/>
              </p:ext>
            </p:extLst>
          </p:nvPr>
        </p:nvGraphicFramePr>
        <p:xfrm>
          <a:off x="457200" y="1600200"/>
          <a:ext cx="8507288"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ght Arrow 3"/>
          <p:cNvSpPr/>
          <p:nvPr/>
        </p:nvSpPr>
        <p:spPr>
          <a:xfrm>
            <a:off x="611560" y="8104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xmlns="" val="3441550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Zdrav</a:t>
            </a:r>
            <a:r>
              <a:rPr lang="en-US" dirty="0" err="1" smtClean="0"/>
              <a:t>otn</a:t>
            </a:r>
            <a:r>
              <a:rPr lang="cs-CZ" dirty="0"/>
              <a:t>í</a:t>
            </a:r>
            <a:r>
              <a:rPr lang="cs-CZ" dirty="0" smtClean="0"/>
              <a:t> chování ve vztahu k substancím </a:t>
            </a:r>
            <a:r>
              <a:rPr lang="cs-CZ" dirty="0"/>
              <a:t>- </a:t>
            </a:r>
            <a:r>
              <a:rPr lang="cs-CZ" sz="2700" dirty="0"/>
              <a:t>stejné </a:t>
            </a:r>
            <a:r>
              <a:rPr lang="cs-CZ" sz="2700" dirty="0" smtClean="0"/>
              <a:t>jako </a:t>
            </a:r>
            <a:r>
              <a:rPr lang="cs-CZ" sz="2700" dirty="0"/>
              <a:t>jiné zdravotní modality</a:t>
            </a:r>
          </a:p>
        </p:txBody>
      </p:sp>
      <p:sp>
        <p:nvSpPr>
          <p:cNvPr id="3" name="Content Placeholder 2"/>
          <p:cNvSpPr>
            <a:spLocks noGrp="1"/>
          </p:cNvSpPr>
          <p:nvPr>
            <p:ph sz="half" idx="1"/>
          </p:nvPr>
        </p:nvSpPr>
        <p:spPr/>
        <p:txBody>
          <a:bodyPr>
            <a:normAutofit fontScale="92500" lnSpcReduction="20000"/>
          </a:bodyPr>
          <a:lstStyle/>
          <a:p>
            <a:r>
              <a:rPr lang="cs-CZ" altLang="cs-CZ" u="sng" dirty="0" smtClean="0">
                <a:ea typeface="ＭＳ Ｐゴシック" pitchFamily="34" charset="-128"/>
              </a:rPr>
              <a:t>Fyzické zdraví</a:t>
            </a:r>
            <a:endParaRPr lang="en-US" altLang="cs-CZ" u="sng" dirty="0">
              <a:ea typeface="ＭＳ Ｐゴシック" pitchFamily="34" charset="-128"/>
            </a:endParaRPr>
          </a:p>
          <a:p>
            <a:pPr lvl="1" indent="-228600">
              <a:spcBef>
                <a:spcPts val="0"/>
              </a:spcBef>
              <a:buClr>
                <a:srgbClr val="666633"/>
              </a:buClr>
              <a:defRPr/>
            </a:pPr>
            <a:r>
              <a:rPr lang="cs-CZ" dirty="0" smtClean="0"/>
              <a:t>Výživa</a:t>
            </a:r>
            <a:endParaRPr lang="en-US" dirty="0"/>
          </a:p>
          <a:p>
            <a:pPr lvl="1" indent="-228600">
              <a:spcBef>
                <a:spcPts val="0"/>
              </a:spcBef>
              <a:buClr>
                <a:srgbClr val="666633"/>
              </a:buClr>
              <a:defRPr/>
            </a:pPr>
            <a:r>
              <a:rPr lang="cs-CZ" dirty="0" smtClean="0"/>
              <a:t>Pohyb, cvičení</a:t>
            </a:r>
            <a:endParaRPr lang="en-US" dirty="0"/>
          </a:p>
          <a:p>
            <a:pPr lvl="1" indent="-228600">
              <a:spcBef>
                <a:spcPts val="0"/>
              </a:spcBef>
              <a:buClr>
                <a:srgbClr val="666633"/>
              </a:buClr>
              <a:defRPr/>
            </a:pPr>
            <a:r>
              <a:rPr lang="cs-CZ" dirty="0" smtClean="0"/>
              <a:t>Odpočinek</a:t>
            </a:r>
            <a:endParaRPr lang="en-US" dirty="0"/>
          </a:p>
          <a:p>
            <a:pPr lvl="1" indent="-228600">
              <a:spcBef>
                <a:spcPts val="0"/>
              </a:spcBef>
              <a:buClr>
                <a:srgbClr val="666633"/>
              </a:buClr>
              <a:defRPr/>
            </a:pPr>
            <a:r>
              <a:rPr lang="en-US" dirty="0" smtClean="0"/>
              <a:t>“</a:t>
            </a:r>
            <a:r>
              <a:rPr lang="cs-CZ" dirty="0" smtClean="0"/>
              <a:t>Dobré</a:t>
            </a:r>
            <a:r>
              <a:rPr lang="en-US" dirty="0" smtClean="0"/>
              <a:t>”</a:t>
            </a:r>
            <a:r>
              <a:rPr lang="cs-CZ" dirty="0" smtClean="0"/>
              <a:t> geny</a:t>
            </a:r>
            <a:endParaRPr lang="en-US" dirty="0"/>
          </a:p>
          <a:p>
            <a:pPr lvl="1" indent="-228600">
              <a:spcBef>
                <a:spcPts val="0"/>
              </a:spcBef>
              <a:buClr>
                <a:srgbClr val="666633"/>
              </a:buClr>
              <a:buNone/>
              <a:defRPr/>
            </a:pPr>
            <a:endParaRPr lang="en-US" dirty="0"/>
          </a:p>
          <a:p>
            <a:pPr>
              <a:spcBef>
                <a:spcPts val="0"/>
              </a:spcBef>
              <a:spcAft>
                <a:spcPts val="0"/>
              </a:spcAft>
              <a:buClr>
                <a:srgbClr val="666633"/>
              </a:buClr>
              <a:buFont typeface="Wingdings" pitchFamily="2" charset="2"/>
              <a:buChar char="è"/>
              <a:defRPr/>
            </a:pPr>
            <a:r>
              <a:rPr lang="en-US" dirty="0" err="1" smtClean="0"/>
              <a:t>Redu</a:t>
            </a:r>
            <a:r>
              <a:rPr lang="cs-CZ" dirty="0" smtClean="0"/>
              <a:t>kce rizik</a:t>
            </a:r>
            <a:endParaRPr lang="en-US" dirty="0"/>
          </a:p>
          <a:p>
            <a:pPr lvl="1" indent="-228600">
              <a:spcBef>
                <a:spcPts val="0"/>
              </a:spcBef>
              <a:buClr>
                <a:srgbClr val="666633"/>
              </a:buClr>
              <a:defRPr/>
            </a:pPr>
            <a:r>
              <a:rPr lang="en-US" dirty="0" smtClean="0"/>
              <a:t>H</a:t>
            </a:r>
            <a:r>
              <a:rPr lang="cs-CZ" dirty="0" smtClean="0"/>
              <a:t>ygiena</a:t>
            </a:r>
            <a:endParaRPr lang="en-US" dirty="0"/>
          </a:p>
          <a:p>
            <a:pPr lvl="1" indent="-228600">
              <a:spcBef>
                <a:spcPts val="0"/>
              </a:spcBef>
              <a:buClr>
                <a:srgbClr val="666633"/>
              </a:buClr>
              <a:defRPr/>
            </a:pPr>
            <a:r>
              <a:rPr lang="cs-CZ" dirty="0" smtClean="0"/>
              <a:t>Ochrana</a:t>
            </a:r>
            <a:r>
              <a:rPr lang="en-US" dirty="0" smtClean="0"/>
              <a:t>-</a:t>
            </a:r>
            <a:r>
              <a:rPr lang="cs-CZ" dirty="0" smtClean="0"/>
              <a:t>před přenosnými chorobami</a:t>
            </a:r>
            <a:endParaRPr lang="en-US" dirty="0"/>
          </a:p>
          <a:p>
            <a:pPr lvl="1" indent="-228600">
              <a:spcBef>
                <a:spcPts val="0"/>
              </a:spcBef>
              <a:buClr>
                <a:srgbClr val="666633"/>
              </a:buClr>
              <a:defRPr/>
            </a:pPr>
            <a:r>
              <a:rPr lang="cs-CZ" dirty="0" smtClean="0"/>
              <a:t>I</a:t>
            </a:r>
            <a:r>
              <a:rPr lang="en-US" dirty="0" err="1" smtClean="0"/>
              <a:t>muniza</a:t>
            </a:r>
            <a:r>
              <a:rPr lang="cs-CZ" dirty="0" smtClean="0"/>
              <a:t>ce</a:t>
            </a:r>
            <a:endParaRPr lang="en-US" dirty="0"/>
          </a:p>
          <a:p>
            <a:pPr lvl="1" indent="-228600">
              <a:spcBef>
                <a:spcPts val="0"/>
              </a:spcBef>
              <a:buClr>
                <a:srgbClr val="666633"/>
              </a:buClr>
              <a:defRPr/>
            </a:pPr>
            <a:r>
              <a:rPr lang="cs-CZ" dirty="0" smtClean="0"/>
              <a:t>Obecná obezřetnost</a:t>
            </a:r>
            <a:r>
              <a:rPr lang="en-US" dirty="0" smtClean="0"/>
              <a:t> </a:t>
            </a:r>
            <a:endParaRPr lang="cs-CZ" dirty="0" smtClean="0"/>
          </a:p>
          <a:p>
            <a:pPr lvl="1" indent="-228600">
              <a:spcBef>
                <a:spcPts val="0"/>
              </a:spcBef>
              <a:buClr>
                <a:srgbClr val="666633"/>
              </a:buClr>
              <a:defRPr/>
            </a:pPr>
            <a:r>
              <a:rPr lang="cs-CZ" dirty="0" smtClean="0"/>
              <a:t>Vyhýbání se rizik</a:t>
            </a:r>
            <a:r>
              <a:rPr lang="en-US" dirty="0" smtClean="0"/>
              <a:t> sex</a:t>
            </a:r>
            <a:r>
              <a:rPr lang="cs-CZ" dirty="0" smtClean="0"/>
              <a:t> chování</a:t>
            </a:r>
            <a:endParaRPr lang="en-US" dirty="0"/>
          </a:p>
          <a:p>
            <a:pPr lvl="1">
              <a:spcBef>
                <a:spcPts val="0"/>
              </a:spcBef>
              <a:buClr>
                <a:srgbClr val="666633"/>
              </a:buClr>
              <a:buNone/>
              <a:defRPr/>
            </a:pPr>
            <a:endParaRPr lang="en-US" dirty="0"/>
          </a:p>
          <a:p>
            <a:endParaRPr lang="cs-CZ" dirty="0"/>
          </a:p>
        </p:txBody>
      </p:sp>
      <p:sp>
        <p:nvSpPr>
          <p:cNvPr id="4" name="Content Placeholder 3"/>
          <p:cNvSpPr>
            <a:spLocks noGrp="1"/>
          </p:cNvSpPr>
          <p:nvPr>
            <p:ph sz="half" idx="2"/>
          </p:nvPr>
        </p:nvSpPr>
        <p:spPr>
          <a:xfrm>
            <a:off x="4648200" y="1673352"/>
            <a:ext cx="4172272" cy="4718304"/>
          </a:xfrm>
        </p:spPr>
        <p:txBody>
          <a:bodyPr>
            <a:normAutofit fontScale="92500" lnSpcReduction="20000"/>
          </a:bodyPr>
          <a:lstStyle/>
          <a:p>
            <a:r>
              <a:rPr lang="cs-CZ" altLang="cs-CZ" u="sng" dirty="0">
                <a:ea typeface="ＭＳ Ｐゴシック" pitchFamily="34" charset="-128"/>
              </a:rPr>
              <a:t>Z</a:t>
            </a:r>
            <a:r>
              <a:rPr lang="cs-CZ" altLang="cs-CZ" u="sng" dirty="0" smtClean="0">
                <a:ea typeface="ＭＳ Ｐゴシック" pitchFamily="34" charset="-128"/>
              </a:rPr>
              <a:t>dravé chování</a:t>
            </a:r>
            <a:endParaRPr lang="en-US" altLang="cs-CZ" u="sng" dirty="0">
              <a:ea typeface="ＭＳ Ｐゴシック" pitchFamily="34" charset="-128"/>
            </a:endParaRPr>
          </a:p>
          <a:p>
            <a:pPr lvl="1" indent="-228600">
              <a:spcBef>
                <a:spcPts val="0"/>
              </a:spcBef>
              <a:buClr>
                <a:srgbClr val="666633"/>
              </a:buClr>
              <a:defRPr/>
            </a:pPr>
            <a:r>
              <a:rPr lang="cs-CZ" dirty="0" smtClean="0"/>
              <a:t>Porozumění</a:t>
            </a:r>
            <a:r>
              <a:rPr lang="en-US" dirty="0" smtClean="0"/>
              <a:t>/managing </a:t>
            </a:r>
            <a:r>
              <a:rPr lang="en-US" dirty="0" err="1" smtClean="0"/>
              <a:t>emo</a:t>
            </a:r>
            <a:r>
              <a:rPr lang="cs-CZ" dirty="0" smtClean="0"/>
              <a:t>cí</a:t>
            </a:r>
            <a:endParaRPr lang="en-US" dirty="0"/>
          </a:p>
          <a:p>
            <a:pPr lvl="1" indent="-228600">
              <a:spcBef>
                <a:spcPts val="0"/>
              </a:spcBef>
              <a:buClr>
                <a:srgbClr val="666633"/>
              </a:buClr>
              <a:defRPr/>
            </a:pPr>
            <a:r>
              <a:rPr lang="en-US" dirty="0"/>
              <a:t>Managing </a:t>
            </a:r>
            <a:r>
              <a:rPr lang="en-US" dirty="0" err="1" smtClean="0"/>
              <a:t>stre</a:t>
            </a:r>
            <a:r>
              <a:rPr lang="cs-CZ" dirty="0" smtClean="0"/>
              <a:t>su</a:t>
            </a:r>
            <a:endParaRPr lang="en-US" dirty="0"/>
          </a:p>
          <a:p>
            <a:pPr lvl="1" indent="-228600">
              <a:spcBef>
                <a:spcPts val="0"/>
              </a:spcBef>
              <a:buClr>
                <a:srgbClr val="666633"/>
              </a:buClr>
              <a:defRPr/>
            </a:pPr>
            <a:r>
              <a:rPr lang="en-US" dirty="0" smtClean="0"/>
              <a:t>Po</a:t>
            </a:r>
            <a:r>
              <a:rPr lang="cs-CZ" dirty="0" smtClean="0"/>
              <a:t>z</a:t>
            </a:r>
            <a:r>
              <a:rPr lang="en-US" dirty="0" err="1" smtClean="0"/>
              <a:t>iti</a:t>
            </a:r>
            <a:r>
              <a:rPr lang="cs-CZ" dirty="0" smtClean="0"/>
              <a:t>vní</a:t>
            </a:r>
            <a:r>
              <a:rPr lang="en-US" dirty="0" smtClean="0"/>
              <a:t> social</a:t>
            </a:r>
            <a:r>
              <a:rPr lang="cs-CZ" dirty="0" smtClean="0"/>
              <a:t>ní vztahy</a:t>
            </a:r>
          </a:p>
          <a:p>
            <a:pPr lvl="1" indent="-228600">
              <a:spcBef>
                <a:spcPts val="0"/>
              </a:spcBef>
              <a:buClr>
                <a:srgbClr val="666633"/>
              </a:buClr>
              <a:defRPr/>
            </a:pPr>
            <a:r>
              <a:rPr lang="en-US" dirty="0" smtClean="0"/>
              <a:t> </a:t>
            </a:r>
            <a:r>
              <a:rPr lang="en-US" dirty="0" err="1" smtClean="0"/>
              <a:t>Spiritualit</a:t>
            </a:r>
            <a:r>
              <a:rPr lang="cs-CZ" dirty="0" smtClean="0"/>
              <a:t>a, smysluplnost, naděje</a:t>
            </a:r>
            <a:endParaRPr lang="en-US" dirty="0"/>
          </a:p>
          <a:p>
            <a:pPr lvl="1" indent="-228600">
              <a:spcBef>
                <a:spcPts val="0"/>
              </a:spcBef>
              <a:buClr>
                <a:srgbClr val="666633"/>
              </a:buClr>
              <a:buNone/>
              <a:defRPr/>
            </a:pPr>
            <a:endParaRPr lang="en-US" dirty="0"/>
          </a:p>
          <a:p>
            <a:pPr>
              <a:spcBef>
                <a:spcPts val="0"/>
              </a:spcBef>
              <a:spcAft>
                <a:spcPts val="0"/>
              </a:spcAft>
              <a:buClr>
                <a:srgbClr val="666633"/>
              </a:buClr>
              <a:buFont typeface="Wingdings" pitchFamily="2" charset="2"/>
              <a:buChar char="è"/>
              <a:defRPr/>
            </a:pPr>
            <a:r>
              <a:rPr lang="en-US" dirty="0" err="1" smtClean="0"/>
              <a:t>Redu</a:t>
            </a:r>
            <a:r>
              <a:rPr lang="cs-CZ" dirty="0" smtClean="0"/>
              <a:t>kce rizik</a:t>
            </a:r>
            <a:endParaRPr lang="en-US" dirty="0"/>
          </a:p>
          <a:p>
            <a:pPr lvl="1" indent="-228600">
              <a:spcBef>
                <a:spcPts val="0"/>
              </a:spcBef>
              <a:buClr>
                <a:srgbClr val="666633"/>
              </a:buClr>
              <a:defRPr/>
            </a:pPr>
            <a:r>
              <a:rPr lang="en-US" dirty="0"/>
              <a:t>Trauma</a:t>
            </a:r>
          </a:p>
          <a:p>
            <a:pPr lvl="1" indent="-228600">
              <a:spcBef>
                <a:spcPts val="0"/>
              </a:spcBef>
              <a:buClr>
                <a:srgbClr val="666633"/>
              </a:buClr>
              <a:defRPr/>
            </a:pPr>
            <a:r>
              <a:rPr lang="en-US" dirty="0" err="1" smtClean="0"/>
              <a:t>Chroni</a:t>
            </a:r>
            <a:r>
              <a:rPr lang="cs-CZ" dirty="0" smtClean="0"/>
              <a:t>cký</a:t>
            </a:r>
            <a:r>
              <a:rPr lang="en-US" dirty="0" smtClean="0"/>
              <a:t> </a:t>
            </a:r>
            <a:r>
              <a:rPr lang="en-US" dirty="0" err="1" smtClean="0"/>
              <a:t>stres</a:t>
            </a:r>
            <a:r>
              <a:rPr lang="en-US" dirty="0"/>
              <a:t>, </a:t>
            </a:r>
            <a:r>
              <a:rPr lang="cs-CZ" dirty="0" smtClean="0"/>
              <a:t>hl.v</a:t>
            </a:r>
            <a:r>
              <a:rPr lang="en-US" dirty="0" smtClean="0"/>
              <a:t> </a:t>
            </a:r>
            <a:r>
              <a:rPr lang="cs-CZ" dirty="0" smtClean="0"/>
              <a:t>dětství</a:t>
            </a:r>
            <a:endParaRPr lang="en-US" dirty="0"/>
          </a:p>
          <a:p>
            <a:pPr lvl="1" indent="-228600">
              <a:spcBef>
                <a:spcPts val="0"/>
              </a:spcBef>
              <a:buClr>
                <a:srgbClr val="666633"/>
              </a:buClr>
              <a:defRPr/>
            </a:pPr>
            <a:r>
              <a:rPr lang="en-US" dirty="0" smtClean="0"/>
              <a:t>N</a:t>
            </a:r>
            <a:r>
              <a:rPr lang="cs-CZ" dirty="0" smtClean="0"/>
              <a:t>epodporující nebo destruktivní vztahy</a:t>
            </a:r>
          </a:p>
          <a:p>
            <a:pPr lvl="1" indent="-228600">
              <a:spcBef>
                <a:spcPts val="0"/>
              </a:spcBef>
              <a:buClr>
                <a:srgbClr val="666633"/>
              </a:buClr>
              <a:defRPr/>
            </a:pPr>
            <a:r>
              <a:rPr lang="cs-CZ" dirty="0" smtClean="0"/>
              <a:t>Neinformovaní rodiče</a:t>
            </a:r>
            <a:r>
              <a:rPr lang="en-US" dirty="0" smtClean="0"/>
              <a:t>/</a:t>
            </a:r>
            <a:r>
              <a:rPr lang="cs-CZ" dirty="0" smtClean="0"/>
              <a:t>učitelé nebo limitované dovednosti</a:t>
            </a:r>
            <a:endParaRPr lang="en-US" dirty="0"/>
          </a:p>
        </p:txBody>
      </p:sp>
    </p:spTree>
    <p:extLst>
      <p:ext uri="{BB962C8B-B14F-4D97-AF65-F5344CB8AC3E}">
        <p14:creationId xmlns:p14="http://schemas.microsoft.com/office/powerpoint/2010/main" xmlns="" val="2894233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Zdravotní </a:t>
            </a:r>
            <a:r>
              <a:rPr lang="cs-CZ" dirty="0"/>
              <a:t>chování</a:t>
            </a:r>
          </a:p>
        </p:txBody>
      </p:sp>
      <p:sp>
        <p:nvSpPr>
          <p:cNvPr id="3" name="Content Placeholder 2"/>
          <p:cNvSpPr>
            <a:spLocks noGrp="1"/>
          </p:cNvSpPr>
          <p:nvPr>
            <p:ph sz="half" idx="1"/>
          </p:nvPr>
        </p:nvSpPr>
        <p:spPr/>
        <p:txBody>
          <a:bodyPr>
            <a:normAutofit fontScale="85000" lnSpcReduction="10000"/>
          </a:bodyPr>
          <a:lstStyle/>
          <a:p>
            <a:pPr>
              <a:spcBef>
                <a:spcPct val="0"/>
              </a:spcBef>
              <a:buClr>
                <a:srgbClr val="666633"/>
              </a:buClr>
              <a:buFont typeface="Wingdings" pitchFamily="2" charset="2"/>
              <a:buChar char="è"/>
            </a:pPr>
            <a:r>
              <a:rPr lang="en-US" altLang="cs-CZ" dirty="0" smtClean="0">
                <a:ea typeface="ＭＳ Ｐゴシック" pitchFamily="34" charset="-128"/>
              </a:rPr>
              <a:t>R</a:t>
            </a:r>
            <a:r>
              <a:rPr lang="cs-CZ" altLang="cs-CZ" dirty="0" smtClean="0">
                <a:ea typeface="ＭＳ Ｐゴシック" pitchFamily="34" charset="-128"/>
              </a:rPr>
              <a:t>ozpoznání symptomů</a:t>
            </a:r>
            <a:endParaRPr lang="en-US" altLang="cs-CZ" dirty="0">
              <a:ea typeface="ＭＳ Ｐゴシック" pitchFamily="34" charset="-128"/>
            </a:endParaRPr>
          </a:p>
          <a:p>
            <a:pPr lvl="1" indent="-228600">
              <a:spcBef>
                <a:spcPct val="0"/>
              </a:spcBef>
              <a:buClr>
                <a:srgbClr val="666633"/>
              </a:buClr>
              <a:buFont typeface="Arial" charset="0"/>
              <a:buChar char="•"/>
            </a:pPr>
            <a:r>
              <a:rPr lang="en-US" altLang="cs-CZ" dirty="0" smtClean="0">
                <a:ea typeface="ＭＳ Ｐゴシック" pitchFamily="34" charset="-128"/>
              </a:rPr>
              <a:t>T</a:t>
            </a:r>
            <a:r>
              <a:rPr lang="cs-CZ" altLang="cs-CZ" dirty="0" smtClean="0">
                <a:ea typeface="ＭＳ Ｐゴシック" pitchFamily="34" charset="-128"/>
              </a:rPr>
              <a:t>eplota</a:t>
            </a:r>
            <a:endParaRPr lang="en-US" altLang="cs-CZ" dirty="0">
              <a:ea typeface="ＭＳ Ｐゴシック" pitchFamily="34" charset="-128"/>
            </a:endParaRPr>
          </a:p>
          <a:p>
            <a:pPr lvl="1" indent="-228600">
              <a:spcBef>
                <a:spcPct val="0"/>
              </a:spcBef>
              <a:buClr>
                <a:srgbClr val="666633"/>
              </a:buClr>
              <a:buFont typeface="Arial" charset="0"/>
              <a:buChar char="•"/>
            </a:pPr>
            <a:r>
              <a:rPr lang="cs-CZ" altLang="cs-CZ" dirty="0" smtClean="0">
                <a:ea typeface="ＭＳ Ｐゴシック" pitchFamily="34" charset="-128"/>
              </a:rPr>
              <a:t>Kašel</a:t>
            </a:r>
            <a:endParaRPr lang="en-US" altLang="cs-CZ" dirty="0">
              <a:ea typeface="ＭＳ Ｐゴシック" pitchFamily="34" charset="-128"/>
            </a:endParaRPr>
          </a:p>
          <a:p>
            <a:pPr lvl="1" indent="-228600">
              <a:spcBef>
                <a:spcPct val="0"/>
              </a:spcBef>
              <a:buClr>
                <a:srgbClr val="666633"/>
              </a:buClr>
              <a:buFont typeface="Arial" charset="0"/>
              <a:buChar char="•"/>
            </a:pPr>
            <a:r>
              <a:rPr lang="cs-CZ" altLang="cs-CZ" dirty="0" smtClean="0">
                <a:ea typeface="ＭＳ Ｐゴシック" pitchFamily="34" charset="-128"/>
              </a:rPr>
              <a:t>Bolest</a:t>
            </a:r>
            <a:endParaRPr lang="en-US" altLang="cs-CZ" dirty="0">
              <a:ea typeface="ＭＳ Ｐゴシック" pitchFamily="34" charset="-128"/>
            </a:endParaRPr>
          </a:p>
          <a:p>
            <a:pPr lvl="1" indent="-228600">
              <a:spcBef>
                <a:spcPct val="0"/>
              </a:spcBef>
              <a:buClr>
                <a:srgbClr val="666633"/>
              </a:buClr>
              <a:buFont typeface="Arial" charset="0"/>
              <a:buChar char="•"/>
            </a:pPr>
            <a:r>
              <a:rPr lang="cs-CZ" altLang="cs-CZ" dirty="0" smtClean="0">
                <a:ea typeface="ＭＳ Ｐゴシック" pitchFamily="34" charset="-128"/>
              </a:rPr>
              <a:t>Vyhýbavé chování-zvyšuje rizika</a:t>
            </a:r>
            <a:endParaRPr lang="en-US" altLang="cs-CZ" dirty="0">
              <a:ea typeface="ＭＳ Ｐゴシック" pitchFamily="34" charset="-128"/>
            </a:endParaRPr>
          </a:p>
          <a:p>
            <a:pPr lvl="1" indent="-228600">
              <a:spcBef>
                <a:spcPct val="0"/>
              </a:spcBef>
              <a:buClr>
                <a:srgbClr val="666633"/>
              </a:buClr>
              <a:buNone/>
            </a:pPr>
            <a:endParaRPr lang="en-US" altLang="cs-CZ" sz="1600" dirty="0">
              <a:ea typeface="ＭＳ Ｐゴシック" pitchFamily="34" charset="-128"/>
            </a:endParaRPr>
          </a:p>
          <a:p>
            <a:pPr marL="0" indent="0">
              <a:spcBef>
                <a:spcPct val="0"/>
              </a:spcBef>
              <a:buClr>
                <a:srgbClr val="666633"/>
              </a:buClr>
              <a:buNone/>
            </a:pPr>
            <a:r>
              <a:rPr lang="cs-CZ" altLang="cs-CZ" dirty="0" smtClean="0">
                <a:ea typeface="ＭＳ Ｐゴシック" pitchFamily="34" charset="-128"/>
              </a:rPr>
              <a:t> a včasná</a:t>
            </a:r>
            <a:r>
              <a:rPr lang="en-US" altLang="cs-CZ" dirty="0" smtClean="0">
                <a:ea typeface="ＭＳ Ｐゴシック" pitchFamily="34" charset="-128"/>
              </a:rPr>
              <a:t> </a:t>
            </a:r>
            <a:r>
              <a:rPr lang="cs-CZ" altLang="cs-CZ" dirty="0" smtClean="0">
                <a:ea typeface="ＭＳ Ｐゴシック" pitchFamily="34" charset="-128"/>
              </a:rPr>
              <a:t>zjištění</a:t>
            </a:r>
            <a:r>
              <a:rPr lang="en-US" altLang="cs-CZ" dirty="0" smtClean="0">
                <a:ea typeface="ＭＳ Ｐゴシック" pitchFamily="34" charset="-128"/>
              </a:rPr>
              <a:t> </a:t>
            </a:r>
            <a:r>
              <a:rPr lang="en-US" altLang="cs-CZ" dirty="0">
                <a:ea typeface="ＭＳ Ｐゴシック" pitchFamily="34" charset="-128"/>
              </a:rPr>
              <a:t>– </a:t>
            </a:r>
            <a:r>
              <a:rPr lang="en-US" altLang="cs-CZ" dirty="0" smtClean="0">
                <a:ea typeface="ＭＳ Ｐゴシック" pitchFamily="34" charset="-128"/>
              </a:rPr>
              <a:t>test</a:t>
            </a:r>
            <a:r>
              <a:rPr lang="cs-CZ" altLang="cs-CZ" dirty="0" smtClean="0">
                <a:ea typeface="ＭＳ Ｐゴシック" pitchFamily="34" charset="-128"/>
              </a:rPr>
              <a:t>y</a:t>
            </a:r>
            <a:r>
              <a:rPr lang="en-US" altLang="cs-CZ" dirty="0" smtClean="0">
                <a:ea typeface="ＭＳ Ｐゴシック" pitchFamily="34" charset="-128"/>
              </a:rPr>
              <a:t>/screening</a:t>
            </a:r>
            <a:endParaRPr lang="en-US" altLang="cs-CZ" dirty="0">
              <a:ea typeface="ＭＳ Ｐゴシック" pitchFamily="34" charset="-128"/>
            </a:endParaRPr>
          </a:p>
          <a:p>
            <a:pPr lvl="1" indent="-228600">
              <a:spcBef>
                <a:spcPct val="0"/>
              </a:spcBef>
              <a:buClr>
                <a:srgbClr val="666633"/>
              </a:buClr>
              <a:buFont typeface="Arial" charset="0"/>
              <a:buChar char="•"/>
            </a:pPr>
            <a:r>
              <a:rPr lang="cs-CZ" altLang="cs-CZ" dirty="0" smtClean="0">
                <a:ea typeface="ＭＳ Ｐゴシック" pitchFamily="34" charset="-128"/>
              </a:rPr>
              <a:t>Zastavení krvácení, bolesti</a:t>
            </a:r>
            <a:r>
              <a:rPr lang="en-US" altLang="cs-CZ" dirty="0" smtClean="0">
                <a:ea typeface="ＭＳ Ｐゴシック" pitchFamily="34" charset="-128"/>
              </a:rPr>
              <a:t> </a:t>
            </a:r>
            <a:r>
              <a:rPr lang="cs-CZ" altLang="cs-CZ" dirty="0" smtClean="0">
                <a:ea typeface="ＭＳ Ｐゴシック" pitchFamily="34" charset="-128"/>
              </a:rPr>
              <a:t>Ochrana života je na prvním místě</a:t>
            </a:r>
            <a:endParaRPr lang="en-US" altLang="cs-CZ" dirty="0">
              <a:ea typeface="ＭＳ Ｐゴシック" pitchFamily="34" charset="-128"/>
            </a:endParaRPr>
          </a:p>
          <a:p>
            <a:pPr>
              <a:buFont typeface="Arial" charset="0"/>
              <a:buNone/>
            </a:pPr>
            <a:endParaRPr lang="en-US" altLang="cs-CZ" dirty="0">
              <a:ea typeface="ＭＳ Ｐゴシック" pitchFamily="34" charset="-128"/>
            </a:endParaRPr>
          </a:p>
          <a:p>
            <a:endParaRPr lang="cs-CZ" dirty="0"/>
          </a:p>
        </p:txBody>
      </p:sp>
      <p:sp>
        <p:nvSpPr>
          <p:cNvPr id="4" name="Content Placeholder 3"/>
          <p:cNvSpPr>
            <a:spLocks noGrp="1"/>
          </p:cNvSpPr>
          <p:nvPr>
            <p:ph sz="half" idx="2"/>
          </p:nvPr>
        </p:nvSpPr>
        <p:spPr/>
        <p:txBody>
          <a:bodyPr>
            <a:normAutofit fontScale="85000" lnSpcReduction="10000"/>
          </a:bodyPr>
          <a:lstStyle/>
          <a:p>
            <a:pPr>
              <a:spcBef>
                <a:spcPct val="0"/>
              </a:spcBef>
              <a:buClr>
                <a:srgbClr val="666633"/>
              </a:buClr>
              <a:buFont typeface="Wingdings" pitchFamily="2" charset="2"/>
              <a:buChar char="è"/>
            </a:pPr>
            <a:r>
              <a:rPr lang="cs-CZ" altLang="cs-CZ" dirty="0" smtClean="0">
                <a:ea typeface="ＭＳ Ｐゴシック" pitchFamily="34" charset="-128"/>
              </a:rPr>
              <a:t>Rozpoznání symptomů</a:t>
            </a:r>
            <a:endParaRPr lang="en-US" altLang="cs-CZ" dirty="0">
              <a:ea typeface="ＭＳ Ｐゴシック" pitchFamily="34" charset="-128"/>
            </a:endParaRPr>
          </a:p>
          <a:p>
            <a:pPr lvl="1" indent="-228600">
              <a:spcBef>
                <a:spcPct val="0"/>
              </a:spcBef>
              <a:buClr>
                <a:srgbClr val="666633"/>
              </a:buClr>
              <a:buFont typeface="Arial" charset="0"/>
              <a:buChar char="•"/>
            </a:pPr>
            <a:r>
              <a:rPr lang="cs-CZ" altLang="cs-CZ" sz="2600" dirty="0" smtClean="0">
                <a:ea typeface="ＭＳ Ｐゴシック" pitchFamily="34" charset="-128"/>
              </a:rPr>
              <a:t>Deprese, úzkost</a:t>
            </a:r>
          </a:p>
          <a:p>
            <a:pPr lvl="1" indent="-228600">
              <a:spcBef>
                <a:spcPct val="0"/>
              </a:spcBef>
              <a:buClr>
                <a:srgbClr val="666633"/>
              </a:buClr>
              <a:buFont typeface="Arial" charset="0"/>
              <a:buChar char="•"/>
            </a:pPr>
            <a:r>
              <a:rPr lang="cs-CZ" altLang="cs-CZ" sz="2600" dirty="0" smtClean="0">
                <a:ea typeface="ＭＳ Ｐゴシック" pitchFamily="34" charset="-128"/>
              </a:rPr>
              <a:t>Post traumatický stres</a:t>
            </a:r>
          </a:p>
          <a:p>
            <a:pPr lvl="1" indent="-228600">
              <a:spcBef>
                <a:spcPct val="0"/>
              </a:spcBef>
              <a:buClr>
                <a:srgbClr val="666633"/>
              </a:buClr>
              <a:buFont typeface="Arial" charset="0"/>
              <a:buChar char="•"/>
            </a:pPr>
            <a:r>
              <a:rPr lang="cs-CZ" altLang="cs-CZ" sz="2600" dirty="0" smtClean="0">
                <a:ea typeface="ＭＳ Ｐゴシック" pitchFamily="34" charset="-128"/>
              </a:rPr>
              <a:t>Zneužívání drog</a:t>
            </a:r>
          </a:p>
          <a:p>
            <a:pPr lvl="1" indent="-228600">
              <a:spcBef>
                <a:spcPct val="0"/>
              </a:spcBef>
              <a:buClr>
                <a:srgbClr val="666633"/>
              </a:buClr>
              <a:buFont typeface="Arial" charset="0"/>
              <a:buChar char="•"/>
            </a:pPr>
            <a:r>
              <a:rPr lang="cs-CZ" altLang="cs-CZ" sz="2600" dirty="0" smtClean="0">
                <a:ea typeface="ＭＳ Ｐゴシック" pitchFamily="34" charset="-128"/>
              </a:rPr>
              <a:t> Pití alkoholu v dětství, v rodině</a:t>
            </a:r>
          </a:p>
          <a:p>
            <a:pPr lvl="1" indent="-228600">
              <a:spcBef>
                <a:spcPct val="0"/>
              </a:spcBef>
              <a:buClr>
                <a:srgbClr val="666633"/>
              </a:buClr>
              <a:buFont typeface="Arial" charset="0"/>
              <a:buChar char="•"/>
            </a:pPr>
            <a:endParaRPr lang="en-US" altLang="cs-CZ" sz="1800" dirty="0">
              <a:ea typeface="ＭＳ Ｐゴシック" pitchFamily="34" charset="-128"/>
            </a:endParaRPr>
          </a:p>
          <a:p>
            <a:pPr>
              <a:spcBef>
                <a:spcPct val="0"/>
              </a:spcBef>
              <a:buClr>
                <a:srgbClr val="666633"/>
              </a:buClr>
              <a:buFont typeface="Wingdings" pitchFamily="2" charset="2"/>
              <a:buChar char="è"/>
            </a:pPr>
            <a:r>
              <a:rPr lang="cs-CZ" altLang="cs-CZ" dirty="0">
                <a:ea typeface="ＭＳ Ｐゴシック" pitchFamily="34" charset="-128"/>
              </a:rPr>
              <a:t>Vědět kdy, jak dostat pomoc</a:t>
            </a:r>
            <a:r>
              <a:rPr lang="en-US" altLang="cs-CZ" dirty="0">
                <a:ea typeface="ＭＳ Ｐゴシック" pitchFamily="34" charset="-128"/>
              </a:rPr>
              <a:t> </a:t>
            </a:r>
            <a:endParaRPr lang="cs-CZ" altLang="cs-CZ" dirty="0">
              <a:ea typeface="ＭＳ Ｐゴシック" pitchFamily="34" charset="-128"/>
            </a:endParaRPr>
          </a:p>
          <a:p>
            <a:pPr lvl="1" indent="-228600">
              <a:spcBef>
                <a:spcPct val="0"/>
              </a:spcBef>
              <a:buClr>
                <a:srgbClr val="666633"/>
              </a:buClr>
              <a:buFont typeface="Arial" charset="0"/>
              <a:buChar char="•"/>
            </a:pPr>
            <a:r>
              <a:rPr lang="cs-CZ" altLang="cs-CZ" sz="2600" dirty="0" smtClean="0">
                <a:ea typeface="ＭＳ Ｐゴシック" pitchFamily="34" charset="-128"/>
              </a:rPr>
              <a:t>Včasné zjištění</a:t>
            </a:r>
            <a:r>
              <a:rPr lang="en-US" altLang="cs-CZ" sz="2600" dirty="0" smtClean="0">
                <a:ea typeface="ＭＳ Ｐゴシック" pitchFamily="34" charset="-128"/>
              </a:rPr>
              <a:t> </a:t>
            </a:r>
            <a:r>
              <a:rPr lang="en-US" altLang="cs-CZ" sz="2600" dirty="0">
                <a:ea typeface="ＭＳ Ｐゴシック" pitchFamily="34" charset="-128"/>
              </a:rPr>
              <a:t>– </a:t>
            </a:r>
            <a:r>
              <a:rPr lang="en-US" altLang="cs-CZ" sz="2600" dirty="0" smtClean="0">
                <a:ea typeface="ＭＳ Ｐゴシック" pitchFamily="34" charset="-128"/>
              </a:rPr>
              <a:t>screening/</a:t>
            </a:r>
            <a:r>
              <a:rPr lang="cs-CZ" altLang="cs-CZ" sz="2600" dirty="0" smtClean="0">
                <a:ea typeface="ＭＳ Ｐゴシック" pitchFamily="34" charset="-128"/>
              </a:rPr>
              <a:t>krátká intervence</a:t>
            </a:r>
            <a:endParaRPr lang="en-US" altLang="cs-CZ" sz="2600" dirty="0">
              <a:ea typeface="ＭＳ Ｐゴシック" pitchFamily="34" charset="-128"/>
            </a:endParaRPr>
          </a:p>
          <a:p>
            <a:pPr lvl="1" indent="-228600">
              <a:spcBef>
                <a:spcPct val="0"/>
              </a:spcBef>
              <a:buClr>
                <a:srgbClr val="666633"/>
              </a:buClr>
              <a:buFont typeface="Arial" charset="0"/>
              <a:buChar char="•"/>
            </a:pPr>
            <a:r>
              <a:rPr lang="cs-CZ" altLang="cs-CZ" sz="2600" dirty="0" smtClean="0">
                <a:ea typeface="ＭＳ Ｐゴシック" pitchFamily="34" charset="-128"/>
              </a:rPr>
              <a:t>Zastavení emocionální bolesti</a:t>
            </a:r>
            <a:endParaRPr lang="en-US" altLang="cs-CZ" sz="2600" dirty="0">
              <a:ea typeface="ＭＳ Ｐゴシック" pitchFamily="34" charset="-128"/>
            </a:endParaRPr>
          </a:p>
          <a:p>
            <a:pPr lvl="1" indent="-228600">
              <a:spcBef>
                <a:spcPct val="0"/>
              </a:spcBef>
              <a:buClr>
                <a:srgbClr val="666633"/>
              </a:buClr>
              <a:buFont typeface="Arial" charset="0"/>
              <a:buChar char="•"/>
            </a:pPr>
            <a:r>
              <a:rPr lang="cs-CZ" altLang="cs-CZ" sz="2600" dirty="0" smtClean="0">
                <a:ea typeface="ＭＳ Ｐゴシック" pitchFamily="34" charset="-128"/>
              </a:rPr>
              <a:t>Chránit jedince a komunitu</a:t>
            </a:r>
            <a:endParaRPr lang="en-US" altLang="cs-CZ" sz="2600" dirty="0">
              <a:ea typeface="ＭＳ Ｐゴシック" pitchFamily="34" charset="-128"/>
            </a:endParaRPr>
          </a:p>
          <a:p>
            <a:endParaRPr lang="cs-CZ" sz="2600" dirty="0"/>
          </a:p>
        </p:txBody>
      </p:sp>
    </p:spTree>
    <p:extLst>
      <p:ext uri="{BB962C8B-B14F-4D97-AF65-F5344CB8AC3E}">
        <p14:creationId xmlns:p14="http://schemas.microsoft.com/office/powerpoint/2010/main" xmlns="" val="16291937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99CC"/>
    </a:dk2>
    <a:lt2>
      <a:srgbClr val="FFFF00"/>
    </a:lt2>
    <a:accent1>
      <a:srgbClr val="FF9900"/>
    </a:accent1>
    <a:accent2>
      <a:srgbClr val="00FFFF"/>
    </a:accent2>
    <a:accent3>
      <a:srgbClr val="AACAE2"/>
    </a:accent3>
    <a:accent4>
      <a:srgbClr val="DADADA"/>
    </a:accent4>
    <a:accent5>
      <a:srgbClr val="FFCAAA"/>
    </a:accent5>
    <a:accent6>
      <a:srgbClr val="00E7E7"/>
    </a:accent6>
    <a:hlink>
      <a:srgbClr val="FF0033"/>
    </a:hlink>
    <a:folHlink>
      <a:srgbClr val="969696"/>
    </a:folHlink>
  </a:clrScheme>
  <a:fontScheme name="Wpdoc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3059</TotalTime>
  <Words>2967</Words>
  <Application>Microsoft Office PowerPoint</Application>
  <PresentationFormat>Předvádění na obrazovce (4:3)</PresentationFormat>
  <Paragraphs>563</Paragraphs>
  <Slides>45</Slides>
  <Notes>21</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45</vt:i4>
      </vt:variant>
    </vt:vector>
  </HeadingPairs>
  <TitlesOfParts>
    <vt:vector size="47" baseType="lpstr">
      <vt:lpstr>Clarity</vt:lpstr>
      <vt:lpstr>Worksheet</vt:lpstr>
      <vt:lpstr>Drogově závislí mladí lidé  přechod k dospělosti   poznatky z USA</vt:lpstr>
      <vt:lpstr>    Závislost je komplexní chronické onemocnění mozku  se signifikantními charakteristikami v chování.  Zdroj: The American Society of Addiction Medicine (ASAM), 2011.  Úrovně vývoje užívání substancí  (alko, tabak, nelegal drogy a  předepisované léky) procenta užívání drog v populaci 12 r. +  v  US.  Zdroj: CASA Columbia analysis of The National Survey on  Drug Use and Health (NSDUH), 2010.    </vt:lpstr>
      <vt:lpstr>Model: Veřejné zdraví        zdravému chování</vt:lpstr>
      <vt:lpstr>Porovnání relapsu u chronických nemocí drog. závislost obdobný rozsah relapsu jako u jiných chronických nemocí</vt:lpstr>
      <vt:lpstr>Snímek 5</vt:lpstr>
      <vt:lpstr>Zdravotní chovaní - socialní problém?</vt:lpstr>
      <vt:lpstr>          selhání  zodpovědnosti</vt:lpstr>
      <vt:lpstr>Zdravotní chování ve vztahu k substancím - stejné jako jiné zdravotní modality</vt:lpstr>
      <vt:lpstr>Zdravotní chování</vt:lpstr>
      <vt:lpstr>Adolescence – chování x zdraví</vt:lpstr>
      <vt:lpstr>Každý den v  USA: </vt:lpstr>
      <vt:lpstr>  </vt:lpstr>
      <vt:lpstr>Efekt alkoholu v období  adolescence </vt:lpstr>
      <vt:lpstr>Drogové experimentování a nárazové pití (Binge drinking) vrchol mezi 19-25 r.</vt:lpstr>
      <vt:lpstr>30-dnů prevalence pití alkoholu, 15-16 letých</vt:lpstr>
      <vt:lpstr>Pití alkoholu mezi 15-16 r.  U.S. a Evropa, 2007, </vt:lpstr>
      <vt:lpstr>Epidemie předepisování léků ? Oxykontin/oxycodone(vedle vicodinu, ritalinu a adderallu)  nejvíce zneužívanou  drogou v USA zejména mezi teenagery  High on Painkillers: Addiction and Overdose  http://www.youtube.com/watch?v=AOHqllp_AoA Teenage Prescription Addiction: The Role the Medical System Plays  http://www.youtube.com/watch?v=soWXe0N8Ll4  </vt:lpstr>
      <vt:lpstr>Duševním poruchám &amp; poruchám spojených s užíváním drog MI/SUDs  může být předcházeno</vt:lpstr>
      <vt:lpstr>Redukce dopadů        včasná intervence</vt:lpstr>
      <vt:lpstr> Protektivni faktory                                    Rizikové faktory Socialně ekologický model  </vt:lpstr>
      <vt:lpstr>R/P faktory- principy prevence</vt:lpstr>
      <vt:lpstr>Intervence v adolecenci</vt:lpstr>
      <vt:lpstr>Preventivní strategie, evaluace</vt:lpstr>
      <vt:lpstr>Kouření http://www.drugabuse.gov/sites/default/files/tobaccorrs_v16_0.pdf</vt:lpstr>
      <vt:lpstr>Programy ve školách School-based programs       Evidence - slabiny a mix </vt:lpstr>
      <vt:lpstr>Podněty pro intervence veřejného zdraví- intervence a vliv</vt:lpstr>
      <vt:lpstr>Philadelphia</vt:lpstr>
      <vt:lpstr>  Statistika -mladiství ve vězení</vt:lpstr>
      <vt:lpstr> Drogový soud</vt:lpstr>
      <vt:lpstr> Addiction Severity Index (ASI)</vt:lpstr>
      <vt:lpstr>Léčba uživatelů drog</vt:lpstr>
      <vt:lpstr>Léčba uživatelů drog</vt:lpstr>
      <vt:lpstr>12 kroků/tradic vs. Harm reduction</vt:lpstr>
      <vt:lpstr>Second Genesis, MD Terapeutická komunita - muži</vt:lpstr>
      <vt:lpstr>S.G. NGO residenční, ambulantní  intenzivní léčba pro vysoce  probl. závislé muže, MD</vt:lpstr>
      <vt:lpstr>Contingency management (CM) - motivační incentivy</vt:lpstr>
      <vt:lpstr>Adolescent Community Reinforcement  Approach (A-CRA)  </vt:lpstr>
      <vt:lpstr>Mural art http://muralarts.org/about Philadelphia, PA Umění transformuje veřejný prostor a individuální život</vt:lpstr>
      <vt:lpstr>Umění zažehuje změny "What drives us is the opportunity for life to triumph over the forces of despair. We just happen to be good at painting murals."</vt:lpstr>
      <vt:lpstr>HAP- Holistic Addiction Program, FL</vt:lpstr>
      <vt:lpstr>The Sanctuary  -  Sedona, Arizona</vt:lpstr>
      <vt:lpstr> Johns Hopkins Bloomberg School of Public Health, Baltimore, MD </vt:lpstr>
      <vt:lpstr>Snímek 43</vt:lpstr>
      <vt:lpstr>Snímek 44</vt:lpstr>
      <vt:lpstr>Snímek 45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Drogově závislí mladí lidé  přechod k dospělosti</dc:title>
  <dc:creator>Pavla</dc:creator>
  <cp:lastModifiedBy>lektor</cp:lastModifiedBy>
  <cp:revision>144</cp:revision>
  <dcterms:created xsi:type="dcterms:W3CDTF">2013-10-13T12:13:14Z</dcterms:created>
  <dcterms:modified xsi:type="dcterms:W3CDTF">2013-11-02T12:02:53Z</dcterms:modified>
</cp:coreProperties>
</file>