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4" r:id="rId4"/>
    <p:sldId id="285" r:id="rId5"/>
    <p:sldId id="283" r:id="rId6"/>
    <p:sldId id="287" r:id="rId7"/>
    <p:sldId id="265" r:id="rId8"/>
    <p:sldId id="266" r:id="rId9"/>
    <p:sldId id="289" r:id="rId10"/>
    <p:sldId id="290" r:id="rId11"/>
    <p:sldId id="291" r:id="rId12"/>
    <p:sldId id="288" r:id="rId13"/>
    <p:sldId id="292" r:id="rId14"/>
    <p:sldId id="257" r:id="rId15"/>
    <p:sldId id="260" r:id="rId16"/>
    <p:sldId id="258" r:id="rId17"/>
    <p:sldId id="261" r:id="rId18"/>
    <p:sldId id="262" r:id="rId19"/>
    <p:sldId id="263" r:id="rId20"/>
    <p:sldId id="264" r:id="rId21"/>
    <p:sldId id="269" r:id="rId22"/>
    <p:sldId id="293" r:id="rId23"/>
    <p:sldId id="294" r:id="rId24"/>
    <p:sldId id="295" r:id="rId25"/>
    <p:sldId id="296" r:id="rId26"/>
    <p:sldId id="297" r:id="rId27"/>
    <p:sldId id="270" r:id="rId28"/>
    <p:sldId id="271" r:id="rId29"/>
    <p:sldId id="272" r:id="rId30"/>
    <p:sldId id="298" r:id="rId31"/>
    <p:sldId id="273" r:id="rId32"/>
    <p:sldId id="300" r:id="rId33"/>
    <p:sldId id="299" r:id="rId34"/>
    <p:sldId id="307" r:id="rId35"/>
    <p:sldId id="306" r:id="rId36"/>
    <p:sldId id="303" r:id="rId37"/>
    <p:sldId id="304" r:id="rId38"/>
    <p:sldId id="305" r:id="rId39"/>
    <p:sldId id="302" r:id="rId40"/>
    <p:sldId id="301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4660"/>
  </p:normalViewPr>
  <p:slideViewPr>
    <p:cSldViewPr>
      <p:cViewPr>
        <p:scale>
          <a:sx n="76" d="100"/>
          <a:sy n="76" d="100"/>
        </p:scale>
        <p:origin x="-165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62FF5F-00B0-4F39-A27B-092CCE1EA6F1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ACF12A2-E541-4CB6-B432-4D32F6A9F48F}">
      <dgm:prSet phldrT="[Text]" custT="1"/>
      <dgm:spPr/>
      <dgm:t>
        <a:bodyPr/>
        <a:lstStyle/>
        <a:p>
          <a:r>
            <a:rPr lang="cs-CZ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Decentralizace služeb sociálně právní ochrany dětí</a:t>
          </a:r>
          <a:r>
            <a:rPr lang="en-GB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  <a:r>
            <a:rPr lang="en-GB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1919-1921</a:t>
          </a:r>
          <a:endParaRPr lang="cs-CZ" sz="20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3C900A2-BDBD-4BCB-BF40-C8592317B46F}" type="parTrans" cxnId="{025FB69A-19D3-46BE-BEF7-CFA8ED949C39}">
      <dgm:prSet/>
      <dgm:spPr/>
      <dgm:t>
        <a:bodyPr/>
        <a:lstStyle/>
        <a:p>
          <a:endParaRPr lang="cs-CZ"/>
        </a:p>
      </dgm:t>
    </dgm:pt>
    <dgm:pt modelId="{2FF9780C-B165-4A4F-B345-E3C27F32714C}" type="sibTrans" cxnId="{025FB69A-19D3-46BE-BEF7-CFA8ED949C39}">
      <dgm:prSet/>
      <dgm:spPr/>
      <dgm:t>
        <a:bodyPr/>
        <a:lstStyle/>
        <a:p>
          <a:endParaRPr lang="cs-CZ"/>
        </a:p>
      </dgm:t>
    </dgm:pt>
    <dgm:pt modelId="{F9266C44-74A3-47EE-879B-307A4E907600}">
      <dgm:prSet phldrT="[Text]" custT="1"/>
      <dgm:spPr/>
      <dgm:t>
        <a:bodyPr/>
        <a:lstStyle/>
        <a:p>
          <a:pPr algn="just"/>
          <a:r>
            <a:rPr lang="cs-CZ" sz="1800" b="1" dirty="0" smtClean="0"/>
            <a:t>Místní samospráva</a:t>
          </a:r>
          <a:r>
            <a:rPr lang="en-GB" sz="1800" dirty="0" smtClean="0"/>
            <a:t>: </a:t>
          </a:r>
          <a:r>
            <a:rPr lang="cs-CZ" sz="1800" dirty="0" smtClean="0"/>
            <a:t>okresní péče o mládež</a:t>
          </a:r>
          <a:endParaRPr lang="cs-CZ" sz="1800" dirty="0"/>
        </a:p>
      </dgm:t>
    </dgm:pt>
    <dgm:pt modelId="{6E4478CA-CB73-4132-85C7-44EC10280C79}" type="parTrans" cxnId="{E2866DC4-EC52-41EE-AE1D-2353674BDE32}">
      <dgm:prSet/>
      <dgm:spPr/>
      <dgm:t>
        <a:bodyPr/>
        <a:lstStyle/>
        <a:p>
          <a:endParaRPr lang="cs-CZ"/>
        </a:p>
      </dgm:t>
    </dgm:pt>
    <dgm:pt modelId="{E34B80F1-889B-4DC0-8039-6DF1761FC712}" type="sibTrans" cxnId="{E2866DC4-EC52-41EE-AE1D-2353674BDE32}">
      <dgm:prSet/>
      <dgm:spPr/>
      <dgm:t>
        <a:bodyPr/>
        <a:lstStyle/>
        <a:p>
          <a:endParaRPr lang="cs-CZ"/>
        </a:p>
      </dgm:t>
    </dgm:pt>
    <dgm:pt modelId="{A1B999F6-0EDE-43FC-B295-B8C6BA95EDF6}">
      <dgm:prSet phldrT="[Text]"/>
      <dgm:spPr/>
      <dgm:t>
        <a:bodyPr/>
        <a:lstStyle/>
        <a:p>
          <a:pPr algn="just"/>
          <a:r>
            <a:rPr lang="cs-CZ" b="1" dirty="0" smtClean="0"/>
            <a:t>Společnost pro vývoj eugeniky</a:t>
          </a:r>
          <a:r>
            <a:rPr lang="en-GB" dirty="0" smtClean="0"/>
            <a:t>: </a:t>
          </a:r>
          <a:r>
            <a:rPr lang="cs-CZ" dirty="0" smtClean="0"/>
            <a:t>eugenické poradny</a:t>
          </a:r>
          <a:endParaRPr lang="cs-CZ" dirty="0"/>
        </a:p>
      </dgm:t>
    </dgm:pt>
    <dgm:pt modelId="{423271E9-9966-4C2F-B4A5-0EF2184D1873}" type="parTrans" cxnId="{D5546D91-BE90-4044-ABFC-1AAB88FA8FF3}">
      <dgm:prSet/>
      <dgm:spPr/>
      <dgm:t>
        <a:bodyPr/>
        <a:lstStyle/>
        <a:p>
          <a:endParaRPr lang="cs-CZ"/>
        </a:p>
      </dgm:t>
    </dgm:pt>
    <dgm:pt modelId="{1E3C2C49-3A65-4692-950E-8C0F1255161A}" type="sibTrans" cxnId="{D5546D91-BE90-4044-ABFC-1AAB88FA8FF3}">
      <dgm:prSet/>
      <dgm:spPr/>
      <dgm:t>
        <a:bodyPr/>
        <a:lstStyle/>
        <a:p>
          <a:endParaRPr lang="cs-CZ"/>
        </a:p>
      </dgm:t>
    </dgm:pt>
    <dgm:pt modelId="{A00E2CEE-2308-4885-8C37-390100E488A2}">
      <dgm:prSet phldrT="[Text]" custT="1"/>
      <dgm:spPr/>
      <dgm:t>
        <a:bodyPr/>
        <a:lstStyle/>
        <a:p>
          <a:r>
            <a:rPr lang="cs-CZ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Aktualizace ústavní péče pro dětí s deviacemi </a:t>
          </a:r>
          <a:r>
            <a:rPr lang="en-GB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</a:p>
        <a:p>
          <a:r>
            <a:rPr lang="en-GB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1921-1928</a:t>
          </a:r>
          <a:endParaRPr lang="cs-CZ" sz="20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527CDFE-DA83-4739-B33D-229DB9A8A2A9}" type="parTrans" cxnId="{3236A6F6-5E31-4CAF-99CE-74C631F877B4}">
      <dgm:prSet/>
      <dgm:spPr/>
      <dgm:t>
        <a:bodyPr/>
        <a:lstStyle/>
        <a:p>
          <a:endParaRPr lang="cs-CZ"/>
        </a:p>
      </dgm:t>
    </dgm:pt>
    <dgm:pt modelId="{891DEA02-5F63-4DE7-BC1A-9D718720A341}" type="sibTrans" cxnId="{3236A6F6-5E31-4CAF-99CE-74C631F877B4}">
      <dgm:prSet/>
      <dgm:spPr/>
      <dgm:t>
        <a:bodyPr/>
        <a:lstStyle/>
        <a:p>
          <a:endParaRPr lang="cs-CZ"/>
        </a:p>
      </dgm:t>
    </dgm:pt>
    <dgm:pt modelId="{CE1DE135-6991-449B-90BA-10EB060481AB}">
      <dgm:prSet phldrT="[Text]"/>
      <dgm:spPr/>
      <dgm:t>
        <a:bodyPr/>
        <a:lstStyle/>
        <a:p>
          <a:pPr algn="just"/>
          <a:r>
            <a:rPr lang="cs-CZ" dirty="0" smtClean="0"/>
            <a:t>Shromáždění prostředku na vybudování systému </a:t>
          </a:r>
          <a:endParaRPr lang="cs-CZ" dirty="0"/>
        </a:p>
      </dgm:t>
    </dgm:pt>
    <dgm:pt modelId="{B63CD588-5512-44BB-8B58-67A843038D0B}" type="parTrans" cxnId="{3FF53FFE-286A-46C7-BE42-0ED14DCA7AD0}">
      <dgm:prSet/>
      <dgm:spPr/>
      <dgm:t>
        <a:bodyPr/>
        <a:lstStyle/>
        <a:p>
          <a:endParaRPr lang="cs-CZ"/>
        </a:p>
      </dgm:t>
    </dgm:pt>
    <dgm:pt modelId="{737B2857-1EE4-4FFA-AA05-3DB61198FD0C}" type="sibTrans" cxnId="{3FF53FFE-286A-46C7-BE42-0ED14DCA7AD0}">
      <dgm:prSet/>
      <dgm:spPr/>
      <dgm:t>
        <a:bodyPr/>
        <a:lstStyle/>
        <a:p>
          <a:endParaRPr lang="cs-CZ"/>
        </a:p>
      </dgm:t>
    </dgm:pt>
    <dgm:pt modelId="{5A9AD22E-1ED6-44D4-9971-0C90777CEC09}">
      <dgm:prSet phldrT="[Text]"/>
      <dgm:spPr/>
      <dgm:t>
        <a:bodyPr/>
        <a:lstStyle/>
        <a:p>
          <a:pPr algn="just"/>
          <a:r>
            <a:rPr lang="cs-CZ" dirty="0" smtClean="0"/>
            <a:t>Průzkumy mezi řiditeli škol</a:t>
          </a:r>
          <a:endParaRPr lang="cs-CZ" dirty="0"/>
        </a:p>
      </dgm:t>
    </dgm:pt>
    <dgm:pt modelId="{66FAD404-B2EF-4250-B864-D54A7319C702}" type="parTrans" cxnId="{27020300-51FC-47EC-BCA4-D88026DDBC15}">
      <dgm:prSet/>
      <dgm:spPr/>
      <dgm:t>
        <a:bodyPr/>
        <a:lstStyle/>
        <a:p>
          <a:endParaRPr lang="cs-CZ"/>
        </a:p>
      </dgm:t>
    </dgm:pt>
    <dgm:pt modelId="{CF5521F3-0F6F-4E02-B52D-C0D03EFE98CE}" type="sibTrans" cxnId="{27020300-51FC-47EC-BCA4-D88026DDBC15}">
      <dgm:prSet/>
      <dgm:spPr/>
      <dgm:t>
        <a:bodyPr/>
        <a:lstStyle/>
        <a:p>
          <a:endParaRPr lang="cs-CZ"/>
        </a:p>
      </dgm:t>
    </dgm:pt>
    <dgm:pt modelId="{9AED1106-B9CF-47A7-806E-057C1FEFB89E}">
      <dgm:prSet phldrT="[Text]" custT="1"/>
      <dgm:spPr/>
      <dgm:t>
        <a:bodyPr/>
        <a:lstStyle/>
        <a:p>
          <a:r>
            <a:rPr lang="cs-CZ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Specializace ústavů podle věku, stavu vývoje a účelu</a:t>
          </a:r>
          <a:r>
            <a:rPr lang="en-GB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</a:p>
        <a:p>
          <a:r>
            <a:rPr lang="en-GB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1930-1948 </a:t>
          </a:r>
          <a:r>
            <a:rPr lang="cs-CZ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cs-CZ" sz="2000" b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B1B832F-5468-4918-AA5D-4C153CC002AB}" type="parTrans" cxnId="{7E0F8A91-79BE-4D51-8826-B61B68A90335}">
      <dgm:prSet/>
      <dgm:spPr/>
      <dgm:t>
        <a:bodyPr/>
        <a:lstStyle/>
        <a:p>
          <a:endParaRPr lang="cs-CZ"/>
        </a:p>
      </dgm:t>
    </dgm:pt>
    <dgm:pt modelId="{D8BE1165-9CE3-482D-B122-CE0738972090}" type="sibTrans" cxnId="{7E0F8A91-79BE-4D51-8826-B61B68A90335}">
      <dgm:prSet/>
      <dgm:spPr/>
      <dgm:t>
        <a:bodyPr/>
        <a:lstStyle/>
        <a:p>
          <a:endParaRPr lang="cs-CZ"/>
        </a:p>
      </dgm:t>
    </dgm:pt>
    <dgm:pt modelId="{987D991B-EC02-4896-9BB5-74D4FCBD7744}">
      <dgm:prSet phldrT="[Text]"/>
      <dgm:spPr/>
      <dgm:t>
        <a:bodyPr/>
        <a:lstStyle/>
        <a:p>
          <a:r>
            <a:rPr lang="cs-CZ" dirty="0" smtClean="0"/>
            <a:t>Právní předpisy</a:t>
          </a:r>
          <a:endParaRPr lang="cs-CZ" dirty="0"/>
        </a:p>
      </dgm:t>
    </dgm:pt>
    <dgm:pt modelId="{79415C35-128B-412E-A297-568E6C9F3B13}" type="parTrans" cxnId="{3C998772-11E4-463C-9AA0-F7CBC52BD647}">
      <dgm:prSet/>
      <dgm:spPr/>
      <dgm:t>
        <a:bodyPr/>
        <a:lstStyle/>
        <a:p>
          <a:endParaRPr lang="cs-CZ"/>
        </a:p>
      </dgm:t>
    </dgm:pt>
    <dgm:pt modelId="{714DC62E-095D-427E-9A31-DEB5F354D0EA}" type="sibTrans" cxnId="{3C998772-11E4-463C-9AA0-F7CBC52BD647}">
      <dgm:prSet/>
      <dgm:spPr/>
      <dgm:t>
        <a:bodyPr/>
        <a:lstStyle/>
        <a:p>
          <a:endParaRPr lang="cs-CZ"/>
        </a:p>
      </dgm:t>
    </dgm:pt>
    <dgm:pt modelId="{CD651514-9C79-4D19-9538-9F7AB07D5C0E}">
      <dgm:prSet phldrT="[Text]"/>
      <dgm:spPr/>
      <dgm:t>
        <a:bodyPr/>
        <a:lstStyle/>
        <a:p>
          <a:r>
            <a:rPr lang="cs-CZ" dirty="0" smtClean="0"/>
            <a:t>Vyšetření mezi dětmi v ústavní péči</a:t>
          </a:r>
          <a:endParaRPr lang="cs-CZ" dirty="0"/>
        </a:p>
      </dgm:t>
    </dgm:pt>
    <dgm:pt modelId="{2AF341D0-2C1B-45FD-8CD1-D8FEF81A0547}" type="parTrans" cxnId="{C86723D2-8190-4C82-8E0B-70EBB6745D3B}">
      <dgm:prSet/>
      <dgm:spPr/>
      <dgm:t>
        <a:bodyPr/>
        <a:lstStyle/>
        <a:p>
          <a:endParaRPr lang="cs-CZ"/>
        </a:p>
      </dgm:t>
    </dgm:pt>
    <dgm:pt modelId="{D68343BA-BA73-4EF0-A165-58A09CF251C8}" type="sibTrans" cxnId="{C86723D2-8190-4C82-8E0B-70EBB6745D3B}">
      <dgm:prSet/>
      <dgm:spPr/>
      <dgm:t>
        <a:bodyPr/>
        <a:lstStyle/>
        <a:p>
          <a:endParaRPr lang="cs-CZ"/>
        </a:p>
      </dgm:t>
    </dgm:pt>
    <dgm:pt modelId="{0E2B1C0B-A525-4689-BB43-8E35D7834ABB}" type="pres">
      <dgm:prSet presAssocID="{6C62FF5F-00B0-4F39-A27B-092CCE1EA6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882274E-DC90-4B2C-9753-F4F8F6C6E331}" type="pres">
      <dgm:prSet presAssocID="{9AED1106-B9CF-47A7-806E-057C1FEFB89E}" presName="boxAndChildren" presStyleCnt="0"/>
      <dgm:spPr/>
    </dgm:pt>
    <dgm:pt modelId="{8D65068D-24EA-4FF8-9B91-C1A509F2F6CA}" type="pres">
      <dgm:prSet presAssocID="{9AED1106-B9CF-47A7-806E-057C1FEFB89E}" presName="parentTextBox" presStyleLbl="node1" presStyleIdx="0" presStyleCnt="3"/>
      <dgm:spPr/>
      <dgm:t>
        <a:bodyPr/>
        <a:lstStyle/>
        <a:p>
          <a:endParaRPr lang="cs-CZ"/>
        </a:p>
      </dgm:t>
    </dgm:pt>
    <dgm:pt modelId="{C446B01F-1C9F-436A-A660-71595616B1E9}" type="pres">
      <dgm:prSet presAssocID="{9AED1106-B9CF-47A7-806E-057C1FEFB89E}" presName="entireBox" presStyleLbl="node1" presStyleIdx="0" presStyleCnt="3" custLinFactNeighborX="1095" custLinFactNeighborY="-1064"/>
      <dgm:spPr/>
      <dgm:t>
        <a:bodyPr/>
        <a:lstStyle/>
        <a:p>
          <a:endParaRPr lang="cs-CZ"/>
        </a:p>
      </dgm:t>
    </dgm:pt>
    <dgm:pt modelId="{1CA7B0D3-2507-4C4D-BAF5-BD78035907AE}" type="pres">
      <dgm:prSet presAssocID="{9AED1106-B9CF-47A7-806E-057C1FEFB89E}" presName="descendantBox" presStyleCnt="0"/>
      <dgm:spPr/>
    </dgm:pt>
    <dgm:pt modelId="{9732F69F-8177-44D7-8E46-17E3903D0718}" type="pres">
      <dgm:prSet presAssocID="{987D991B-EC02-4896-9BB5-74D4FCBD7744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71AD36-5344-436A-B6FA-62E587AFC6E5}" type="pres">
      <dgm:prSet presAssocID="{CD651514-9C79-4D19-9538-9F7AB07D5C0E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857C9AA-E247-48BF-BF57-6E2DAA231F9A}" type="pres">
      <dgm:prSet presAssocID="{891DEA02-5F63-4DE7-BC1A-9D718720A341}" presName="sp" presStyleCnt="0"/>
      <dgm:spPr/>
    </dgm:pt>
    <dgm:pt modelId="{FD76D61F-8D9F-439A-A20F-1337DD1C307C}" type="pres">
      <dgm:prSet presAssocID="{A00E2CEE-2308-4885-8C37-390100E488A2}" presName="arrowAndChildren" presStyleCnt="0"/>
      <dgm:spPr/>
    </dgm:pt>
    <dgm:pt modelId="{CB477271-D1A3-4C41-8E1E-3EBE3E4B12C8}" type="pres">
      <dgm:prSet presAssocID="{A00E2CEE-2308-4885-8C37-390100E488A2}" presName="parentTextArrow" presStyleLbl="node1" presStyleIdx="0" presStyleCnt="3"/>
      <dgm:spPr/>
      <dgm:t>
        <a:bodyPr/>
        <a:lstStyle/>
        <a:p>
          <a:endParaRPr lang="cs-CZ"/>
        </a:p>
      </dgm:t>
    </dgm:pt>
    <dgm:pt modelId="{131DAD78-3A64-487C-BBEB-3762F36B82FB}" type="pres">
      <dgm:prSet presAssocID="{A00E2CEE-2308-4885-8C37-390100E488A2}" presName="arrow" presStyleLbl="node1" presStyleIdx="1" presStyleCnt="3" custLinFactNeighborY="-1458"/>
      <dgm:spPr/>
      <dgm:t>
        <a:bodyPr/>
        <a:lstStyle/>
        <a:p>
          <a:endParaRPr lang="cs-CZ"/>
        </a:p>
      </dgm:t>
    </dgm:pt>
    <dgm:pt modelId="{4F822E35-3B71-4095-8667-5041E1AE8631}" type="pres">
      <dgm:prSet presAssocID="{A00E2CEE-2308-4885-8C37-390100E488A2}" presName="descendantArrow" presStyleCnt="0"/>
      <dgm:spPr/>
    </dgm:pt>
    <dgm:pt modelId="{4930F4E9-6AD6-4218-A8A2-61696E627352}" type="pres">
      <dgm:prSet presAssocID="{CE1DE135-6991-449B-90BA-10EB060481AB}" presName="childTextArrow" presStyleLbl="fgAccFollowNode1" presStyleIdx="2" presStyleCnt="6" custLinFactNeighborX="-67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37C444C-67CE-4090-B2F3-AEA9C7A9CB0C}" type="pres">
      <dgm:prSet presAssocID="{5A9AD22E-1ED6-44D4-9971-0C90777CEC09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1B667-1378-4B06-9F83-6DE49437547F}" type="pres">
      <dgm:prSet presAssocID="{2FF9780C-B165-4A4F-B345-E3C27F32714C}" presName="sp" presStyleCnt="0"/>
      <dgm:spPr/>
    </dgm:pt>
    <dgm:pt modelId="{826CBE27-638C-48F2-9772-1FB114DA9AC4}" type="pres">
      <dgm:prSet presAssocID="{4ACF12A2-E541-4CB6-B432-4D32F6A9F48F}" presName="arrowAndChildren" presStyleCnt="0"/>
      <dgm:spPr/>
    </dgm:pt>
    <dgm:pt modelId="{02990CA2-4003-4975-BB39-47212F488D46}" type="pres">
      <dgm:prSet presAssocID="{4ACF12A2-E541-4CB6-B432-4D32F6A9F48F}" presName="parentTextArrow" presStyleLbl="node1" presStyleIdx="1" presStyleCnt="3"/>
      <dgm:spPr/>
      <dgm:t>
        <a:bodyPr/>
        <a:lstStyle/>
        <a:p>
          <a:endParaRPr lang="cs-CZ"/>
        </a:p>
      </dgm:t>
    </dgm:pt>
    <dgm:pt modelId="{A49BAB74-B55B-4128-AC51-BE1ADD6A1497}" type="pres">
      <dgm:prSet presAssocID="{4ACF12A2-E541-4CB6-B432-4D32F6A9F48F}" presName="arrow" presStyleLbl="node1" presStyleIdx="2" presStyleCnt="3" custScaleY="110000" custLinFactNeighborX="151" custLinFactNeighborY="-40"/>
      <dgm:spPr/>
      <dgm:t>
        <a:bodyPr/>
        <a:lstStyle/>
        <a:p>
          <a:endParaRPr lang="cs-CZ"/>
        </a:p>
      </dgm:t>
    </dgm:pt>
    <dgm:pt modelId="{EF4683A1-61E4-402D-85E5-447EBAB68C15}" type="pres">
      <dgm:prSet presAssocID="{4ACF12A2-E541-4CB6-B432-4D32F6A9F48F}" presName="descendantArrow" presStyleCnt="0"/>
      <dgm:spPr/>
    </dgm:pt>
    <dgm:pt modelId="{C653063B-5649-4285-8885-01501361F916}" type="pres">
      <dgm:prSet presAssocID="{F9266C44-74A3-47EE-879B-307A4E907600}" presName="childTextArrow" presStyleLbl="fgAccFollowNode1" presStyleIdx="4" presStyleCnt="6" custScaleX="110000" custScaleY="11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66E639-450A-4121-9925-8F7AB2B583F0}" type="pres">
      <dgm:prSet presAssocID="{A1B999F6-0EDE-43FC-B295-B8C6BA95EDF6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25FB69A-19D3-46BE-BEF7-CFA8ED949C39}" srcId="{6C62FF5F-00B0-4F39-A27B-092CCE1EA6F1}" destId="{4ACF12A2-E541-4CB6-B432-4D32F6A9F48F}" srcOrd="0" destOrd="0" parTransId="{A3C900A2-BDBD-4BCB-BF40-C8592317B46F}" sibTransId="{2FF9780C-B165-4A4F-B345-E3C27F32714C}"/>
    <dgm:cxn modelId="{E2866DC4-EC52-41EE-AE1D-2353674BDE32}" srcId="{4ACF12A2-E541-4CB6-B432-4D32F6A9F48F}" destId="{F9266C44-74A3-47EE-879B-307A4E907600}" srcOrd="0" destOrd="0" parTransId="{6E4478CA-CB73-4132-85C7-44EC10280C79}" sibTransId="{E34B80F1-889B-4DC0-8039-6DF1761FC712}"/>
    <dgm:cxn modelId="{3236A6F6-5E31-4CAF-99CE-74C631F877B4}" srcId="{6C62FF5F-00B0-4F39-A27B-092CCE1EA6F1}" destId="{A00E2CEE-2308-4885-8C37-390100E488A2}" srcOrd="1" destOrd="0" parTransId="{2527CDFE-DA83-4739-B33D-229DB9A8A2A9}" sibTransId="{891DEA02-5F63-4DE7-BC1A-9D718720A341}"/>
    <dgm:cxn modelId="{5B08ECB7-0759-43F0-98FB-BDCF2762FE5A}" type="presOf" srcId="{9AED1106-B9CF-47A7-806E-057C1FEFB89E}" destId="{8D65068D-24EA-4FF8-9B91-C1A509F2F6CA}" srcOrd="0" destOrd="0" presId="urn:microsoft.com/office/officeart/2005/8/layout/process4"/>
    <dgm:cxn modelId="{7E0F8A91-79BE-4D51-8826-B61B68A90335}" srcId="{6C62FF5F-00B0-4F39-A27B-092CCE1EA6F1}" destId="{9AED1106-B9CF-47A7-806E-057C1FEFB89E}" srcOrd="2" destOrd="0" parTransId="{EB1B832F-5468-4918-AA5D-4C153CC002AB}" sibTransId="{D8BE1165-9CE3-482D-B122-CE0738972090}"/>
    <dgm:cxn modelId="{F04EDA80-F045-49A6-A515-B9AE1C82DBCF}" type="presOf" srcId="{987D991B-EC02-4896-9BB5-74D4FCBD7744}" destId="{9732F69F-8177-44D7-8E46-17E3903D0718}" srcOrd="0" destOrd="0" presId="urn:microsoft.com/office/officeart/2005/8/layout/process4"/>
    <dgm:cxn modelId="{ADF558A1-DD7E-4F55-A1F5-0EAC1C817EF9}" type="presOf" srcId="{F9266C44-74A3-47EE-879B-307A4E907600}" destId="{C653063B-5649-4285-8885-01501361F916}" srcOrd="0" destOrd="0" presId="urn:microsoft.com/office/officeart/2005/8/layout/process4"/>
    <dgm:cxn modelId="{41043469-AC7E-4647-ABD6-4EF66A2B80FD}" type="presOf" srcId="{6C62FF5F-00B0-4F39-A27B-092CCE1EA6F1}" destId="{0E2B1C0B-A525-4689-BB43-8E35D7834ABB}" srcOrd="0" destOrd="0" presId="urn:microsoft.com/office/officeart/2005/8/layout/process4"/>
    <dgm:cxn modelId="{55484F8C-B8F7-48B1-B306-84C34B84F2AA}" type="presOf" srcId="{CD651514-9C79-4D19-9538-9F7AB07D5C0E}" destId="{4971AD36-5344-436A-B6FA-62E587AFC6E5}" srcOrd="0" destOrd="0" presId="urn:microsoft.com/office/officeart/2005/8/layout/process4"/>
    <dgm:cxn modelId="{4F97273E-5781-4A21-9323-81EE220981C4}" type="presOf" srcId="{A00E2CEE-2308-4885-8C37-390100E488A2}" destId="{CB477271-D1A3-4C41-8E1E-3EBE3E4B12C8}" srcOrd="0" destOrd="0" presId="urn:microsoft.com/office/officeart/2005/8/layout/process4"/>
    <dgm:cxn modelId="{DC7AFAE2-6E18-4EA5-80EA-01BB818EE054}" type="presOf" srcId="{9AED1106-B9CF-47A7-806E-057C1FEFB89E}" destId="{C446B01F-1C9F-436A-A660-71595616B1E9}" srcOrd="1" destOrd="0" presId="urn:microsoft.com/office/officeart/2005/8/layout/process4"/>
    <dgm:cxn modelId="{3FF53FFE-286A-46C7-BE42-0ED14DCA7AD0}" srcId="{A00E2CEE-2308-4885-8C37-390100E488A2}" destId="{CE1DE135-6991-449B-90BA-10EB060481AB}" srcOrd="0" destOrd="0" parTransId="{B63CD588-5512-44BB-8B58-67A843038D0B}" sibTransId="{737B2857-1EE4-4FFA-AA05-3DB61198FD0C}"/>
    <dgm:cxn modelId="{036BC3F7-3C63-4592-8253-47A3EE3D1819}" type="presOf" srcId="{4ACF12A2-E541-4CB6-B432-4D32F6A9F48F}" destId="{02990CA2-4003-4975-BB39-47212F488D46}" srcOrd="0" destOrd="0" presId="urn:microsoft.com/office/officeart/2005/8/layout/process4"/>
    <dgm:cxn modelId="{D5546D91-BE90-4044-ABFC-1AAB88FA8FF3}" srcId="{4ACF12A2-E541-4CB6-B432-4D32F6A9F48F}" destId="{A1B999F6-0EDE-43FC-B295-B8C6BA95EDF6}" srcOrd="1" destOrd="0" parTransId="{423271E9-9966-4C2F-B4A5-0EF2184D1873}" sibTransId="{1E3C2C49-3A65-4692-950E-8C0F1255161A}"/>
    <dgm:cxn modelId="{9A357579-0B76-4BF6-947D-DC7A5482358A}" type="presOf" srcId="{CE1DE135-6991-449B-90BA-10EB060481AB}" destId="{4930F4E9-6AD6-4218-A8A2-61696E627352}" srcOrd="0" destOrd="0" presId="urn:microsoft.com/office/officeart/2005/8/layout/process4"/>
    <dgm:cxn modelId="{E29581FE-54FE-4546-B8E8-836B52A1AA8E}" type="presOf" srcId="{A1B999F6-0EDE-43FC-B295-B8C6BA95EDF6}" destId="{8D66E639-450A-4121-9925-8F7AB2B583F0}" srcOrd="0" destOrd="0" presId="urn:microsoft.com/office/officeart/2005/8/layout/process4"/>
    <dgm:cxn modelId="{6FA2533C-6E96-4C47-8D5D-A2B315DE85B3}" type="presOf" srcId="{4ACF12A2-E541-4CB6-B432-4D32F6A9F48F}" destId="{A49BAB74-B55B-4128-AC51-BE1ADD6A1497}" srcOrd="1" destOrd="0" presId="urn:microsoft.com/office/officeart/2005/8/layout/process4"/>
    <dgm:cxn modelId="{6A5F9E19-B713-4E44-BF62-09715D0CCC88}" type="presOf" srcId="{5A9AD22E-1ED6-44D4-9971-0C90777CEC09}" destId="{037C444C-67CE-4090-B2F3-AEA9C7A9CB0C}" srcOrd="0" destOrd="0" presId="urn:microsoft.com/office/officeart/2005/8/layout/process4"/>
    <dgm:cxn modelId="{27020300-51FC-47EC-BCA4-D88026DDBC15}" srcId="{A00E2CEE-2308-4885-8C37-390100E488A2}" destId="{5A9AD22E-1ED6-44D4-9971-0C90777CEC09}" srcOrd="1" destOrd="0" parTransId="{66FAD404-B2EF-4250-B864-D54A7319C702}" sibTransId="{CF5521F3-0F6F-4E02-B52D-C0D03EFE98CE}"/>
    <dgm:cxn modelId="{3C998772-11E4-463C-9AA0-F7CBC52BD647}" srcId="{9AED1106-B9CF-47A7-806E-057C1FEFB89E}" destId="{987D991B-EC02-4896-9BB5-74D4FCBD7744}" srcOrd="0" destOrd="0" parTransId="{79415C35-128B-412E-A297-568E6C9F3B13}" sibTransId="{714DC62E-095D-427E-9A31-DEB5F354D0EA}"/>
    <dgm:cxn modelId="{8AE96DA0-D576-42A1-9E55-D8119BA0EDA0}" type="presOf" srcId="{A00E2CEE-2308-4885-8C37-390100E488A2}" destId="{131DAD78-3A64-487C-BBEB-3762F36B82FB}" srcOrd="1" destOrd="0" presId="urn:microsoft.com/office/officeart/2005/8/layout/process4"/>
    <dgm:cxn modelId="{C86723D2-8190-4C82-8E0B-70EBB6745D3B}" srcId="{9AED1106-B9CF-47A7-806E-057C1FEFB89E}" destId="{CD651514-9C79-4D19-9538-9F7AB07D5C0E}" srcOrd="1" destOrd="0" parTransId="{2AF341D0-2C1B-45FD-8CD1-D8FEF81A0547}" sibTransId="{D68343BA-BA73-4EF0-A165-58A09CF251C8}"/>
    <dgm:cxn modelId="{7487E2B6-01AE-4003-A6C8-1F4C0355AC7C}" type="presParOf" srcId="{0E2B1C0B-A525-4689-BB43-8E35D7834ABB}" destId="{2882274E-DC90-4B2C-9753-F4F8F6C6E331}" srcOrd="0" destOrd="0" presId="urn:microsoft.com/office/officeart/2005/8/layout/process4"/>
    <dgm:cxn modelId="{4A878B95-C0E0-40B3-AAE4-B5688F9FCD49}" type="presParOf" srcId="{2882274E-DC90-4B2C-9753-F4F8F6C6E331}" destId="{8D65068D-24EA-4FF8-9B91-C1A509F2F6CA}" srcOrd="0" destOrd="0" presId="urn:microsoft.com/office/officeart/2005/8/layout/process4"/>
    <dgm:cxn modelId="{28679B68-BB02-4CB7-BC7E-23F6CF57522C}" type="presParOf" srcId="{2882274E-DC90-4B2C-9753-F4F8F6C6E331}" destId="{C446B01F-1C9F-436A-A660-71595616B1E9}" srcOrd="1" destOrd="0" presId="urn:microsoft.com/office/officeart/2005/8/layout/process4"/>
    <dgm:cxn modelId="{5A0F4D96-2476-4DC3-8E57-D32F6028A916}" type="presParOf" srcId="{2882274E-DC90-4B2C-9753-F4F8F6C6E331}" destId="{1CA7B0D3-2507-4C4D-BAF5-BD78035907AE}" srcOrd="2" destOrd="0" presId="urn:microsoft.com/office/officeart/2005/8/layout/process4"/>
    <dgm:cxn modelId="{A7957CD2-6C16-451E-82FC-C686D3DD434B}" type="presParOf" srcId="{1CA7B0D3-2507-4C4D-BAF5-BD78035907AE}" destId="{9732F69F-8177-44D7-8E46-17E3903D0718}" srcOrd="0" destOrd="0" presId="urn:microsoft.com/office/officeart/2005/8/layout/process4"/>
    <dgm:cxn modelId="{506D7F0C-EF56-42C3-A68A-3FD51A649B5F}" type="presParOf" srcId="{1CA7B0D3-2507-4C4D-BAF5-BD78035907AE}" destId="{4971AD36-5344-436A-B6FA-62E587AFC6E5}" srcOrd="1" destOrd="0" presId="urn:microsoft.com/office/officeart/2005/8/layout/process4"/>
    <dgm:cxn modelId="{FEE96AAF-8198-4541-8044-8ED5278C11FC}" type="presParOf" srcId="{0E2B1C0B-A525-4689-BB43-8E35D7834ABB}" destId="{B857C9AA-E247-48BF-BF57-6E2DAA231F9A}" srcOrd="1" destOrd="0" presId="urn:microsoft.com/office/officeart/2005/8/layout/process4"/>
    <dgm:cxn modelId="{2CC22221-5755-4014-9D9B-24847A8E9A0F}" type="presParOf" srcId="{0E2B1C0B-A525-4689-BB43-8E35D7834ABB}" destId="{FD76D61F-8D9F-439A-A20F-1337DD1C307C}" srcOrd="2" destOrd="0" presId="urn:microsoft.com/office/officeart/2005/8/layout/process4"/>
    <dgm:cxn modelId="{07842031-FC75-4D42-95AC-61A37E3FFDA4}" type="presParOf" srcId="{FD76D61F-8D9F-439A-A20F-1337DD1C307C}" destId="{CB477271-D1A3-4C41-8E1E-3EBE3E4B12C8}" srcOrd="0" destOrd="0" presId="urn:microsoft.com/office/officeart/2005/8/layout/process4"/>
    <dgm:cxn modelId="{17371E99-D6E5-44F6-B299-6BF0D3691941}" type="presParOf" srcId="{FD76D61F-8D9F-439A-A20F-1337DD1C307C}" destId="{131DAD78-3A64-487C-BBEB-3762F36B82FB}" srcOrd="1" destOrd="0" presId="urn:microsoft.com/office/officeart/2005/8/layout/process4"/>
    <dgm:cxn modelId="{5144F002-B451-4D46-99C7-76E1274D41AD}" type="presParOf" srcId="{FD76D61F-8D9F-439A-A20F-1337DD1C307C}" destId="{4F822E35-3B71-4095-8667-5041E1AE8631}" srcOrd="2" destOrd="0" presId="urn:microsoft.com/office/officeart/2005/8/layout/process4"/>
    <dgm:cxn modelId="{D9CE6162-9942-4548-ABCE-14FACE2E8A27}" type="presParOf" srcId="{4F822E35-3B71-4095-8667-5041E1AE8631}" destId="{4930F4E9-6AD6-4218-A8A2-61696E627352}" srcOrd="0" destOrd="0" presId="urn:microsoft.com/office/officeart/2005/8/layout/process4"/>
    <dgm:cxn modelId="{C24A2C3B-90FC-431F-9F38-E755FB068F84}" type="presParOf" srcId="{4F822E35-3B71-4095-8667-5041E1AE8631}" destId="{037C444C-67CE-4090-B2F3-AEA9C7A9CB0C}" srcOrd="1" destOrd="0" presId="urn:microsoft.com/office/officeart/2005/8/layout/process4"/>
    <dgm:cxn modelId="{20AE6C3E-1C60-46D0-AA63-6E8933645F91}" type="presParOf" srcId="{0E2B1C0B-A525-4689-BB43-8E35D7834ABB}" destId="{0E71B667-1378-4B06-9F83-6DE49437547F}" srcOrd="3" destOrd="0" presId="urn:microsoft.com/office/officeart/2005/8/layout/process4"/>
    <dgm:cxn modelId="{1C5976E3-FCB4-4292-9CB3-8C8DB30CEF29}" type="presParOf" srcId="{0E2B1C0B-A525-4689-BB43-8E35D7834ABB}" destId="{826CBE27-638C-48F2-9772-1FB114DA9AC4}" srcOrd="4" destOrd="0" presId="urn:microsoft.com/office/officeart/2005/8/layout/process4"/>
    <dgm:cxn modelId="{0D0DA40F-929F-41EE-8BBF-1D2A619D5626}" type="presParOf" srcId="{826CBE27-638C-48F2-9772-1FB114DA9AC4}" destId="{02990CA2-4003-4975-BB39-47212F488D46}" srcOrd="0" destOrd="0" presId="urn:microsoft.com/office/officeart/2005/8/layout/process4"/>
    <dgm:cxn modelId="{34BE82AE-03E6-4165-BED0-53F1909715FB}" type="presParOf" srcId="{826CBE27-638C-48F2-9772-1FB114DA9AC4}" destId="{A49BAB74-B55B-4128-AC51-BE1ADD6A1497}" srcOrd="1" destOrd="0" presId="urn:microsoft.com/office/officeart/2005/8/layout/process4"/>
    <dgm:cxn modelId="{C60675B6-D302-474D-B893-F7C385143518}" type="presParOf" srcId="{826CBE27-638C-48F2-9772-1FB114DA9AC4}" destId="{EF4683A1-61E4-402D-85E5-447EBAB68C15}" srcOrd="2" destOrd="0" presId="urn:microsoft.com/office/officeart/2005/8/layout/process4"/>
    <dgm:cxn modelId="{14EFACB9-7C3B-4421-8E31-BDC816AF6AC1}" type="presParOf" srcId="{EF4683A1-61E4-402D-85E5-447EBAB68C15}" destId="{C653063B-5649-4285-8885-01501361F916}" srcOrd="0" destOrd="0" presId="urn:microsoft.com/office/officeart/2005/8/layout/process4"/>
    <dgm:cxn modelId="{2E1F3112-55C9-4536-A814-BDC4B9F97AB1}" type="presParOf" srcId="{EF4683A1-61E4-402D-85E5-447EBAB68C15}" destId="{8D66E639-450A-4121-9925-8F7AB2B583F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8FE4F-B94E-4D0D-A42D-4E2C3BF81DF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BC54360-C5A7-43E6-938D-A2FF19E1064C}">
      <dgm:prSet phldrT="[Text]"/>
      <dgm:spPr>
        <a:xfrm>
          <a:off x="3418575" y="1008"/>
          <a:ext cx="3657103" cy="1127038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Těsná vazba mezi deviace v chování a mentálním postižením </a:t>
          </a:r>
          <a:endParaRPr lang="cs-CZ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23BAD3C-0C86-47EE-8FCC-2A3C253EF883}" type="parTrans" cxnId="{3D905732-3EE8-4932-A499-49F17151B159}">
      <dgm:prSet/>
      <dgm:spPr/>
      <dgm:t>
        <a:bodyPr/>
        <a:lstStyle/>
        <a:p>
          <a:endParaRPr lang="cs-CZ"/>
        </a:p>
      </dgm:t>
    </dgm:pt>
    <dgm:pt modelId="{9132281C-8E02-4F86-A35B-372A6E27FB06}" type="sibTrans" cxnId="{3D905732-3EE8-4932-A499-49F17151B159}">
      <dgm:prSet/>
      <dgm:spPr>
        <a:xfrm rot="3306619">
          <a:off x="6337021" y="1751829"/>
          <a:ext cx="898586" cy="394463"/>
        </a:xfr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0E2C8C3-F277-4FCB-BA7C-604E01E5CAE2}">
      <dgm:prSet phldrT="[Text]"/>
      <dgm:spPr>
        <a:xfrm>
          <a:off x="5772011" y="3003132"/>
          <a:ext cx="3137246" cy="1127038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Nepostradatelná úloha ústavů a expertů </a:t>
          </a:r>
          <a:endParaRPr lang="cs-CZ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07E64DC-8886-4B26-9AAC-0059BFDA9509}" type="parTrans" cxnId="{8008F800-A209-4D3C-9C1D-7D0754EADB41}">
      <dgm:prSet/>
      <dgm:spPr/>
      <dgm:t>
        <a:bodyPr/>
        <a:lstStyle/>
        <a:p>
          <a:endParaRPr lang="cs-CZ"/>
        </a:p>
      </dgm:t>
    </dgm:pt>
    <dgm:pt modelId="{C909A13E-3F97-4DD7-B24E-FBEB20284AB0}" type="sibTrans" cxnId="{8008F800-A209-4D3C-9C1D-7D0754EADB41}">
      <dgm:prSet/>
      <dgm:spPr>
        <a:xfrm rot="10841294">
          <a:off x="4825130" y="3369727"/>
          <a:ext cx="898586" cy="394463"/>
        </a:xfr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3AD858F-A766-4123-8DD9-0097BFF88CC0}">
      <dgm:prSet phldrT="[Text]"/>
      <dgm:spPr>
        <a:xfrm>
          <a:off x="1554305" y="2952211"/>
          <a:ext cx="3094553" cy="1127038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Neschopnost rodičů ani kontrolovat ani starat se o děti s handicapem </a:t>
          </a:r>
          <a:endParaRPr lang="cs-CZ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0DB4544-FE39-4CEB-B603-EE975C15EADB}" type="parTrans" cxnId="{E2213CDF-30FA-4256-85E1-AB9E5833AC19}">
      <dgm:prSet/>
      <dgm:spPr/>
      <dgm:t>
        <a:bodyPr/>
        <a:lstStyle/>
        <a:p>
          <a:endParaRPr lang="cs-CZ"/>
        </a:p>
      </dgm:t>
    </dgm:pt>
    <dgm:pt modelId="{60138F93-E252-4EFD-BF90-EDC16AC08658}" type="sibTrans" cxnId="{E2213CDF-30FA-4256-85E1-AB9E5833AC19}">
      <dgm:prSet/>
      <dgm:spPr>
        <a:xfrm rot="18361044">
          <a:off x="3245585" y="1726368"/>
          <a:ext cx="898586" cy="394463"/>
        </a:xfr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7051059-BE3F-4913-B222-0311B480CFA7}" type="pres">
      <dgm:prSet presAssocID="{70F8FE4F-B94E-4D0D-A42D-4E2C3BF81D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A3D1032-9EF8-4E9B-887D-0867A6D8DB58}" type="pres">
      <dgm:prSet presAssocID="{7BC54360-C5A7-43E6-938D-A2FF19E1064C}" presName="node" presStyleLbl="node1" presStyleIdx="0" presStyleCnt="3" custScaleX="16224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1E1F2F63-A6D0-4634-B481-B67E27D9A10D}" type="pres">
      <dgm:prSet presAssocID="{9132281C-8E02-4F86-A35B-372A6E27FB06}" presName="sibTrans" presStyleLbl="sibTrans2D1" presStyleIdx="0" presStyleCnt="3" custLinFactNeighborX="54801" custLinFactNeighborY="-29541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74318DC6-50B0-41EC-836B-376E9090C60F}" type="pres">
      <dgm:prSet presAssocID="{9132281C-8E02-4F86-A35B-372A6E27FB06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9BA6EFC4-B230-4DD1-846A-57C4071376A8}" type="pres">
      <dgm:prSet presAssocID="{00E2C8C3-F277-4FCB-BA7C-604E01E5CAE2}" presName="node" presStyleLbl="node1" presStyleIdx="1" presStyleCnt="3" custScaleX="139181" custRadScaleRad="106436" custRadScaleInc="-1831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AB0AC014-B613-4696-9AA4-73273085CEB3}" type="pres">
      <dgm:prSet presAssocID="{C909A13E-3F97-4DD7-B24E-FBEB20284AB0}" presName="sibTrans" presStyleLbl="sibTrans2D1" presStyleIdx="1" presStyleCnt="3" custLinFactNeighborX="7121" custLinFactNeighborY="6565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A64383C6-A249-4447-BF93-303CE336A5CF}" type="pres">
      <dgm:prSet presAssocID="{C909A13E-3F97-4DD7-B24E-FBEB20284AB0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8F579D06-B111-438F-81A4-FBF3C102AAA2}" type="pres">
      <dgm:prSet presAssocID="{33AD858F-A766-4123-8DD9-0097BFF88CC0}" presName="node" presStyleLbl="node1" presStyleIdx="2" presStyleCnt="3" custScaleX="137287" custRadScaleRad="106643" custRadScaleInc="1580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D3443B85-B2E2-4890-9448-54037456350E}" type="pres">
      <dgm:prSet presAssocID="{60138F93-E252-4EFD-BF90-EDC16AC08658}" presName="sibTrans" presStyleLbl="sibTrans2D1" presStyleIdx="2" presStyleCnt="3" custLinFactNeighborX="-53359" custLinFactNeighborY="-29541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41701890-98F0-472E-9936-6910A29EA8A9}" type="pres">
      <dgm:prSet presAssocID="{60138F93-E252-4EFD-BF90-EDC16AC08658}" presName="connectorText" presStyleLbl="sibTrans2D1" presStyleIdx="2" presStyleCnt="3"/>
      <dgm:spPr/>
      <dgm:t>
        <a:bodyPr/>
        <a:lstStyle/>
        <a:p>
          <a:endParaRPr lang="cs-CZ"/>
        </a:p>
      </dgm:t>
    </dgm:pt>
  </dgm:ptLst>
  <dgm:cxnLst>
    <dgm:cxn modelId="{39C1E05A-BE6E-4237-AB4C-B83E13ACE33A}" type="presOf" srcId="{00E2C8C3-F277-4FCB-BA7C-604E01E5CAE2}" destId="{9BA6EFC4-B230-4DD1-846A-57C4071376A8}" srcOrd="0" destOrd="0" presId="urn:microsoft.com/office/officeart/2005/8/layout/cycle7"/>
    <dgm:cxn modelId="{A7CD4765-A12D-4D6C-9CB5-FBD7DCF74153}" type="presOf" srcId="{70F8FE4F-B94E-4D0D-A42D-4E2C3BF81DFF}" destId="{27051059-BE3F-4913-B222-0311B480CFA7}" srcOrd="0" destOrd="0" presId="urn:microsoft.com/office/officeart/2005/8/layout/cycle7"/>
    <dgm:cxn modelId="{3D905732-3EE8-4932-A499-49F17151B159}" srcId="{70F8FE4F-B94E-4D0D-A42D-4E2C3BF81DFF}" destId="{7BC54360-C5A7-43E6-938D-A2FF19E1064C}" srcOrd="0" destOrd="0" parTransId="{623BAD3C-0C86-47EE-8FCC-2A3C253EF883}" sibTransId="{9132281C-8E02-4F86-A35B-372A6E27FB06}"/>
    <dgm:cxn modelId="{42920D47-CA96-4165-9805-A1C9DB05ED35}" type="presOf" srcId="{C909A13E-3F97-4DD7-B24E-FBEB20284AB0}" destId="{A64383C6-A249-4447-BF93-303CE336A5CF}" srcOrd="1" destOrd="0" presId="urn:microsoft.com/office/officeart/2005/8/layout/cycle7"/>
    <dgm:cxn modelId="{8008F800-A209-4D3C-9C1D-7D0754EADB41}" srcId="{70F8FE4F-B94E-4D0D-A42D-4E2C3BF81DFF}" destId="{00E2C8C3-F277-4FCB-BA7C-604E01E5CAE2}" srcOrd="1" destOrd="0" parTransId="{607E64DC-8886-4B26-9AAC-0059BFDA9509}" sibTransId="{C909A13E-3F97-4DD7-B24E-FBEB20284AB0}"/>
    <dgm:cxn modelId="{E2213CDF-30FA-4256-85E1-AB9E5833AC19}" srcId="{70F8FE4F-B94E-4D0D-A42D-4E2C3BF81DFF}" destId="{33AD858F-A766-4123-8DD9-0097BFF88CC0}" srcOrd="2" destOrd="0" parTransId="{20DB4544-FE39-4CEB-B603-EE975C15EADB}" sibTransId="{60138F93-E252-4EFD-BF90-EDC16AC08658}"/>
    <dgm:cxn modelId="{EDF5DDAF-77F0-456B-9F10-6DFA3026B038}" type="presOf" srcId="{9132281C-8E02-4F86-A35B-372A6E27FB06}" destId="{74318DC6-50B0-41EC-836B-376E9090C60F}" srcOrd="1" destOrd="0" presId="urn:microsoft.com/office/officeart/2005/8/layout/cycle7"/>
    <dgm:cxn modelId="{F3D6302D-E5ED-49D2-85A9-F44F235EC277}" type="presOf" srcId="{60138F93-E252-4EFD-BF90-EDC16AC08658}" destId="{41701890-98F0-472E-9936-6910A29EA8A9}" srcOrd="1" destOrd="0" presId="urn:microsoft.com/office/officeart/2005/8/layout/cycle7"/>
    <dgm:cxn modelId="{A06004C7-C050-4406-86DD-C53EF10EE9A5}" type="presOf" srcId="{C909A13E-3F97-4DD7-B24E-FBEB20284AB0}" destId="{AB0AC014-B613-4696-9AA4-73273085CEB3}" srcOrd="0" destOrd="0" presId="urn:microsoft.com/office/officeart/2005/8/layout/cycle7"/>
    <dgm:cxn modelId="{0C723DDF-D9C7-4E87-A4C0-26C48351B6A6}" type="presOf" srcId="{60138F93-E252-4EFD-BF90-EDC16AC08658}" destId="{D3443B85-B2E2-4890-9448-54037456350E}" srcOrd="0" destOrd="0" presId="urn:microsoft.com/office/officeart/2005/8/layout/cycle7"/>
    <dgm:cxn modelId="{5065D7E0-63C8-4EEB-ADB6-7232AE43919E}" type="presOf" srcId="{33AD858F-A766-4123-8DD9-0097BFF88CC0}" destId="{8F579D06-B111-438F-81A4-FBF3C102AAA2}" srcOrd="0" destOrd="0" presId="urn:microsoft.com/office/officeart/2005/8/layout/cycle7"/>
    <dgm:cxn modelId="{7A47A94C-9769-44BC-8F27-0C6D8B6B3E11}" type="presOf" srcId="{9132281C-8E02-4F86-A35B-372A6E27FB06}" destId="{1E1F2F63-A6D0-4634-B481-B67E27D9A10D}" srcOrd="0" destOrd="0" presId="urn:microsoft.com/office/officeart/2005/8/layout/cycle7"/>
    <dgm:cxn modelId="{9BDFCC41-E366-4B3D-AFA9-81753F7F7F93}" type="presOf" srcId="{7BC54360-C5A7-43E6-938D-A2FF19E1064C}" destId="{DA3D1032-9EF8-4E9B-887D-0867A6D8DB58}" srcOrd="0" destOrd="0" presId="urn:microsoft.com/office/officeart/2005/8/layout/cycle7"/>
    <dgm:cxn modelId="{7F86EF77-12BF-40A5-8A38-1E9768DA0B27}" type="presParOf" srcId="{27051059-BE3F-4913-B222-0311B480CFA7}" destId="{DA3D1032-9EF8-4E9B-887D-0867A6D8DB58}" srcOrd="0" destOrd="0" presId="urn:microsoft.com/office/officeart/2005/8/layout/cycle7"/>
    <dgm:cxn modelId="{9B937436-BD5A-4683-8187-D4C77C91BD64}" type="presParOf" srcId="{27051059-BE3F-4913-B222-0311B480CFA7}" destId="{1E1F2F63-A6D0-4634-B481-B67E27D9A10D}" srcOrd="1" destOrd="0" presId="urn:microsoft.com/office/officeart/2005/8/layout/cycle7"/>
    <dgm:cxn modelId="{F7319637-5D9C-44F6-ADF4-CEFEB8728603}" type="presParOf" srcId="{1E1F2F63-A6D0-4634-B481-B67E27D9A10D}" destId="{74318DC6-50B0-41EC-836B-376E9090C60F}" srcOrd="0" destOrd="0" presId="urn:microsoft.com/office/officeart/2005/8/layout/cycle7"/>
    <dgm:cxn modelId="{47698672-0072-4A62-B166-2F65B6FB2DDC}" type="presParOf" srcId="{27051059-BE3F-4913-B222-0311B480CFA7}" destId="{9BA6EFC4-B230-4DD1-846A-57C4071376A8}" srcOrd="2" destOrd="0" presId="urn:microsoft.com/office/officeart/2005/8/layout/cycle7"/>
    <dgm:cxn modelId="{0606DA53-092C-43E1-ABF3-F26C8134BCC2}" type="presParOf" srcId="{27051059-BE3F-4913-B222-0311B480CFA7}" destId="{AB0AC014-B613-4696-9AA4-73273085CEB3}" srcOrd="3" destOrd="0" presId="urn:microsoft.com/office/officeart/2005/8/layout/cycle7"/>
    <dgm:cxn modelId="{724E4BC9-6B5D-44C8-ADBA-E107FE715D44}" type="presParOf" srcId="{AB0AC014-B613-4696-9AA4-73273085CEB3}" destId="{A64383C6-A249-4447-BF93-303CE336A5CF}" srcOrd="0" destOrd="0" presId="urn:microsoft.com/office/officeart/2005/8/layout/cycle7"/>
    <dgm:cxn modelId="{CFA2CDD5-D06E-44E5-B24B-765564784AB9}" type="presParOf" srcId="{27051059-BE3F-4913-B222-0311B480CFA7}" destId="{8F579D06-B111-438F-81A4-FBF3C102AAA2}" srcOrd="4" destOrd="0" presId="urn:microsoft.com/office/officeart/2005/8/layout/cycle7"/>
    <dgm:cxn modelId="{9CCCD603-5B8F-450B-A5B0-EF9B64288486}" type="presParOf" srcId="{27051059-BE3F-4913-B222-0311B480CFA7}" destId="{D3443B85-B2E2-4890-9448-54037456350E}" srcOrd="5" destOrd="0" presId="urn:microsoft.com/office/officeart/2005/8/layout/cycle7"/>
    <dgm:cxn modelId="{791D8841-0EB3-4E21-B7BA-7D613D460CFF}" type="presParOf" srcId="{D3443B85-B2E2-4890-9448-54037456350E}" destId="{41701890-98F0-472E-9936-6910A29EA8A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6B01F-1C9F-436A-A660-71595616B1E9}">
      <dsp:nvSpPr>
        <dsp:cNvPr id="0" name=""/>
        <dsp:cNvSpPr/>
      </dsp:nvSpPr>
      <dsp:spPr>
        <a:xfrm>
          <a:off x="0" y="4020661"/>
          <a:ext cx="6796586" cy="12604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Specializace ústavů podle věku, stavu vývoje a účelu</a:t>
          </a:r>
          <a:r>
            <a:rPr lang="en-GB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1930-1948 </a:t>
          </a:r>
          <a:r>
            <a:rPr lang="cs-CZ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 </a:t>
          </a:r>
          <a:endParaRPr lang="cs-CZ" sz="20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0" y="4020661"/>
        <a:ext cx="6796586" cy="680662"/>
      </dsp:txXfrm>
    </dsp:sp>
    <dsp:sp modelId="{9732F69F-8177-44D7-8E46-17E3903D0718}">
      <dsp:nvSpPr>
        <dsp:cNvPr id="0" name=""/>
        <dsp:cNvSpPr/>
      </dsp:nvSpPr>
      <dsp:spPr>
        <a:xfrm>
          <a:off x="0" y="4689525"/>
          <a:ext cx="3398293" cy="5798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Právní předpisy</a:t>
          </a:r>
          <a:endParaRPr lang="cs-CZ" sz="1900" kern="1200" dirty="0"/>
        </a:p>
      </dsp:txBody>
      <dsp:txXfrm>
        <a:off x="0" y="4689525"/>
        <a:ext cx="3398293" cy="579823"/>
      </dsp:txXfrm>
    </dsp:sp>
    <dsp:sp modelId="{4971AD36-5344-436A-B6FA-62E587AFC6E5}">
      <dsp:nvSpPr>
        <dsp:cNvPr id="0" name=""/>
        <dsp:cNvSpPr/>
      </dsp:nvSpPr>
      <dsp:spPr>
        <a:xfrm>
          <a:off x="3398293" y="4689525"/>
          <a:ext cx="3398293" cy="5798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Vyšetření mezi dětmi v ústavní péči</a:t>
          </a:r>
          <a:endParaRPr lang="cs-CZ" sz="1900" kern="1200" dirty="0"/>
        </a:p>
      </dsp:txBody>
      <dsp:txXfrm>
        <a:off x="3398293" y="4689525"/>
        <a:ext cx="3398293" cy="579823"/>
      </dsp:txXfrm>
    </dsp:sp>
    <dsp:sp modelId="{131DAD78-3A64-487C-BBEB-3762F36B82FB}">
      <dsp:nvSpPr>
        <dsp:cNvPr id="0" name=""/>
        <dsp:cNvSpPr/>
      </dsp:nvSpPr>
      <dsp:spPr>
        <a:xfrm rot="10800000">
          <a:off x="0" y="2086089"/>
          <a:ext cx="6796586" cy="193862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Aktualizace ústavní péče pro dětí s deviacemi </a:t>
          </a:r>
          <a:r>
            <a:rPr lang="en-GB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1921-1928</a:t>
          </a:r>
          <a:endParaRPr lang="cs-CZ" sz="20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10800000">
        <a:off x="0" y="2086089"/>
        <a:ext cx="6796586" cy="680457"/>
      </dsp:txXfrm>
    </dsp:sp>
    <dsp:sp modelId="{4930F4E9-6AD6-4218-A8A2-61696E627352}">
      <dsp:nvSpPr>
        <dsp:cNvPr id="0" name=""/>
        <dsp:cNvSpPr/>
      </dsp:nvSpPr>
      <dsp:spPr>
        <a:xfrm>
          <a:off x="0" y="2794812"/>
          <a:ext cx="3398293" cy="579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Shromáždění prostředku na vybudování systému </a:t>
          </a:r>
          <a:endParaRPr lang="cs-CZ" sz="1900" kern="1200" dirty="0"/>
        </a:p>
      </dsp:txBody>
      <dsp:txXfrm>
        <a:off x="0" y="2794812"/>
        <a:ext cx="3398293" cy="579649"/>
      </dsp:txXfrm>
    </dsp:sp>
    <dsp:sp modelId="{037C444C-67CE-4090-B2F3-AEA9C7A9CB0C}">
      <dsp:nvSpPr>
        <dsp:cNvPr id="0" name=""/>
        <dsp:cNvSpPr/>
      </dsp:nvSpPr>
      <dsp:spPr>
        <a:xfrm>
          <a:off x="3398293" y="2794812"/>
          <a:ext cx="3398293" cy="579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kern="1200" dirty="0" smtClean="0"/>
            <a:t>Průzkumy mezi řiditeli škol</a:t>
          </a:r>
          <a:endParaRPr lang="cs-CZ" sz="1900" kern="1200" dirty="0"/>
        </a:p>
      </dsp:txBody>
      <dsp:txXfrm>
        <a:off x="3398293" y="2794812"/>
        <a:ext cx="3398293" cy="579649"/>
      </dsp:txXfrm>
    </dsp:sp>
    <dsp:sp modelId="{A49BAB74-B55B-4128-AC51-BE1ADD6A1497}">
      <dsp:nvSpPr>
        <dsp:cNvPr id="0" name=""/>
        <dsp:cNvSpPr/>
      </dsp:nvSpPr>
      <dsp:spPr>
        <a:xfrm rot="10800000">
          <a:off x="0" y="0"/>
          <a:ext cx="6796586" cy="213248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Decentralizace služeb sociálně právní ochrany dětí</a:t>
          </a:r>
          <a:r>
            <a:rPr lang="en-GB" sz="2000" b="1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, </a:t>
          </a:r>
          <a:r>
            <a:rPr lang="en-GB" sz="2000" b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1919-1921</a:t>
          </a:r>
          <a:endParaRPr lang="cs-CZ" sz="2000" b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10800000">
        <a:off x="0" y="0"/>
        <a:ext cx="6796586" cy="748503"/>
      </dsp:txXfrm>
    </dsp:sp>
    <dsp:sp modelId="{C653063B-5649-4285-8885-01501361F916}">
      <dsp:nvSpPr>
        <dsp:cNvPr id="0" name=""/>
        <dsp:cNvSpPr/>
      </dsp:nvSpPr>
      <dsp:spPr>
        <a:xfrm>
          <a:off x="829" y="749179"/>
          <a:ext cx="3559247" cy="6376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 smtClean="0"/>
            <a:t>Místní samospráva</a:t>
          </a:r>
          <a:r>
            <a:rPr lang="en-GB" sz="1800" kern="1200" dirty="0" smtClean="0"/>
            <a:t>: </a:t>
          </a:r>
          <a:r>
            <a:rPr lang="cs-CZ" sz="1800" kern="1200" dirty="0" smtClean="0"/>
            <a:t>okresní péče o mládež</a:t>
          </a:r>
          <a:endParaRPr lang="cs-CZ" sz="1800" kern="1200" dirty="0"/>
        </a:p>
      </dsp:txBody>
      <dsp:txXfrm>
        <a:off x="829" y="749179"/>
        <a:ext cx="3559247" cy="637614"/>
      </dsp:txXfrm>
    </dsp:sp>
    <dsp:sp modelId="{8D66E639-450A-4121-9925-8F7AB2B583F0}">
      <dsp:nvSpPr>
        <dsp:cNvPr id="0" name=""/>
        <dsp:cNvSpPr/>
      </dsp:nvSpPr>
      <dsp:spPr>
        <a:xfrm>
          <a:off x="3560076" y="778161"/>
          <a:ext cx="3235679" cy="579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900" b="1" kern="1200" dirty="0" smtClean="0"/>
            <a:t>Společnost pro vývoj eugeniky</a:t>
          </a:r>
          <a:r>
            <a:rPr lang="en-GB" sz="1900" kern="1200" dirty="0" smtClean="0"/>
            <a:t>: </a:t>
          </a:r>
          <a:r>
            <a:rPr lang="cs-CZ" sz="1900" kern="1200" dirty="0" smtClean="0"/>
            <a:t>eugenické poradny</a:t>
          </a:r>
          <a:endParaRPr lang="cs-CZ" sz="1900" kern="1200" dirty="0"/>
        </a:p>
      </dsp:txBody>
      <dsp:txXfrm>
        <a:off x="3560076" y="778161"/>
        <a:ext cx="3235679" cy="579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D1032-9EF8-4E9B-887D-0867A6D8DB58}">
      <dsp:nvSpPr>
        <dsp:cNvPr id="0" name=""/>
        <dsp:cNvSpPr/>
      </dsp:nvSpPr>
      <dsp:spPr>
        <a:xfrm>
          <a:off x="2105172" y="1352"/>
          <a:ext cx="3655021" cy="11263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Těsná vazba mezi deviace v chování a mentálním postižením </a:t>
          </a:r>
          <a:endParaRPr lang="cs-CZ" sz="21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138163" y="34343"/>
        <a:ext cx="3589039" cy="1060414"/>
      </dsp:txXfrm>
    </dsp:sp>
    <dsp:sp modelId="{1E1F2F63-A6D0-4634-B481-B67E27D9A10D}">
      <dsp:nvSpPr>
        <dsp:cNvPr id="0" name=""/>
        <dsp:cNvSpPr/>
      </dsp:nvSpPr>
      <dsp:spPr>
        <a:xfrm rot="3193871">
          <a:off x="5059371" y="1697424"/>
          <a:ext cx="954572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177642" y="1776272"/>
        <a:ext cx="718030" cy="236542"/>
      </dsp:txXfrm>
    </dsp:sp>
    <dsp:sp modelId="{9BA6EFC4-B230-4DD1-846A-57C4071376A8}">
      <dsp:nvSpPr>
        <dsp:cNvPr id="0" name=""/>
        <dsp:cNvSpPr/>
      </dsp:nvSpPr>
      <dsp:spPr>
        <a:xfrm>
          <a:off x="4526672" y="2894263"/>
          <a:ext cx="3135459" cy="11263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Nepostradatelná úloha ústavů a expertů </a:t>
          </a:r>
          <a:endParaRPr lang="cs-CZ" sz="21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559663" y="2927254"/>
        <a:ext cx="3069477" cy="1060414"/>
      </dsp:txXfrm>
    </dsp:sp>
    <dsp:sp modelId="{AB0AC014-B613-4696-9AA4-73273085CEB3}">
      <dsp:nvSpPr>
        <dsp:cNvPr id="0" name=""/>
        <dsp:cNvSpPr/>
      </dsp:nvSpPr>
      <dsp:spPr>
        <a:xfrm rot="10753512">
          <a:off x="3520807" y="3315493"/>
          <a:ext cx="954572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639078" y="3394341"/>
        <a:ext cx="718030" cy="236542"/>
      </dsp:txXfrm>
    </dsp:sp>
    <dsp:sp modelId="{8F579D06-B111-438F-81A4-FBF3C102AAA2}">
      <dsp:nvSpPr>
        <dsp:cNvPr id="0" name=""/>
        <dsp:cNvSpPr/>
      </dsp:nvSpPr>
      <dsp:spPr>
        <a:xfrm>
          <a:off x="240774" y="2952512"/>
          <a:ext cx="3092791" cy="1126396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Neschopnost rodičů ani kontrolovat ani starat se o děti s handicapem </a:t>
          </a:r>
          <a:endParaRPr lang="cs-CZ" sz="21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73765" y="2985503"/>
        <a:ext cx="3026809" cy="1060414"/>
      </dsp:txXfrm>
    </dsp:sp>
    <dsp:sp modelId="{D3443B85-B2E2-4890-9448-54037456350E}">
      <dsp:nvSpPr>
        <dsp:cNvPr id="0" name=""/>
        <dsp:cNvSpPr/>
      </dsp:nvSpPr>
      <dsp:spPr>
        <a:xfrm rot="18361044">
          <a:off x="1873289" y="1726549"/>
          <a:ext cx="954572" cy="394238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991560" y="1805397"/>
        <a:ext cx="718030" cy="236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28.12.2013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//upload.wikimedia.org/wikipedia/commons/6/68/Maud_Humphrey_-_Maternal_cares.pn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www.google.cz/url?sa=i&amp;rct=j&amp;q=&amp;esrc=s&amp;frm=1&amp;source=images&amp;cd=&amp;cad=rja&amp;docid=LqskjduWXI2MPM&amp;tbnid=DM9RFe0F4sBTHM:&amp;ved=0CAUQjRw&amp;url=http://fade-away-never.blogspot.com/2011/06/hatters-castle-1941.html&amp;ei=EvhwUq-7N8THswbzlYDwDA&amp;psig=AFQjCNEJqjDX4qzdzmT3GUd0uyp3F41DRg&amp;ust=138322163774892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42CPf-RXgUM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276456" cy="4536504"/>
          </a:xfrm>
        </p:spPr>
        <p:txBody>
          <a:bodyPr>
            <a:normAutofit/>
          </a:bodyPr>
          <a:lstStyle/>
          <a:p>
            <a:r>
              <a:rPr lang="cs-CZ" dirty="0" smtClean="0"/>
              <a:t>Studia dětství a dítěte jako prvek pedagogického výzkumu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Essentials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childhood</a:t>
            </a:r>
            <a:r>
              <a:rPr lang="cs-CZ" dirty="0" smtClean="0"/>
              <a:t> </a:t>
            </a:r>
            <a:r>
              <a:rPr lang="cs-CZ" dirty="0" err="1" smtClean="0"/>
              <a:t>studies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education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5085184"/>
            <a:ext cx="8568952" cy="134570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Mgr. Victoria </a:t>
            </a:r>
            <a:r>
              <a:rPr lang="cs-CZ" dirty="0" err="1" smtClean="0">
                <a:solidFill>
                  <a:schemeClr val="tx1"/>
                </a:solidFill>
              </a:rPr>
              <a:t>Shmidt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Institut výzkumu inkluzívního vzdělávání 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Reklama na domácí spotřebiči, 1960 </a:t>
            </a:r>
            <a:endParaRPr lang="cs-CZ" dirty="0"/>
          </a:p>
        </p:txBody>
      </p:sp>
      <p:pic>
        <p:nvPicPr>
          <p:cNvPr id="46082" name="Picture 2" descr="C:\Users\Victoria\Desktop\east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39" y="1752148"/>
            <a:ext cx="6552979" cy="4269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 k přístupu </a:t>
            </a:r>
            <a:r>
              <a:rPr lang="cs-CZ" dirty="0" err="1" smtClean="0"/>
              <a:t>Ariesa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Jaký diskurs popisuje teorie </a:t>
            </a:r>
            <a:r>
              <a:rPr lang="cs-CZ" dirty="0" err="1" smtClean="0"/>
              <a:t>Ariesa</a:t>
            </a:r>
            <a:r>
              <a:rPr lang="cs-CZ" dirty="0" smtClean="0"/>
              <a:t>, koordinující či komunikující?</a:t>
            </a:r>
          </a:p>
          <a:p>
            <a:r>
              <a:rPr lang="cs-CZ" dirty="0" smtClean="0"/>
              <a:t>Co se dá vysvětlit přes přístup </a:t>
            </a:r>
            <a:r>
              <a:rPr lang="cs-CZ" dirty="0" err="1" smtClean="0"/>
              <a:t>Ariesa</a:t>
            </a:r>
            <a:r>
              <a:rPr lang="cs-CZ" dirty="0" smtClean="0"/>
              <a:t>, a v čem tento přístup je omezený?</a:t>
            </a:r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Tři generaci diskursů o dětství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generace, před-industriální period (konec 18.stoleti – první půlka 19.stoleti)</a:t>
            </a:r>
          </a:p>
          <a:p>
            <a:r>
              <a:rPr lang="cs-CZ" dirty="0" smtClean="0"/>
              <a:t>Druhá generace, industriální period (druhá půlka 19.století – první půlka 20.století)</a:t>
            </a:r>
          </a:p>
          <a:p>
            <a:r>
              <a:rPr lang="cs-CZ" dirty="0" smtClean="0"/>
              <a:t>Třetí (současná) generace, post-industriální period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>
            <a:normAutofit/>
          </a:bodyPr>
          <a:lstStyle/>
          <a:p>
            <a:r>
              <a:rPr lang="cs-CZ" dirty="0" smtClean="0"/>
              <a:t>Tří generaci pohledu na dítě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51520" y="1124744"/>
          <a:ext cx="8640960" cy="554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563943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Preindustriální 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Industriální 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Post-moderní 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679366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Dítě jako majetek rodičů 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Dítě jako  poklad, klíčový zdroj progresu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Dítě jako mající práva a subjekt </a:t>
                      </a:r>
                      <a:endParaRPr lang="cs-CZ" sz="2800" dirty="0"/>
                    </a:p>
                  </a:txBody>
                  <a:tcPr/>
                </a:tc>
              </a:tr>
              <a:tr h="1903947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Autonomie zajišťuje bezpečí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Autonomie musí být omezeno ve prospěch bezpečí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Hledání strategií vyrovnání autonomie a bezpečí</a:t>
                      </a:r>
                      <a:endParaRPr lang="cs-CZ" sz="2800" dirty="0"/>
                    </a:p>
                  </a:txBody>
                  <a:tcPr/>
                </a:tc>
              </a:tr>
              <a:tr h="1397361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Nemanželské</a:t>
                      </a:r>
                      <a:r>
                        <a:rPr lang="cs-CZ" sz="2800" baseline="0" dirty="0" smtClean="0"/>
                        <a:t> dětí a s handicapem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Téměř každé dítě je v ohrožení 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Výjimečná situace když dítě musí být mimo rodiny</a:t>
                      </a:r>
                      <a:endParaRPr lang="cs-CZ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34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dirty="0" smtClean="0"/>
              <a:t>Před-sociologické diskursy dítěte  </a:t>
            </a:r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270674"/>
              </p:ext>
            </p:extLst>
          </p:nvPr>
        </p:nvGraphicFramePr>
        <p:xfrm>
          <a:off x="0" y="980728"/>
          <a:ext cx="914400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2802161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tx1"/>
                          </a:solidFill>
                        </a:rPr>
                        <a:t>Dítě jako angel, který má pravdu 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tx1"/>
                          </a:solidFill>
                        </a:rPr>
                        <a:t>Dítě jako důsledek hříchu a nástroj zla</a:t>
                      </a:r>
                    </a:p>
                    <a:p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98439"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Dítě jako </a:t>
                      </a:r>
                      <a:r>
                        <a:rPr lang="cs-CZ" sz="2400" b="1" i="0" dirty="0" smtClean="0"/>
                        <a:t>nepopsaný list</a:t>
                      </a:r>
                      <a:r>
                        <a:rPr lang="cs-CZ" sz="2400" b="1" i="1" dirty="0" smtClean="0"/>
                        <a:t> (tabula rasa</a:t>
                      </a:r>
                      <a:r>
                        <a:rPr lang="cs-CZ" sz="2000" b="1" i="1" dirty="0" smtClean="0"/>
                        <a:t>)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/>
                        <a:t>Dítě jako vyvinující</a:t>
                      </a:r>
                      <a:r>
                        <a:rPr lang="cs-CZ" sz="2400" b="1" baseline="0" dirty="0" smtClean="0"/>
                        <a:t> podle určitého směru</a:t>
                      </a:r>
                      <a:endParaRPr lang="cs-CZ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C:\Users\Victoria\Desktop\6001776-little-child-in-angel-costume-small-christmas-angel--symbol-of-love-and-innocence-vector-illustrat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1728192" cy="1728192"/>
          </a:xfrm>
          <a:prstGeom prst="rect">
            <a:avLst/>
          </a:prstGeom>
          <a:noFill/>
        </p:spPr>
      </p:pic>
      <p:pic>
        <p:nvPicPr>
          <p:cNvPr id="2050" name="Picture 2" descr="C:\Users\Victoria\Desktop\Kaa_Hypnotize_Mowgli_by_Amf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3456384" cy="1682714"/>
          </a:xfrm>
          <a:prstGeom prst="rect">
            <a:avLst/>
          </a:prstGeom>
          <a:noFill/>
        </p:spPr>
      </p:pic>
      <p:pic>
        <p:nvPicPr>
          <p:cNvPr id="2051" name="Picture 3" descr="C:\Users\Victoria\Desktop\angel-215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12776"/>
            <a:ext cx="1562574" cy="2180335"/>
          </a:xfrm>
          <a:prstGeom prst="rect">
            <a:avLst/>
          </a:prstGeom>
          <a:noFill/>
        </p:spPr>
      </p:pic>
      <p:pic>
        <p:nvPicPr>
          <p:cNvPr id="2052" name="Picture 4" descr="C:\Users\Victoria\Desktop\child-development-media_medi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365104"/>
            <a:ext cx="2520702" cy="1951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Shody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před-sociologických diskursů dítěte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Dítě jako pasivní objekt výchovy</a:t>
            </a:r>
          </a:p>
          <a:p>
            <a:r>
              <a:rPr lang="cs-CZ" dirty="0" smtClean="0"/>
              <a:t>Dospělý jako zdroj uspokojení veškerých potřeb</a:t>
            </a:r>
          </a:p>
          <a:p>
            <a:r>
              <a:rPr lang="cs-CZ" dirty="0" smtClean="0"/>
              <a:t>Popis dítěte přes jeho potřeby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7029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Dítě-anděl, </a:t>
            </a:r>
            <a:br>
              <a:rPr lang="cs-CZ" dirty="0" smtClean="0"/>
            </a:br>
            <a:r>
              <a:rPr lang="cs-CZ" dirty="0" smtClean="0"/>
              <a:t>prvek francouzského osvícenství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cs-CZ" b="1" dirty="0" smtClean="0"/>
              <a:t>Zvyšovat citlivost k projevům dítěte, sakralizace dítěte jako zdroje prozřetelnosti</a:t>
            </a:r>
          </a:p>
          <a:p>
            <a:r>
              <a:rPr lang="cs-CZ" b="1" dirty="0" err="1" smtClean="0"/>
              <a:t>Jean</a:t>
            </a:r>
            <a:r>
              <a:rPr lang="cs-CZ" b="1" dirty="0" smtClean="0"/>
              <a:t>-</a:t>
            </a:r>
            <a:r>
              <a:rPr lang="cs-CZ" b="1" dirty="0" err="1" smtClean="0"/>
              <a:t>Jacques</a:t>
            </a:r>
            <a:r>
              <a:rPr lang="cs-CZ" b="1" dirty="0" smtClean="0"/>
              <a:t> Rousseau</a:t>
            </a:r>
            <a:endParaRPr lang="cs-CZ" dirty="0"/>
          </a:p>
        </p:txBody>
      </p:sp>
      <p:pic>
        <p:nvPicPr>
          <p:cNvPr id="25601" name="Picture 1" descr="C:\Users\Victoria\Desktop\sixthsen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3985683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465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Dítě-zlo, součást církevního habitatu </a:t>
            </a:r>
            <a:endParaRPr lang="cs-CZ" dirty="0"/>
          </a:p>
        </p:txBody>
      </p:sp>
      <p:pic>
        <p:nvPicPr>
          <p:cNvPr id="2050" name="Picture 2" descr="C:\Users\Victoria\Desktop\09_04_MotherWhipsHerChil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048000" cy="42037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851920" y="1196752"/>
            <a:ext cx="49685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r>
              <a:rPr lang="cs-CZ" sz="2800" dirty="0" smtClean="0"/>
              <a:t>Ideji: kontrola nad dítětem jako klíčový účel výchovy</a:t>
            </a:r>
            <a:r>
              <a:rPr lang="en-US" sz="2800" dirty="0" smtClean="0"/>
              <a:t>; </a:t>
            </a:r>
            <a:r>
              <a:rPr lang="cs-CZ" sz="2800" dirty="0" smtClean="0"/>
              <a:t>nutnost omezovat aktivitu dítěte ve prospěch snadnější kontroly</a:t>
            </a:r>
          </a:p>
          <a:p>
            <a:r>
              <a:rPr lang="cs-CZ" sz="2800" dirty="0" smtClean="0"/>
              <a:t>Autoři: </a:t>
            </a:r>
            <a:r>
              <a:rPr lang="cs-CZ" sz="2800" dirty="0" err="1" smtClean="0"/>
              <a:t>Lloyd</a:t>
            </a:r>
            <a:r>
              <a:rPr lang="cs-CZ" sz="2800" dirty="0" smtClean="0"/>
              <a:t> </a:t>
            </a:r>
            <a:r>
              <a:rPr lang="cs-CZ" sz="2800" dirty="0" err="1" smtClean="0"/>
              <a:t>deMause</a:t>
            </a:r>
            <a:endParaRPr lang="cs-CZ" sz="2800" dirty="0"/>
          </a:p>
        </p:txBody>
      </p:sp>
      <p:pic>
        <p:nvPicPr>
          <p:cNvPr id="2052" name="Picture 4" descr="C:\Users\Victoria\Desktop\c1i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933056"/>
            <a:ext cx="4229100" cy="2552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58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Dítě-nepopsaný list </a:t>
            </a:r>
            <a:br>
              <a:rPr lang="cs-CZ" dirty="0" smtClean="0"/>
            </a:br>
            <a:r>
              <a:rPr lang="cs-CZ" dirty="0" smtClean="0"/>
              <a:t>z filosofii positivismu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95936" y="1600200"/>
            <a:ext cx="4690864" cy="4525963"/>
          </a:xfrm>
        </p:spPr>
        <p:txBody>
          <a:bodyPr/>
          <a:lstStyle/>
          <a:p>
            <a:r>
              <a:rPr lang="cs-CZ" dirty="0" smtClean="0"/>
              <a:t>Dítě jako otevřené jakémukoliv vlivu</a:t>
            </a:r>
          </a:p>
          <a:p>
            <a:r>
              <a:rPr lang="cs-CZ" dirty="0" smtClean="0"/>
              <a:t>Kultura jako prostor výchovy dítěte </a:t>
            </a:r>
          </a:p>
          <a:p>
            <a:r>
              <a:rPr lang="cs-CZ" dirty="0" err="1" smtClean="0"/>
              <a:t>F.Bakon</a:t>
            </a:r>
            <a:r>
              <a:rPr lang="cs-CZ" dirty="0" smtClean="0"/>
              <a:t> a další příznivci priority sociálních faktorů</a:t>
            </a:r>
            <a:endParaRPr lang="cs-CZ" dirty="0"/>
          </a:p>
        </p:txBody>
      </p:sp>
      <p:pic>
        <p:nvPicPr>
          <p:cNvPr id="24579" name="Picture 3" descr="File:Maud Humphrey - Maternal care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3183018" cy="3844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868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Směrem od biofaktorů k socializace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60032" y="1600200"/>
            <a:ext cx="3826768" cy="4525963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Prioritizace</a:t>
            </a:r>
            <a:r>
              <a:rPr lang="cs-CZ" dirty="0" smtClean="0"/>
              <a:t> přirozeného postupu vývoje dítěte </a:t>
            </a:r>
          </a:p>
          <a:p>
            <a:r>
              <a:rPr lang="cs-CZ" dirty="0" smtClean="0"/>
              <a:t>Vývoj směrem od biologických faktorů k faktorům sociálním</a:t>
            </a:r>
          </a:p>
          <a:p>
            <a:r>
              <a:rPr lang="cs-CZ" dirty="0" smtClean="0"/>
              <a:t>Ch. Darwin  </a:t>
            </a:r>
            <a:endParaRPr lang="cs-CZ" dirty="0"/>
          </a:p>
        </p:txBody>
      </p:sp>
      <p:pic>
        <p:nvPicPr>
          <p:cNvPr id="23553" name="Picture 1" descr="C:\Users\Victoria\Desktop\stock-photo-illustration-of-various-stages-of-development-22448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700808"/>
            <a:ext cx="4608512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179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936104"/>
          </a:xfrm>
        </p:spPr>
        <p:txBody>
          <a:bodyPr/>
          <a:lstStyle/>
          <a:p>
            <a:r>
              <a:rPr lang="cs-CZ" dirty="0" smtClean="0"/>
              <a:t>Úvod do přednášky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472608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Vyberte z následujícího seznamu pojmů pět, které podle vás popisují současné problémy dětství:</a:t>
            </a:r>
          </a:p>
          <a:p>
            <a:pPr algn="just"/>
            <a:r>
              <a:rPr lang="cs-CZ" sz="4000" dirty="0" smtClean="0"/>
              <a:t>Domácí násilí, příliš rychlé</a:t>
            </a:r>
            <a:r>
              <a:rPr lang="en-US" sz="4000" dirty="0" smtClean="0"/>
              <a:t>/</a:t>
            </a:r>
            <a:r>
              <a:rPr lang="cs-CZ" sz="4000" dirty="0" smtClean="0"/>
              <a:t>opožděné dospívání, mezery autority, neuspokojená potřeba v autonomii, nedostatek účasti v rozhodování, ohrožení na Internetu, větší požadavky na vzdělání, omezenost citového života a emocionálních  vazeb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914337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rozšíření diskursů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Internacionální kooperace mezi vědci </a:t>
            </a:r>
          </a:p>
          <a:p>
            <a:r>
              <a:rPr lang="cs-CZ" dirty="0" smtClean="0"/>
              <a:t>Literární díla </a:t>
            </a:r>
          </a:p>
          <a:p>
            <a:r>
              <a:rPr lang="cs-CZ" dirty="0" smtClean="0"/>
              <a:t>Propagace přes první manuály o výchově dětí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7254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Diskursy dětství v zemích Bohemii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3968" y="1600200"/>
            <a:ext cx="4608512" cy="4525963"/>
          </a:xfrm>
        </p:spPr>
        <p:txBody>
          <a:bodyPr/>
          <a:lstStyle/>
          <a:p>
            <a:r>
              <a:rPr lang="cs-CZ" dirty="0" smtClean="0"/>
              <a:t>Priorita přirozeně vyvinujícího dítěte </a:t>
            </a:r>
          </a:p>
          <a:p>
            <a:r>
              <a:rPr lang="cs-CZ" dirty="0" smtClean="0"/>
              <a:t>Spojení tohoto diskursu s nacionální idejí </a:t>
            </a:r>
          </a:p>
          <a:p>
            <a:r>
              <a:rPr lang="cs-CZ" dirty="0" smtClean="0"/>
              <a:t>Vytlačování dalších diskursů jako cizích </a:t>
            </a:r>
          </a:p>
          <a:p>
            <a:endParaRPr lang="cs-CZ" dirty="0"/>
          </a:p>
        </p:txBody>
      </p:sp>
      <p:pic>
        <p:nvPicPr>
          <p:cNvPr id="21505" name="Picture 1" descr="C:\Users\Victoria\Desktop\babic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8100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5073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Instituty dětství </a:t>
            </a:r>
            <a:br>
              <a:rPr lang="cs-CZ" dirty="0" smtClean="0"/>
            </a:br>
            <a:r>
              <a:rPr lang="cs-CZ" dirty="0" smtClean="0"/>
              <a:t>za před-industriální dobu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/>
          <a:lstStyle/>
          <a:p>
            <a:r>
              <a:rPr lang="cs-CZ" dirty="0" smtClean="0"/>
              <a:t>Charitativní zařízení pro nemanželské dětí, s nejchudších rodin,  a dětí s handicapem </a:t>
            </a:r>
          </a:p>
          <a:p>
            <a:r>
              <a:rPr lang="cs-CZ" dirty="0" smtClean="0"/>
              <a:t>Začátky vzdělávacího systému </a:t>
            </a:r>
            <a:endParaRPr lang="cs-CZ" dirty="0"/>
          </a:p>
        </p:txBody>
      </p:sp>
      <p:pic>
        <p:nvPicPr>
          <p:cNvPr id="51202" name="Picture 2" descr="C:\Users\Victoria\Desktop\GLASPA~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4003488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Změny hnacích sil </a:t>
            </a:r>
            <a:br>
              <a:rPr lang="cs-CZ" dirty="0" smtClean="0"/>
            </a:br>
            <a:r>
              <a:rPr lang="cs-CZ" dirty="0" smtClean="0"/>
              <a:t>v řízení rodinné politiky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Zvyšování státních zájmu v regulování rodičovství, porodnosti a dětství kvůli industrializaci </a:t>
            </a:r>
          </a:p>
          <a:p>
            <a:r>
              <a:rPr lang="cs-CZ" dirty="0" smtClean="0"/>
              <a:t>Z dětí se stávaje tzv. </a:t>
            </a:r>
            <a:r>
              <a:rPr lang="cs-CZ" i="1" dirty="0" smtClean="0"/>
              <a:t>public </a:t>
            </a:r>
            <a:r>
              <a:rPr lang="cs-CZ" i="1" dirty="0" err="1" smtClean="0"/>
              <a:t>good</a:t>
            </a:r>
            <a:r>
              <a:rPr lang="cs-CZ" i="1" dirty="0" smtClean="0"/>
              <a:t> </a:t>
            </a:r>
            <a:r>
              <a:rPr lang="cs-CZ" dirty="0" smtClean="0"/>
              <a:t>-  něco významného ve prospěch blahobytu všech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Změna priorit: od práce k edukaci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752947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Pokles počtu pracujících dětí, povinné vzdělávání </a:t>
            </a:r>
            <a:endParaRPr lang="cs-CZ" dirty="0"/>
          </a:p>
        </p:txBody>
      </p:sp>
      <p:pic>
        <p:nvPicPr>
          <p:cNvPr id="52226" name="Picture 2" descr="C:\Users\Victoria\Desktop\child-min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3746500" cy="2921000"/>
          </a:xfrm>
          <a:prstGeom prst="rect">
            <a:avLst/>
          </a:prstGeom>
          <a:noFill/>
        </p:spPr>
      </p:pic>
      <p:pic>
        <p:nvPicPr>
          <p:cNvPr id="52227" name="Picture 3" descr="C:\Users\Victoria\Desktop\School%20Gro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4141068" cy="2832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Profesionalizace a </a:t>
            </a:r>
            <a:r>
              <a:rPr lang="cs-CZ" dirty="0" err="1" smtClean="0"/>
              <a:t>institucionalizace</a:t>
            </a:r>
            <a:r>
              <a:rPr lang="cs-CZ" dirty="0" smtClean="0"/>
              <a:t> péče o děti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5517232"/>
            <a:ext cx="8517632" cy="896963"/>
          </a:xfrm>
        </p:spPr>
        <p:txBody>
          <a:bodyPr>
            <a:noAutofit/>
          </a:bodyPr>
          <a:lstStyle/>
          <a:p>
            <a:r>
              <a:rPr lang="cs-CZ" dirty="0" smtClean="0"/>
              <a:t>Neprofesionální podpora mateřství se promění v odborní péči </a:t>
            </a:r>
            <a:endParaRPr lang="cs-CZ" dirty="0"/>
          </a:p>
        </p:txBody>
      </p:sp>
      <p:pic>
        <p:nvPicPr>
          <p:cNvPr id="53251" name="Picture 3" descr="C:\Users\Victoria\Desktop\article-2261601-16B4B7A0000005DC-961_634x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56792"/>
            <a:ext cx="2683898" cy="3691418"/>
          </a:xfrm>
          <a:prstGeom prst="rect">
            <a:avLst/>
          </a:prstGeom>
          <a:noFill/>
        </p:spPr>
      </p:pic>
      <p:pic>
        <p:nvPicPr>
          <p:cNvPr id="53253" name="Picture 5" descr="C:\Users\Victoria\Desktop\She_sit_nursing_her_bab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3043421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Změna představ o rodičovství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5733256"/>
            <a:ext cx="8229600" cy="96897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5298" name="Picture 2" descr="C:\Users\Victoria\Desktop\161-life-with-fath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3705225" cy="2714625"/>
          </a:xfrm>
          <a:prstGeom prst="rect">
            <a:avLst/>
          </a:prstGeom>
          <a:noFill/>
        </p:spPr>
      </p:pic>
      <p:pic>
        <p:nvPicPr>
          <p:cNvPr id="55299" name="Picture 3" descr="C:\Users\Victoria\Desktop\twis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772816"/>
            <a:ext cx="1842065" cy="1584176"/>
          </a:xfrm>
          <a:prstGeom prst="rect">
            <a:avLst/>
          </a:prstGeom>
          <a:noFill/>
        </p:spPr>
      </p:pic>
      <p:pic>
        <p:nvPicPr>
          <p:cNvPr id="55301" name="Picture 5" descr="http://2.bp.blogspot.com/-ctiBLwmILMY/Tehi_KNkCvI/AAAAAAAAAJI/TBg2pq6xE4c/s1600/220px-Hatter%2527sCastleposter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789040"/>
            <a:ext cx="2095500" cy="1581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Teoretizace</a:t>
            </a:r>
            <a:r>
              <a:rPr lang="cs-CZ" dirty="0" smtClean="0"/>
              <a:t> před-sociologické představy o dětství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Operování idejemi, které připadají tradiční a ověřené časem</a:t>
            </a:r>
          </a:p>
          <a:p>
            <a:r>
              <a:rPr lang="cs-CZ" dirty="0" smtClean="0"/>
              <a:t>Hledání odborných argumentu ve prospěch před-sociologické představy o dětí</a:t>
            </a:r>
          </a:p>
          <a:p>
            <a:r>
              <a:rPr lang="cs-CZ" dirty="0" smtClean="0"/>
              <a:t>Účelem je sehnat větší a pevnější kontrolu, legitimizovat zákroky se strany autorit</a:t>
            </a:r>
          </a:p>
          <a:p>
            <a:r>
              <a:rPr lang="cs-CZ" dirty="0" smtClean="0"/>
              <a:t>Uvádění norem a požadavků k dětem a rodičům, později k odborníkům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916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Teorie Freuda </a:t>
            </a:r>
            <a:endParaRPr lang="cs-CZ" dirty="0"/>
          </a:p>
        </p:txBody>
      </p:sp>
      <p:pic>
        <p:nvPicPr>
          <p:cNvPr id="19457" name="Picture 1" descr="C:\Users\Victoria\Desktop\psychosexual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776864" cy="5179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4650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Teorie </a:t>
            </a:r>
            <a:r>
              <a:rPr lang="cs-CZ" dirty="0" err="1" smtClean="0"/>
              <a:t>Piageta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8433" name="Picture 1" descr="C:\Users\Victoria\Desktop\stage-of-cognitive-development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912768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20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Dilema Bezpečí </a:t>
            </a:r>
            <a:r>
              <a:rPr lang="cs-CZ" i="1" dirty="0" smtClean="0"/>
              <a:t>proti</a:t>
            </a:r>
            <a:r>
              <a:rPr lang="cs-CZ" dirty="0" smtClean="0"/>
              <a:t> Autonomií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Dilema pro profesionála: Jakou zvolit míru zasahování do života dítěte a okolí (Odloučit dítě od rodiny čí ponechat) 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Jak splnit požadavky na dobré rodičovství: zprostředkovat vztah mezi dítětem a společnosti čí hájit zájmy dítěte před veřejným tlakem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/>
          <a:lstStyle/>
          <a:p>
            <a:r>
              <a:rPr lang="cs-CZ" dirty="0" smtClean="0"/>
              <a:t>Další periodizace vývoje dítěte </a:t>
            </a:r>
            <a:endParaRPr lang="cs-CZ" dirty="0"/>
          </a:p>
        </p:txBody>
      </p:sp>
      <p:pic>
        <p:nvPicPr>
          <p:cNvPr id="56322" name="Picture 2" descr="C:\Users\Victoria\Desktop\social-dev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7056784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Dítě s postižením 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v klasické speciální pedagogice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Dítě s postižením jako úplně jiné než normální dítě a vyžadující větší míru kontroly</a:t>
            </a:r>
          </a:p>
          <a:p>
            <a:pPr>
              <a:buNone/>
            </a:pPr>
            <a:r>
              <a:rPr lang="cs-CZ" dirty="0" smtClean="0"/>
              <a:t> nebo </a:t>
            </a:r>
          </a:p>
          <a:p>
            <a:r>
              <a:rPr lang="cs-CZ" dirty="0" smtClean="0"/>
              <a:t>Dítě s postižením jako nepopsaný list, který vyžaduje trpělivost a správnou strategii nápravy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143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Universalizace</a:t>
            </a:r>
            <a:r>
              <a:rPr lang="cs-CZ" dirty="0" smtClean="0"/>
              <a:t> vzdělávání děti</a:t>
            </a:r>
            <a:endParaRPr lang="cs-CZ" dirty="0"/>
          </a:p>
        </p:txBody>
      </p:sp>
      <p:pic>
        <p:nvPicPr>
          <p:cNvPr id="57346" name="Picture 2" descr="C:\Users\Victoria\AppData\Local\Microsoft\Windows\Temporary Internet Files\Low\Content.IE5\BUDTKUBM\Carlisle_Indian_School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1608931"/>
            <a:ext cx="7848600" cy="450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Světoznámá škola pro dětí s komplexním postižením sluhu a zraku v </a:t>
            </a:r>
            <a:r>
              <a:rPr lang="en-US" dirty="0" smtClean="0"/>
              <a:t>Zagorsk</a:t>
            </a:r>
            <a:r>
              <a:rPr lang="cs-CZ" dirty="0" smtClean="0"/>
              <a:t>u</a:t>
            </a:r>
            <a:endParaRPr lang="cs-CZ" dirty="0"/>
          </a:p>
        </p:txBody>
      </p:sp>
      <p:pic>
        <p:nvPicPr>
          <p:cNvPr id="1026" name="Picture 2" descr="C:\Users\Victoria\Desktop\image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2061964" cy="1896743"/>
          </a:xfrm>
          <a:prstGeom prst="rect">
            <a:avLst/>
          </a:prstGeom>
          <a:noFill/>
        </p:spPr>
      </p:pic>
      <p:pic>
        <p:nvPicPr>
          <p:cNvPr id="1027" name="Picture 3" descr="C:\Users\Victoria\Desktop\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293096"/>
            <a:ext cx="2114922" cy="212865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3707904" y="2646204"/>
            <a:ext cx="48245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Učitel jako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demiurge </a:t>
            </a:r>
            <a:r>
              <a:rPr kumimoji="0" 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dětského vývoje který drží veškeré ovládací možnosti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dirty="0" smtClean="0">
                <a:latin typeface="Calibri" pitchFamily="34" charset="0"/>
                <a:cs typeface="Times New Roman" pitchFamily="18" charset="0"/>
              </a:rPr>
              <a:t>Důslední individuální přístup </a:t>
            </a:r>
            <a:endParaRPr lang="en-US" sz="24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dirty="0" smtClean="0">
                <a:latin typeface="Calibri" pitchFamily="34" charset="0"/>
                <a:cs typeface="Times New Roman" pitchFamily="18" charset="0"/>
              </a:rPr>
              <a:t>Snaha normalizovat dítě, dosáhnout </a:t>
            </a:r>
            <a:r>
              <a:rPr lang="cs-CZ" sz="2400" dirty="0" err="1" smtClean="0">
                <a:latin typeface="Calibri" pitchFamily="34" charset="0"/>
                <a:cs typeface="Times New Roman" pitchFamily="18" charset="0"/>
              </a:rPr>
              <a:t>nejilepšich</a:t>
            </a:r>
            <a:r>
              <a:rPr lang="cs-CZ" sz="2400" dirty="0" smtClean="0">
                <a:latin typeface="Calibri" pitchFamily="34" charset="0"/>
                <a:cs typeface="Times New Roman" pitchFamily="18" charset="0"/>
              </a:rPr>
              <a:t> výsledků </a:t>
            </a:r>
            <a:endParaRPr lang="en-US" sz="2400" dirty="0" smtClean="0"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Cvičení: dětí pod kontrolou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youtube.com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err="1" smtClean="0">
                <a:hlinkClick r:id="rId2"/>
              </a:rPr>
              <a:t>watch</a:t>
            </a:r>
            <a:r>
              <a:rPr lang="cs-CZ" dirty="0" smtClean="0">
                <a:hlinkClick r:id="rId2"/>
              </a:rPr>
              <a:t>?v=42CPf-</a:t>
            </a:r>
            <a:r>
              <a:rPr lang="cs-CZ" dirty="0" err="1" smtClean="0">
                <a:hlinkClick r:id="rId2"/>
              </a:rPr>
              <a:t>RXgUM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Teoretizace</a:t>
            </a:r>
            <a:r>
              <a:rPr lang="cs-CZ" dirty="0" smtClean="0"/>
              <a:t> diskursů dětství </a:t>
            </a:r>
            <a:br>
              <a:rPr lang="cs-CZ" dirty="0" smtClean="0"/>
            </a:br>
            <a:r>
              <a:rPr lang="cs-CZ" dirty="0" smtClean="0"/>
              <a:t>v českých zemích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Eugenika, selektivní a </a:t>
            </a:r>
            <a:r>
              <a:rPr lang="cs-CZ" dirty="0" err="1" smtClean="0"/>
              <a:t>asimilativní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Faktory zdraví</a:t>
            </a:r>
          </a:p>
          <a:p>
            <a:r>
              <a:rPr lang="cs-CZ" dirty="0" smtClean="0"/>
              <a:t>Úloha odborníků</a:t>
            </a:r>
          </a:p>
          <a:p>
            <a:r>
              <a:rPr lang="cs-CZ" dirty="0" err="1" smtClean="0"/>
              <a:t>Libertarianský</a:t>
            </a:r>
            <a:r>
              <a:rPr lang="cs-CZ" dirty="0" smtClean="0"/>
              <a:t> přístup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7708" y="0"/>
            <a:ext cx="7886700" cy="945060"/>
          </a:xfrm>
        </p:spPr>
        <p:txBody>
          <a:bodyPr/>
          <a:lstStyle/>
          <a:p>
            <a:r>
              <a:rPr lang="en-GB" dirty="0" err="1" smtClean="0"/>
              <a:t>Eugeni</a:t>
            </a:r>
            <a:r>
              <a:rPr lang="cs-CZ" dirty="0" err="1" smtClean="0"/>
              <a:t>ka</a:t>
            </a:r>
            <a:r>
              <a:rPr lang="en-GB" dirty="0" smtClean="0"/>
              <a:t>: </a:t>
            </a:r>
            <a:r>
              <a:rPr lang="cs-CZ" dirty="0" smtClean="0"/>
              <a:t>aplikace v edukaci </a:t>
            </a:r>
            <a:endParaRPr lang="cs-CZ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83373573"/>
              </p:ext>
            </p:extLst>
          </p:nvPr>
        </p:nvGraphicFramePr>
        <p:xfrm>
          <a:off x="1013346" y="1064526"/>
          <a:ext cx="6796586" cy="5295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026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Kostra ve prospěch ústavní péče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10497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467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Sjednocení dvou směrů eugeniky ve prospěch ústavní péče 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16624"/>
              </p:ext>
            </p:extLst>
          </p:nvPr>
        </p:nvGraphicFramePr>
        <p:xfrm>
          <a:off x="611560" y="1432560"/>
          <a:ext cx="8225334" cy="5181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778"/>
                <a:gridCol w="2741778"/>
                <a:gridCol w="2741778"/>
              </a:tblGrid>
              <a:tr h="1175629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tx1"/>
                          </a:solidFill>
                        </a:rPr>
                        <a:t>Podmínky reedukace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tx1"/>
                          </a:solidFill>
                        </a:rPr>
                        <a:t>Selektivní eugenika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chemeClr val="tx1"/>
                          </a:solidFill>
                        </a:rPr>
                        <a:t>Asimilativní</a:t>
                      </a:r>
                      <a:r>
                        <a:rPr lang="cs-CZ" sz="2400" dirty="0" smtClean="0">
                          <a:solidFill>
                            <a:schemeClr val="tx1"/>
                          </a:solidFill>
                        </a:rPr>
                        <a:t> eugenika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1239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Vazba mezi deviace a handicapem</a:t>
                      </a:r>
                      <a:endParaRPr lang="cs-CZ" sz="2000" dirty="0" smtClean="0"/>
                    </a:p>
                    <a:p>
                      <a:endParaRPr lang="cs-CZ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Dědictví</a:t>
                      </a:r>
                      <a:r>
                        <a:rPr lang="cs-CZ" sz="2000" baseline="0" dirty="0" smtClean="0"/>
                        <a:t> jako zdroj</a:t>
                      </a:r>
                      <a:endParaRPr lang="cs-CZ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Stejně strategie zasahování </a:t>
                      </a:r>
                      <a:endParaRPr lang="cs-CZ" sz="2000" dirty="0"/>
                    </a:p>
                  </a:txBody>
                  <a:tcPr marL="68580" marR="68580"/>
                </a:tc>
              </a:tr>
              <a:tr h="12393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Neschopnost rodičů</a:t>
                      </a:r>
                    </a:p>
                    <a:p>
                      <a:endParaRPr lang="cs-CZ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Rodiče jako zdroj deviace podle</a:t>
                      </a:r>
                      <a:r>
                        <a:rPr lang="cs-CZ" sz="2000" baseline="0" dirty="0" smtClean="0"/>
                        <a:t> pravidel dědictví </a:t>
                      </a:r>
                      <a:endParaRPr lang="cs-CZ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Problém dítěte jako projev omylů rodičů</a:t>
                      </a:r>
                      <a:endParaRPr lang="cs-CZ" sz="2000" dirty="0"/>
                    </a:p>
                  </a:txBody>
                  <a:tcPr marL="68580" marR="68580"/>
                </a:tc>
              </a:tr>
              <a:tr h="1527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Nepostradatelná úloha ústavní péče </a:t>
                      </a:r>
                      <a:endParaRPr lang="cs-CZ" sz="2000" dirty="0" smtClean="0"/>
                    </a:p>
                    <a:p>
                      <a:endParaRPr lang="cs-CZ" sz="2000" dirty="0"/>
                    </a:p>
                  </a:txBody>
                  <a:tcPr marL="68580" marR="68580"/>
                </a:tc>
                <a:tc gridSpan="2">
                  <a:txBody>
                    <a:bodyPr/>
                    <a:lstStyle/>
                    <a:p>
                      <a:r>
                        <a:rPr lang="cs-CZ" sz="2000" dirty="0" smtClean="0"/>
                        <a:t>Vypracování klasifikace deviace a handicapu na základě rozlišování</a:t>
                      </a:r>
                      <a:r>
                        <a:rPr lang="cs-CZ" sz="2000" baseline="0" dirty="0" smtClean="0"/>
                        <a:t> „váhy“  dědictví a špatného okolí</a:t>
                      </a:r>
                      <a:endParaRPr lang="cs-CZ" sz="2000" dirty="0"/>
                    </a:p>
                  </a:txBody>
                  <a:tcPr marL="68580" marR="68580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465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Romské dětí před nástupem do ústavu a po 6 měsícem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28184" y="1628800"/>
            <a:ext cx="2623838" cy="5048748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939235"/>
              </p:ext>
            </p:extLst>
          </p:nvPr>
        </p:nvGraphicFramePr>
        <p:xfrm>
          <a:off x="323528" y="1700808"/>
          <a:ext cx="4687452" cy="465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1" r:id="rId4" imgW="21031200" imgH="14630400" progId="">
                  <p:embed/>
                </p:oleObj>
              </mc:Choice>
              <mc:Fallback>
                <p:oleObj r:id="rId4" imgW="21031200" imgH="14630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00808"/>
                        <a:ext cx="4687452" cy="46591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78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 dilematu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Řídí se představou o zájmech dítěte a standardů péči o dítě, ohodnocením rodičů a kvality rodičovství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Většina zemi prochází krizí </a:t>
            </a:r>
            <a:r>
              <a:rPr lang="cs-CZ" dirty="0" err="1" smtClean="0"/>
              <a:t>legitimizace</a:t>
            </a:r>
            <a:r>
              <a:rPr lang="cs-CZ" dirty="0" smtClean="0"/>
              <a:t> sociálně právní ochrany   dětí: nedůvěra ani rodičům ani správám ani dětem   </a:t>
            </a:r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Hnací sily změn diskursu kolem děti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Změna uspořádání života</a:t>
            </a:r>
          </a:p>
          <a:p>
            <a:r>
              <a:rPr lang="cs-CZ" dirty="0" smtClean="0"/>
              <a:t>Pružnější formy rodinného života</a:t>
            </a:r>
          </a:p>
          <a:p>
            <a:r>
              <a:rPr lang="cs-CZ" dirty="0" smtClean="0"/>
              <a:t>Změna vazby mezi práce a </a:t>
            </a:r>
            <a:r>
              <a:rPr lang="cs-CZ" dirty="0" err="1" smtClean="0"/>
              <a:t>soukromi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Dilema Bezpečí vs. Autonomií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Studia dětství řeší dilema přes:</a:t>
            </a:r>
          </a:p>
          <a:p>
            <a:r>
              <a:rPr lang="cs-CZ" dirty="0" smtClean="0"/>
              <a:t>Důsledné zkoumáni historického vývoje představ o normálním dětství jako zdroje současných problémů </a:t>
            </a:r>
          </a:p>
          <a:p>
            <a:r>
              <a:rPr lang="cs-CZ" dirty="0" smtClean="0"/>
              <a:t>Rozbor hnacích sil, které ovlivňují vypracování a rozšiřovaní představ o dětství, dítěte a rodičovství  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/>
          <a:lstStyle/>
          <a:p>
            <a:r>
              <a:rPr lang="cs-CZ" dirty="0" smtClean="0"/>
              <a:t>Představa a diskurs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95536" y="908720"/>
          <a:ext cx="8352928" cy="5504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1167277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Koordinující diskurs 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Komunikující  diskurs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63581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Odůvodňuje </a:t>
                      </a:r>
                      <a:r>
                        <a:rPr lang="cs-CZ" sz="2800" baseline="0" dirty="0" smtClean="0">
                          <a:solidFill>
                            <a:schemeClr val="tx1"/>
                          </a:solidFill>
                        </a:rPr>
                        <a:t> strategie zasahování do života rodiny a dítěte</a:t>
                      </a:r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Odůvodňuje PR politiky a akce, které se uplatňují státní správou</a:t>
                      </a:r>
                      <a:r>
                        <a:rPr lang="cs-CZ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cs-CZ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63581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Racionální zájem se</a:t>
                      </a:r>
                      <a:r>
                        <a:rPr lang="cs-CZ" sz="2800" baseline="0" dirty="0" smtClean="0"/>
                        <a:t> strany těch, kdo má moc, například zvýšení porodnosti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Podpora norem a představ o správním mezi obyčejnými lidmi </a:t>
                      </a:r>
                      <a:endParaRPr lang="cs-CZ" sz="2800" dirty="0"/>
                    </a:p>
                  </a:txBody>
                  <a:tcPr/>
                </a:tc>
              </a:tr>
              <a:tr h="1167277"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Profesionálové, politici, experti 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/>
                        <a:t>Novináři, spisovateli, masmédia </a:t>
                      </a:r>
                      <a:r>
                        <a:rPr lang="cs-CZ" sz="2800" baseline="0" dirty="0" smtClean="0"/>
                        <a:t> </a:t>
                      </a:r>
                      <a:endParaRPr lang="cs-CZ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Diskursy dítěte a dětství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Předmět zkoumání: dítě či dětství?</a:t>
            </a:r>
          </a:p>
          <a:p>
            <a:r>
              <a:rPr lang="cs-CZ" dirty="0" smtClean="0"/>
              <a:t>Dítě v konotaci s rodičovskými vztahy</a:t>
            </a:r>
          </a:p>
          <a:p>
            <a:r>
              <a:rPr lang="cs-CZ" dirty="0" smtClean="0"/>
              <a:t>Dětství v protikladu dospělosti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034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Historie dětství: </a:t>
            </a:r>
            <a:br>
              <a:rPr lang="cs-CZ" dirty="0" smtClean="0"/>
            </a:br>
            <a:r>
              <a:rPr lang="cs-CZ" dirty="0" smtClean="0"/>
              <a:t>dva teoretických pásma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9952" y="1600200"/>
            <a:ext cx="4546848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První doba, která neoperovala pojmem dětství </a:t>
            </a:r>
          </a:p>
          <a:p>
            <a:pPr>
              <a:buNone/>
            </a:pPr>
            <a:r>
              <a:rPr lang="cs-CZ" dirty="0" smtClean="0"/>
              <a:t>Moderní doba, která rozlišuje dětství a dospělost </a:t>
            </a:r>
            <a:endParaRPr lang="cs-CZ" dirty="0"/>
          </a:p>
        </p:txBody>
      </p:sp>
      <p:pic>
        <p:nvPicPr>
          <p:cNvPr id="1026" name="Picture 2" descr="C:\Users\Victoria\Desktop\925669_130214193028_IMG_4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2952328" cy="4319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05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Typický obraz britské rodina, 17.stoleti</a:t>
            </a:r>
            <a:endParaRPr lang="cs-CZ" dirty="0"/>
          </a:p>
        </p:txBody>
      </p:sp>
      <p:pic>
        <p:nvPicPr>
          <p:cNvPr id="45058" name="Picture 2" descr="C:\Users\Victoria\Desktop\c1i2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712879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1009</Words>
  <Application>Microsoft Office PowerPoint</Application>
  <PresentationFormat>Předvádění na obrazovce (4:3)</PresentationFormat>
  <Paragraphs>160</Paragraphs>
  <Slides>40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sady Office</vt:lpstr>
      <vt:lpstr>Studia dětství a dítěte jako prvek pedagogického výzkumu  Essentials of childhood studies for special education</vt:lpstr>
      <vt:lpstr>Úvod do přednášky </vt:lpstr>
      <vt:lpstr>Dilema Bezpečí proti Autonomií </vt:lpstr>
      <vt:lpstr>Řešení dilematu </vt:lpstr>
      <vt:lpstr>Dilema Bezpečí vs. Autonomií </vt:lpstr>
      <vt:lpstr>Představa a diskurs</vt:lpstr>
      <vt:lpstr>Diskursy dítěte a dětství </vt:lpstr>
      <vt:lpstr>Historie dětství:  dva teoretických pásma  </vt:lpstr>
      <vt:lpstr>Typický obraz britské rodina, 17.stoleti</vt:lpstr>
      <vt:lpstr>Reklama na domácí spotřebiči, 1960 </vt:lpstr>
      <vt:lpstr>Závěr k přístupu Ariesa </vt:lpstr>
      <vt:lpstr>Tři generaci diskursů o dětství </vt:lpstr>
      <vt:lpstr>Tří generaci pohledu na dítě </vt:lpstr>
      <vt:lpstr>Před-sociologické diskursy dítěte  </vt:lpstr>
      <vt:lpstr>Shody  před-sociologických diskursů dítěte  </vt:lpstr>
      <vt:lpstr>Dítě-anděl,  prvek francouzského osvícenství  </vt:lpstr>
      <vt:lpstr>Dítě-zlo, součást církevního habitatu </vt:lpstr>
      <vt:lpstr>Dítě-nepopsaný list  z filosofii positivismu</vt:lpstr>
      <vt:lpstr>Směrem od biofaktorů k socializace</vt:lpstr>
      <vt:lpstr>Historie rozšíření diskursů </vt:lpstr>
      <vt:lpstr>Diskursy dětství v zemích Bohemii </vt:lpstr>
      <vt:lpstr>Instituty dětství  za před-industriální dobu </vt:lpstr>
      <vt:lpstr>Změny hnacích sil  v řízení rodinné politiky </vt:lpstr>
      <vt:lpstr>Změna priorit: od práce k edukaci </vt:lpstr>
      <vt:lpstr>Profesionalizace a institucionalizace péče o děti </vt:lpstr>
      <vt:lpstr>Změna představ o rodičovství </vt:lpstr>
      <vt:lpstr>Teoretizace před-sociologické představy o dětství </vt:lpstr>
      <vt:lpstr>Teorie Freuda </vt:lpstr>
      <vt:lpstr>Teorie Piageta </vt:lpstr>
      <vt:lpstr>Další periodizace vývoje dítěte </vt:lpstr>
      <vt:lpstr>Dítě s postižením   v klasické speciální pedagogice </vt:lpstr>
      <vt:lpstr>Universalizace vzdělávání děti</vt:lpstr>
      <vt:lpstr>Světoznámá škola pro dětí s komplexním postižením sluhu a zraku v Zagorsku</vt:lpstr>
      <vt:lpstr>Cvičení: dětí pod kontrolou</vt:lpstr>
      <vt:lpstr>Teoretizace diskursů dětství  v českých zemích </vt:lpstr>
      <vt:lpstr>Eugenika: aplikace v edukaci </vt:lpstr>
      <vt:lpstr>Kostra ve prospěch ústavní péče </vt:lpstr>
      <vt:lpstr>Sjednocení dvou směrů eugeniky ve prospěch ústavní péče </vt:lpstr>
      <vt:lpstr>Romské dětí před nástupem do ústavu a po 6 měsícem </vt:lpstr>
      <vt:lpstr>Hnací sily změn diskursu kolem děti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Victoria</dc:creator>
  <cp:lastModifiedBy>user</cp:lastModifiedBy>
  <cp:revision>88</cp:revision>
  <dcterms:created xsi:type="dcterms:W3CDTF">2013-10-29T15:43:50Z</dcterms:created>
  <dcterms:modified xsi:type="dcterms:W3CDTF">2013-12-28T18:55:24Z</dcterms:modified>
</cp:coreProperties>
</file>