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6" r:id="rId2"/>
    <p:sldId id="284" r:id="rId3"/>
    <p:sldId id="257" r:id="rId4"/>
    <p:sldId id="258" r:id="rId5"/>
    <p:sldId id="276" r:id="rId6"/>
    <p:sldId id="273" r:id="rId7"/>
    <p:sldId id="260" r:id="rId8"/>
    <p:sldId id="261" r:id="rId9"/>
    <p:sldId id="262" r:id="rId10"/>
    <p:sldId id="268" r:id="rId11"/>
    <p:sldId id="269" r:id="rId12"/>
    <p:sldId id="271" r:id="rId13"/>
    <p:sldId id="272" r:id="rId14"/>
    <p:sldId id="265" r:id="rId15"/>
    <p:sldId id="264" r:id="rId16"/>
    <p:sldId id="266" r:id="rId17"/>
    <p:sldId id="267" r:id="rId18"/>
    <p:sldId id="270" r:id="rId19"/>
    <p:sldId id="275" r:id="rId20"/>
    <p:sldId id="274" r:id="rId21"/>
    <p:sldId id="277" r:id="rId22"/>
    <p:sldId id="279" r:id="rId23"/>
    <p:sldId id="280" r:id="rId24"/>
    <p:sldId id="283" r:id="rId25"/>
    <p:sldId id="281" r:id="rId26"/>
  </p:sldIdLst>
  <p:sldSz cx="9144000" cy="6858000" type="screen4x3"/>
  <p:notesSz cx="6858000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7807AF-E1D4-452D-96A5-016443703FF4}" type="doc">
      <dgm:prSet loTypeId="urn:microsoft.com/office/officeart/2005/8/layout/cycle5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268E4BB5-97D1-42E7-8DD9-E4C55B74462F}">
      <dgm:prSet phldrT="[Text]" custT="1"/>
      <dgm:spPr>
        <a:solidFill>
          <a:schemeClr val="accent4">
            <a:lumMod val="60000"/>
            <a:lumOff val="40000"/>
          </a:schemeClr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cs-CZ" sz="1800" b="1" dirty="0" smtClean="0">
              <a:solidFill>
                <a:schemeClr val="tx1"/>
              </a:solidFill>
            </a:rPr>
            <a:t>Stresující událost</a:t>
          </a:r>
          <a:endParaRPr lang="cs-CZ" sz="1800" b="1" dirty="0">
            <a:solidFill>
              <a:schemeClr val="tx1"/>
            </a:solidFill>
          </a:endParaRPr>
        </a:p>
      </dgm:t>
    </dgm:pt>
    <dgm:pt modelId="{7F79BBDD-7880-4E1E-9099-E6B80486DBAD}" type="parTrans" cxnId="{DEDBECE8-3129-4ACA-83C0-2B8FAA3A8516}">
      <dgm:prSet/>
      <dgm:spPr/>
      <dgm:t>
        <a:bodyPr/>
        <a:lstStyle/>
        <a:p>
          <a:endParaRPr lang="cs-CZ" b="1"/>
        </a:p>
      </dgm:t>
    </dgm:pt>
    <dgm:pt modelId="{052EDDC8-1E1D-45D7-93E0-DBD04707F4E8}" type="sibTrans" cxnId="{DEDBECE8-3129-4ACA-83C0-2B8FAA3A8516}">
      <dgm:prSet/>
      <dgm:spPr/>
      <dgm:t>
        <a:bodyPr/>
        <a:lstStyle/>
        <a:p>
          <a:endParaRPr lang="cs-CZ" b="1"/>
        </a:p>
      </dgm:t>
    </dgm:pt>
    <dgm:pt modelId="{DA476953-AFD3-4399-97B2-810115D53879}">
      <dgm:prSet phldrT="[Text]" custT="1"/>
      <dgm:spPr>
        <a:solidFill>
          <a:schemeClr val="accent4">
            <a:lumMod val="40000"/>
            <a:lumOff val="60000"/>
          </a:schemeClr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cs-CZ" sz="1800" b="1" dirty="0" err="1" smtClean="0">
              <a:solidFill>
                <a:schemeClr val="tx1"/>
              </a:solidFill>
            </a:rPr>
            <a:t>Sebepečující</a:t>
          </a:r>
          <a:r>
            <a:rPr lang="cs-CZ" sz="1800" b="1" dirty="0" smtClean="0">
              <a:solidFill>
                <a:schemeClr val="tx1"/>
              </a:solidFill>
            </a:rPr>
            <a:t> praktiky </a:t>
          </a:r>
        </a:p>
      </dgm:t>
    </dgm:pt>
    <dgm:pt modelId="{DED0C3A4-6666-4306-B47C-0E425D4B824C}" type="parTrans" cxnId="{F1FC8F67-7191-41BF-824A-96164A47C218}">
      <dgm:prSet/>
      <dgm:spPr/>
      <dgm:t>
        <a:bodyPr/>
        <a:lstStyle/>
        <a:p>
          <a:endParaRPr lang="cs-CZ" b="1"/>
        </a:p>
      </dgm:t>
    </dgm:pt>
    <dgm:pt modelId="{41FA6C7B-434C-41FD-ABFE-06CBA3AAC5B5}" type="sibTrans" cxnId="{F1FC8F67-7191-41BF-824A-96164A47C218}">
      <dgm:prSet/>
      <dgm:spPr/>
      <dgm:t>
        <a:bodyPr/>
        <a:lstStyle/>
        <a:p>
          <a:endParaRPr lang="cs-CZ" b="1"/>
        </a:p>
      </dgm:t>
    </dgm:pt>
    <dgm:pt modelId="{F3C0EC93-3C01-4671-87F1-8692C7358D05}">
      <dgm:prSet phldrT="[Text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cs-CZ" sz="1800" b="1" dirty="0" smtClean="0">
              <a:solidFill>
                <a:schemeClr val="tx1"/>
              </a:solidFill>
            </a:rPr>
            <a:t>Pozitivní adaptace a kognitivní transformace</a:t>
          </a:r>
          <a:endParaRPr lang="cs-CZ" sz="1800" b="1" dirty="0">
            <a:solidFill>
              <a:schemeClr val="tx1"/>
            </a:solidFill>
          </a:endParaRPr>
        </a:p>
      </dgm:t>
    </dgm:pt>
    <dgm:pt modelId="{1881340C-8BE3-4FE6-AD33-D672043B7D97}" type="parTrans" cxnId="{DF444158-7765-4C0D-8C7A-5C8CDAF84E85}">
      <dgm:prSet/>
      <dgm:spPr/>
      <dgm:t>
        <a:bodyPr/>
        <a:lstStyle/>
        <a:p>
          <a:endParaRPr lang="cs-CZ" b="1"/>
        </a:p>
      </dgm:t>
    </dgm:pt>
    <dgm:pt modelId="{29774903-880C-4BD8-A2B9-24556C9E2A2C}" type="sibTrans" cxnId="{DF444158-7765-4C0D-8C7A-5C8CDAF84E85}">
      <dgm:prSet/>
      <dgm:spPr/>
      <dgm:t>
        <a:bodyPr/>
        <a:lstStyle/>
        <a:p>
          <a:endParaRPr lang="cs-CZ" b="1"/>
        </a:p>
      </dgm:t>
    </dgm:pt>
    <dgm:pt modelId="{031E79E2-3522-433C-A4B7-1BB952F1A677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cs-CZ" sz="1800" b="1" dirty="0" smtClean="0">
              <a:solidFill>
                <a:schemeClr val="tx1"/>
              </a:solidFill>
            </a:rPr>
            <a:t>Vzrůstající resilience</a:t>
          </a:r>
          <a:endParaRPr lang="cs-CZ" sz="1800" b="1" dirty="0">
            <a:solidFill>
              <a:schemeClr val="tx1"/>
            </a:solidFill>
          </a:endParaRPr>
        </a:p>
      </dgm:t>
    </dgm:pt>
    <dgm:pt modelId="{67115CBF-8F50-4457-9AC3-6710CAF5C9B9}" type="parTrans" cxnId="{68E06817-E49A-4A90-BB27-B6A0651EF973}">
      <dgm:prSet/>
      <dgm:spPr/>
      <dgm:t>
        <a:bodyPr/>
        <a:lstStyle/>
        <a:p>
          <a:endParaRPr lang="cs-CZ" b="1"/>
        </a:p>
      </dgm:t>
    </dgm:pt>
    <dgm:pt modelId="{8711D908-E973-4537-BF4D-B38C784B59D3}" type="sibTrans" cxnId="{68E06817-E49A-4A90-BB27-B6A0651EF973}">
      <dgm:prSet/>
      <dgm:spPr/>
      <dgm:t>
        <a:bodyPr/>
        <a:lstStyle/>
        <a:p>
          <a:endParaRPr lang="cs-CZ" b="1"/>
        </a:p>
      </dgm:t>
    </dgm:pt>
    <dgm:pt modelId="{14CC8D6A-43D2-4C4B-AFE2-60BBBF7C75A8}">
      <dgm:prSet phldrT="[Text]" custT="1"/>
      <dgm:spPr>
        <a:solidFill>
          <a:schemeClr val="accent5">
            <a:lumMod val="40000"/>
            <a:lumOff val="60000"/>
          </a:schemeClr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cs-CZ" sz="1800" b="1" dirty="0" smtClean="0">
              <a:solidFill>
                <a:schemeClr val="tx1"/>
              </a:solidFill>
            </a:rPr>
            <a:t>Lepší zvládání stresu</a:t>
          </a:r>
          <a:endParaRPr lang="cs-CZ" sz="1800" b="1" dirty="0">
            <a:solidFill>
              <a:schemeClr val="tx1"/>
            </a:solidFill>
          </a:endParaRPr>
        </a:p>
      </dgm:t>
    </dgm:pt>
    <dgm:pt modelId="{E61AC414-77C8-4974-B88C-C2CD7EE39FA3}" type="parTrans" cxnId="{1D93B459-641D-4696-9CE9-5361ABD64DBC}">
      <dgm:prSet/>
      <dgm:spPr/>
      <dgm:t>
        <a:bodyPr/>
        <a:lstStyle/>
        <a:p>
          <a:endParaRPr lang="cs-CZ" b="1"/>
        </a:p>
      </dgm:t>
    </dgm:pt>
    <dgm:pt modelId="{52E3F732-56B7-40F0-8A70-0FA468D64153}" type="sibTrans" cxnId="{1D93B459-641D-4696-9CE9-5361ABD64DBC}">
      <dgm:prSet/>
      <dgm:spPr/>
      <dgm:t>
        <a:bodyPr/>
        <a:lstStyle/>
        <a:p>
          <a:endParaRPr lang="cs-CZ" b="1"/>
        </a:p>
      </dgm:t>
    </dgm:pt>
    <dgm:pt modelId="{D3DBE27C-05DC-4A2D-B3EA-F8C91F5CE9CE}" type="pres">
      <dgm:prSet presAssocID="{867807AF-E1D4-452D-96A5-016443703FF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A2F74C6-A847-44C4-845B-7C4A48202F98}" type="pres">
      <dgm:prSet presAssocID="{268E4BB5-97D1-42E7-8DD9-E4C55B74462F}" presName="node" presStyleLbl="node1" presStyleIdx="0" presStyleCnt="5" custScaleX="1212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BAD8D73-B14A-4B5C-93C1-2D60E0A1B4AD}" type="pres">
      <dgm:prSet presAssocID="{268E4BB5-97D1-42E7-8DD9-E4C55B74462F}" presName="spNode" presStyleCnt="0"/>
      <dgm:spPr/>
      <dgm:t>
        <a:bodyPr/>
        <a:lstStyle/>
        <a:p>
          <a:endParaRPr lang="cs-CZ"/>
        </a:p>
      </dgm:t>
    </dgm:pt>
    <dgm:pt modelId="{769B661C-05F3-4ADB-ACE8-CB3BD7ECA781}" type="pres">
      <dgm:prSet presAssocID="{052EDDC8-1E1D-45D7-93E0-DBD04707F4E8}" presName="sibTrans" presStyleLbl="sibTrans1D1" presStyleIdx="0" presStyleCnt="5"/>
      <dgm:spPr/>
      <dgm:t>
        <a:bodyPr/>
        <a:lstStyle/>
        <a:p>
          <a:endParaRPr lang="cs-CZ"/>
        </a:p>
      </dgm:t>
    </dgm:pt>
    <dgm:pt modelId="{974C524A-294A-4E95-BB4E-56CDBDC2ABEB}" type="pres">
      <dgm:prSet presAssocID="{DA476953-AFD3-4399-97B2-810115D53879}" presName="node" presStyleLbl="node1" presStyleIdx="1" presStyleCnt="5" custScaleX="1212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856612-F300-40FE-9A47-69403BC8155E}" type="pres">
      <dgm:prSet presAssocID="{DA476953-AFD3-4399-97B2-810115D53879}" presName="spNode" presStyleCnt="0"/>
      <dgm:spPr/>
      <dgm:t>
        <a:bodyPr/>
        <a:lstStyle/>
        <a:p>
          <a:endParaRPr lang="cs-CZ"/>
        </a:p>
      </dgm:t>
    </dgm:pt>
    <dgm:pt modelId="{0C537425-3BAD-42A1-BC4C-D136684E9BEE}" type="pres">
      <dgm:prSet presAssocID="{41FA6C7B-434C-41FD-ABFE-06CBA3AAC5B5}" presName="sibTrans" presStyleLbl="sibTrans1D1" presStyleIdx="1" presStyleCnt="5"/>
      <dgm:spPr/>
      <dgm:t>
        <a:bodyPr/>
        <a:lstStyle/>
        <a:p>
          <a:endParaRPr lang="cs-CZ"/>
        </a:p>
      </dgm:t>
    </dgm:pt>
    <dgm:pt modelId="{D1E3F0F1-9192-4C67-9854-A3F77C6A3E6C}" type="pres">
      <dgm:prSet presAssocID="{F3C0EC93-3C01-4671-87F1-8692C7358D05}" presName="node" presStyleLbl="node1" presStyleIdx="2" presStyleCnt="5" custScaleX="1212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71F742-15C3-48BB-8898-9827941FD21B}" type="pres">
      <dgm:prSet presAssocID="{F3C0EC93-3C01-4671-87F1-8692C7358D05}" presName="spNode" presStyleCnt="0"/>
      <dgm:spPr/>
      <dgm:t>
        <a:bodyPr/>
        <a:lstStyle/>
        <a:p>
          <a:endParaRPr lang="cs-CZ"/>
        </a:p>
      </dgm:t>
    </dgm:pt>
    <dgm:pt modelId="{24B58116-EAAB-4307-A82C-37EF693B3379}" type="pres">
      <dgm:prSet presAssocID="{29774903-880C-4BD8-A2B9-24556C9E2A2C}" presName="sibTrans" presStyleLbl="sibTrans1D1" presStyleIdx="2" presStyleCnt="5"/>
      <dgm:spPr/>
      <dgm:t>
        <a:bodyPr/>
        <a:lstStyle/>
        <a:p>
          <a:endParaRPr lang="cs-CZ"/>
        </a:p>
      </dgm:t>
    </dgm:pt>
    <dgm:pt modelId="{2EAE880C-7C40-4C56-A404-3127DDD8EF17}" type="pres">
      <dgm:prSet presAssocID="{031E79E2-3522-433C-A4B7-1BB952F1A677}" presName="node" presStyleLbl="node1" presStyleIdx="3" presStyleCnt="5" custScaleX="1212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F674369-B7D9-4304-9653-BF8099F78D17}" type="pres">
      <dgm:prSet presAssocID="{031E79E2-3522-433C-A4B7-1BB952F1A677}" presName="spNode" presStyleCnt="0"/>
      <dgm:spPr/>
      <dgm:t>
        <a:bodyPr/>
        <a:lstStyle/>
        <a:p>
          <a:endParaRPr lang="cs-CZ"/>
        </a:p>
      </dgm:t>
    </dgm:pt>
    <dgm:pt modelId="{4646ACD6-D5F3-48C0-B617-3B6E99C1C6BD}" type="pres">
      <dgm:prSet presAssocID="{8711D908-E973-4537-BF4D-B38C784B59D3}" presName="sibTrans" presStyleLbl="sibTrans1D1" presStyleIdx="3" presStyleCnt="5"/>
      <dgm:spPr/>
      <dgm:t>
        <a:bodyPr/>
        <a:lstStyle/>
        <a:p>
          <a:endParaRPr lang="cs-CZ"/>
        </a:p>
      </dgm:t>
    </dgm:pt>
    <dgm:pt modelId="{A1382B23-598B-40C4-A392-98B5292AE145}" type="pres">
      <dgm:prSet presAssocID="{14CC8D6A-43D2-4C4B-AFE2-60BBBF7C75A8}" presName="node" presStyleLbl="node1" presStyleIdx="4" presStyleCnt="5" custScaleX="1212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727D79-83A9-4E44-B267-B1634DB1FF2F}" type="pres">
      <dgm:prSet presAssocID="{14CC8D6A-43D2-4C4B-AFE2-60BBBF7C75A8}" presName="spNode" presStyleCnt="0"/>
      <dgm:spPr/>
      <dgm:t>
        <a:bodyPr/>
        <a:lstStyle/>
        <a:p>
          <a:endParaRPr lang="cs-CZ"/>
        </a:p>
      </dgm:t>
    </dgm:pt>
    <dgm:pt modelId="{7A504061-CB17-4505-89DC-4BBAAF041C21}" type="pres">
      <dgm:prSet presAssocID="{52E3F732-56B7-40F0-8A70-0FA468D64153}" presName="sibTrans" presStyleLbl="sibTrans1D1" presStyleIdx="4" presStyleCnt="5"/>
      <dgm:spPr/>
      <dgm:t>
        <a:bodyPr/>
        <a:lstStyle/>
        <a:p>
          <a:endParaRPr lang="cs-CZ"/>
        </a:p>
      </dgm:t>
    </dgm:pt>
  </dgm:ptLst>
  <dgm:cxnLst>
    <dgm:cxn modelId="{DEDBECE8-3129-4ACA-83C0-2B8FAA3A8516}" srcId="{867807AF-E1D4-452D-96A5-016443703FF4}" destId="{268E4BB5-97D1-42E7-8DD9-E4C55B74462F}" srcOrd="0" destOrd="0" parTransId="{7F79BBDD-7880-4E1E-9099-E6B80486DBAD}" sibTransId="{052EDDC8-1E1D-45D7-93E0-DBD04707F4E8}"/>
    <dgm:cxn modelId="{F1FC8F67-7191-41BF-824A-96164A47C218}" srcId="{867807AF-E1D4-452D-96A5-016443703FF4}" destId="{DA476953-AFD3-4399-97B2-810115D53879}" srcOrd="1" destOrd="0" parTransId="{DED0C3A4-6666-4306-B47C-0E425D4B824C}" sibTransId="{41FA6C7B-434C-41FD-ABFE-06CBA3AAC5B5}"/>
    <dgm:cxn modelId="{1AF8A82D-C80E-45C9-B317-759B67C96472}" type="presOf" srcId="{14CC8D6A-43D2-4C4B-AFE2-60BBBF7C75A8}" destId="{A1382B23-598B-40C4-A392-98B5292AE145}" srcOrd="0" destOrd="0" presId="urn:microsoft.com/office/officeart/2005/8/layout/cycle5"/>
    <dgm:cxn modelId="{DC14A9D8-0AD8-4FAA-B8FC-24A3509FB94D}" type="presOf" srcId="{031E79E2-3522-433C-A4B7-1BB952F1A677}" destId="{2EAE880C-7C40-4C56-A404-3127DDD8EF17}" srcOrd="0" destOrd="0" presId="urn:microsoft.com/office/officeart/2005/8/layout/cycle5"/>
    <dgm:cxn modelId="{9041EBD3-1172-478C-AB83-A271FF63BC49}" type="presOf" srcId="{29774903-880C-4BD8-A2B9-24556C9E2A2C}" destId="{24B58116-EAAB-4307-A82C-37EF693B3379}" srcOrd="0" destOrd="0" presId="urn:microsoft.com/office/officeart/2005/8/layout/cycle5"/>
    <dgm:cxn modelId="{3AB0D7A3-C992-4250-89F1-8E5238D7D314}" type="presOf" srcId="{867807AF-E1D4-452D-96A5-016443703FF4}" destId="{D3DBE27C-05DC-4A2D-B3EA-F8C91F5CE9CE}" srcOrd="0" destOrd="0" presId="urn:microsoft.com/office/officeart/2005/8/layout/cycle5"/>
    <dgm:cxn modelId="{0A37B08A-8D22-42D8-B5AB-8EE35C7A245B}" type="presOf" srcId="{41FA6C7B-434C-41FD-ABFE-06CBA3AAC5B5}" destId="{0C537425-3BAD-42A1-BC4C-D136684E9BEE}" srcOrd="0" destOrd="0" presId="urn:microsoft.com/office/officeart/2005/8/layout/cycle5"/>
    <dgm:cxn modelId="{6EFE84C5-F3C5-4F98-BF3B-C9AF004DEBB6}" type="presOf" srcId="{268E4BB5-97D1-42E7-8DD9-E4C55B74462F}" destId="{BA2F74C6-A847-44C4-845B-7C4A48202F98}" srcOrd="0" destOrd="0" presId="urn:microsoft.com/office/officeart/2005/8/layout/cycle5"/>
    <dgm:cxn modelId="{1E0C521D-2D78-4BCC-AFA5-B415CB6FF220}" type="presOf" srcId="{8711D908-E973-4537-BF4D-B38C784B59D3}" destId="{4646ACD6-D5F3-48C0-B617-3B6E99C1C6BD}" srcOrd="0" destOrd="0" presId="urn:microsoft.com/office/officeart/2005/8/layout/cycle5"/>
    <dgm:cxn modelId="{23955D28-E92E-4598-8B75-B13602B5CD5B}" type="presOf" srcId="{052EDDC8-1E1D-45D7-93E0-DBD04707F4E8}" destId="{769B661C-05F3-4ADB-ACE8-CB3BD7ECA781}" srcOrd="0" destOrd="0" presId="urn:microsoft.com/office/officeart/2005/8/layout/cycle5"/>
    <dgm:cxn modelId="{43AE6EDE-A061-47D2-9BCA-AD58279D8DC7}" type="presOf" srcId="{F3C0EC93-3C01-4671-87F1-8692C7358D05}" destId="{D1E3F0F1-9192-4C67-9854-A3F77C6A3E6C}" srcOrd="0" destOrd="0" presId="urn:microsoft.com/office/officeart/2005/8/layout/cycle5"/>
    <dgm:cxn modelId="{68E06817-E49A-4A90-BB27-B6A0651EF973}" srcId="{867807AF-E1D4-452D-96A5-016443703FF4}" destId="{031E79E2-3522-433C-A4B7-1BB952F1A677}" srcOrd="3" destOrd="0" parTransId="{67115CBF-8F50-4457-9AC3-6710CAF5C9B9}" sibTransId="{8711D908-E973-4537-BF4D-B38C784B59D3}"/>
    <dgm:cxn modelId="{39EACB8B-D5BB-4397-A979-E6D3A037B75C}" type="presOf" srcId="{52E3F732-56B7-40F0-8A70-0FA468D64153}" destId="{7A504061-CB17-4505-89DC-4BBAAF041C21}" srcOrd="0" destOrd="0" presId="urn:microsoft.com/office/officeart/2005/8/layout/cycle5"/>
    <dgm:cxn modelId="{DF444158-7765-4C0D-8C7A-5C8CDAF84E85}" srcId="{867807AF-E1D4-452D-96A5-016443703FF4}" destId="{F3C0EC93-3C01-4671-87F1-8692C7358D05}" srcOrd="2" destOrd="0" parTransId="{1881340C-8BE3-4FE6-AD33-D672043B7D97}" sibTransId="{29774903-880C-4BD8-A2B9-24556C9E2A2C}"/>
    <dgm:cxn modelId="{F7F6ADB0-11CA-415A-8335-13D590C3694C}" type="presOf" srcId="{DA476953-AFD3-4399-97B2-810115D53879}" destId="{974C524A-294A-4E95-BB4E-56CDBDC2ABEB}" srcOrd="0" destOrd="0" presId="urn:microsoft.com/office/officeart/2005/8/layout/cycle5"/>
    <dgm:cxn modelId="{1D93B459-641D-4696-9CE9-5361ABD64DBC}" srcId="{867807AF-E1D4-452D-96A5-016443703FF4}" destId="{14CC8D6A-43D2-4C4B-AFE2-60BBBF7C75A8}" srcOrd="4" destOrd="0" parTransId="{E61AC414-77C8-4974-B88C-C2CD7EE39FA3}" sibTransId="{52E3F732-56B7-40F0-8A70-0FA468D64153}"/>
    <dgm:cxn modelId="{E4E06924-BA42-4228-8190-5F4E3C48A740}" type="presParOf" srcId="{D3DBE27C-05DC-4A2D-B3EA-F8C91F5CE9CE}" destId="{BA2F74C6-A847-44C4-845B-7C4A48202F98}" srcOrd="0" destOrd="0" presId="urn:microsoft.com/office/officeart/2005/8/layout/cycle5"/>
    <dgm:cxn modelId="{101A1035-E008-47F0-979F-C65215150B45}" type="presParOf" srcId="{D3DBE27C-05DC-4A2D-B3EA-F8C91F5CE9CE}" destId="{DBAD8D73-B14A-4B5C-93C1-2D60E0A1B4AD}" srcOrd="1" destOrd="0" presId="urn:microsoft.com/office/officeart/2005/8/layout/cycle5"/>
    <dgm:cxn modelId="{04AFD455-091E-49EF-A412-CB4DE8E4128F}" type="presParOf" srcId="{D3DBE27C-05DC-4A2D-B3EA-F8C91F5CE9CE}" destId="{769B661C-05F3-4ADB-ACE8-CB3BD7ECA781}" srcOrd="2" destOrd="0" presId="urn:microsoft.com/office/officeart/2005/8/layout/cycle5"/>
    <dgm:cxn modelId="{1A5F4813-E10F-4092-AE21-FB06156DE294}" type="presParOf" srcId="{D3DBE27C-05DC-4A2D-B3EA-F8C91F5CE9CE}" destId="{974C524A-294A-4E95-BB4E-56CDBDC2ABEB}" srcOrd="3" destOrd="0" presId="urn:microsoft.com/office/officeart/2005/8/layout/cycle5"/>
    <dgm:cxn modelId="{F2CC5A59-A9E8-4C42-BDAC-32C7BBD5048D}" type="presParOf" srcId="{D3DBE27C-05DC-4A2D-B3EA-F8C91F5CE9CE}" destId="{D6856612-F300-40FE-9A47-69403BC8155E}" srcOrd="4" destOrd="0" presId="urn:microsoft.com/office/officeart/2005/8/layout/cycle5"/>
    <dgm:cxn modelId="{1426E3FA-4729-4ED1-BC2E-01A719D10A27}" type="presParOf" srcId="{D3DBE27C-05DC-4A2D-B3EA-F8C91F5CE9CE}" destId="{0C537425-3BAD-42A1-BC4C-D136684E9BEE}" srcOrd="5" destOrd="0" presId="urn:microsoft.com/office/officeart/2005/8/layout/cycle5"/>
    <dgm:cxn modelId="{56CE30DC-1879-4E7D-BE0E-C8E8C2147429}" type="presParOf" srcId="{D3DBE27C-05DC-4A2D-B3EA-F8C91F5CE9CE}" destId="{D1E3F0F1-9192-4C67-9854-A3F77C6A3E6C}" srcOrd="6" destOrd="0" presId="urn:microsoft.com/office/officeart/2005/8/layout/cycle5"/>
    <dgm:cxn modelId="{CF549690-541C-4D26-9E88-FA85A1C3A979}" type="presParOf" srcId="{D3DBE27C-05DC-4A2D-B3EA-F8C91F5CE9CE}" destId="{4A71F742-15C3-48BB-8898-9827941FD21B}" srcOrd="7" destOrd="0" presId="urn:microsoft.com/office/officeart/2005/8/layout/cycle5"/>
    <dgm:cxn modelId="{1195307C-F500-4379-AE53-911A58C20192}" type="presParOf" srcId="{D3DBE27C-05DC-4A2D-B3EA-F8C91F5CE9CE}" destId="{24B58116-EAAB-4307-A82C-37EF693B3379}" srcOrd="8" destOrd="0" presId="urn:microsoft.com/office/officeart/2005/8/layout/cycle5"/>
    <dgm:cxn modelId="{89BD9A29-B73A-45B8-8645-4A0DF143A5EB}" type="presParOf" srcId="{D3DBE27C-05DC-4A2D-B3EA-F8C91F5CE9CE}" destId="{2EAE880C-7C40-4C56-A404-3127DDD8EF17}" srcOrd="9" destOrd="0" presId="urn:microsoft.com/office/officeart/2005/8/layout/cycle5"/>
    <dgm:cxn modelId="{FFDA8EB1-2099-4AD0-A0A7-814E53719D54}" type="presParOf" srcId="{D3DBE27C-05DC-4A2D-B3EA-F8C91F5CE9CE}" destId="{0F674369-B7D9-4304-9653-BF8099F78D17}" srcOrd="10" destOrd="0" presId="urn:microsoft.com/office/officeart/2005/8/layout/cycle5"/>
    <dgm:cxn modelId="{7EFEC846-E81D-49FC-925F-3240D47CE823}" type="presParOf" srcId="{D3DBE27C-05DC-4A2D-B3EA-F8C91F5CE9CE}" destId="{4646ACD6-D5F3-48C0-B617-3B6E99C1C6BD}" srcOrd="11" destOrd="0" presId="urn:microsoft.com/office/officeart/2005/8/layout/cycle5"/>
    <dgm:cxn modelId="{102D7939-A084-4F21-9C4D-C7A5FD168AAD}" type="presParOf" srcId="{D3DBE27C-05DC-4A2D-B3EA-F8C91F5CE9CE}" destId="{A1382B23-598B-40C4-A392-98B5292AE145}" srcOrd="12" destOrd="0" presId="urn:microsoft.com/office/officeart/2005/8/layout/cycle5"/>
    <dgm:cxn modelId="{5125D925-A032-480E-817E-C015B17C40C1}" type="presParOf" srcId="{D3DBE27C-05DC-4A2D-B3EA-F8C91F5CE9CE}" destId="{3C727D79-83A9-4E44-B267-B1634DB1FF2F}" srcOrd="13" destOrd="0" presId="urn:microsoft.com/office/officeart/2005/8/layout/cycle5"/>
    <dgm:cxn modelId="{6CF19B61-8FCD-4B60-9752-386B0C6061D3}" type="presParOf" srcId="{D3DBE27C-05DC-4A2D-B3EA-F8C91F5CE9CE}" destId="{7A504061-CB17-4505-89DC-4BBAAF041C21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D3F979-6099-4914-938C-A5A15DA15027}" type="doc">
      <dgm:prSet loTypeId="urn:microsoft.com/office/officeart/2005/8/layout/cycle5" loCatId="cycle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3EFD4BED-C631-4470-BCE5-0802517FCC28}">
      <dgm:prSet phldrT="[Text]" custT="1"/>
      <dgm:spPr>
        <a:solidFill>
          <a:schemeClr val="accent2">
            <a:lumMod val="40000"/>
            <a:lumOff val="6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 algn="ctr"/>
          <a:r>
            <a:rPr lang="cs-CZ" sz="1600" b="1" dirty="0" smtClean="0">
              <a:solidFill>
                <a:schemeClr val="tx1"/>
              </a:solidFill>
            </a:rPr>
            <a:t>Silné prosociální vazby</a:t>
          </a:r>
          <a:endParaRPr lang="cs-CZ" sz="1600" b="1" dirty="0">
            <a:solidFill>
              <a:schemeClr val="tx1"/>
            </a:solidFill>
          </a:endParaRPr>
        </a:p>
      </dgm:t>
    </dgm:pt>
    <dgm:pt modelId="{88010216-8F61-4E55-9A76-872E6DD8663B}" type="parTrans" cxnId="{3B6183B7-DB3B-466F-BD1E-59C01DC4A2C0}">
      <dgm:prSet/>
      <dgm:spPr/>
      <dgm:t>
        <a:bodyPr/>
        <a:lstStyle/>
        <a:p>
          <a:pPr algn="ctr"/>
          <a:endParaRPr lang="cs-CZ">
            <a:solidFill>
              <a:schemeClr val="tx1"/>
            </a:solidFill>
          </a:endParaRPr>
        </a:p>
      </dgm:t>
    </dgm:pt>
    <dgm:pt modelId="{D268B726-B310-4C70-90B6-E5C0460F5851}" type="sibTrans" cxnId="{3B6183B7-DB3B-466F-BD1E-59C01DC4A2C0}">
      <dgm:prSet/>
      <dgm:spPr/>
      <dgm:t>
        <a:bodyPr/>
        <a:lstStyle/>
        <a:p>
          <a:pPr algn="ctr"/>
          <a:endParaRPr lang="cs-CZ">
            <a:solidFill>
              <a:schemeClr val="tx1"/>
            </a:solidFill>
          </a:endParaRPr>
        </a:p>
      </dgm:t>
    </dgm:pt>
    <dgm:pt modelId="{38226956-8457-40F7-95BF-77BD3A4A0FE9}">
      <dgm:prSet phldrT="[Text]" custT="1"/>
      <dgm:spPr>
        <a:solidFill>
          <a:schemeClr val="accent2">
            <a:lumMod val="40000"/>
            <a:lumOff val="6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 algn="ctr"/>
          <a:r>
            <a:rPr lang="cs-CZ" sz="1600" b="1" dirty="0" smtClean="0">
              <a:solidFill>
                <a:schemeClr val="tx1"/>
              </a:solidFill>
            </a:rPr>
            <a:t>Dovednosti potřebné pro život</a:t>
          </a:r>
          <a:endParaRPr lang="cs-CZ" sz="1600" b="1" dirty="0">
            <a:solidFill>
              <a:schemeClr val="tx1"/>
            </a:solidFill>
          </a:endParaRPr>
        </a:p>
      </dgm:t>
    </dgm:pt>
    <dgm:pt modelId="{2825F651-E51D-45EA-B70B-534C8FECDECD}" type="parTrans" cxnId="{8C561AB7-1408-45D8-82B5-08D99ADA542D}">
      <dgm:prSet/>
      <dgm:spPr/>
      <dgm:t>
        <a:bodyPr/>
        <a:lstStyle/>
        <a:p>
          <a:pPr algn="ctr"/>
          <a:endParaRPr lang="cs-CZ">
            <a:solidFill>
              <a:schemeClr val="tx1"/>
            </a:solidFill>
          </a:endParaRPr>
        </a:p>
      </dgm:t>
    </dgm:pt>
    <dgm:pt modelId="{1947C004-344E-4003-AF58-C05F67061139}" type="sibTrans" cxnId="{8C561AB7-1408-45D8-82B5-08D99ADA542D}">
      <dgm:prSet/>
      <dgm:spPr/>
      <dgm:t>
        <a:bodyPr/>
        <a:lstStyle/>
        <a:p>
          <a:pPr algn="ctr"/>
          <a:endParaRPr lang="cs-CZ">
            <a:solidFill>
              <a:schemeClr val="tx1"/>
            </a:solidFill>
          </a:endParaRPr>
        </a:p>
      </dgm:t>
    </dgm:pt>
    <dgm:pt modelId="{4C613A9F-568B-4412-882A-78BCA05C8874}">
      <dgm:prSet phldrT="[Text]" custT="1"/>
      <dgm:spPr>
        <a:solidFill>
          <a:schemeClr val="accent2">
            <a:lumMod val="40000"/>
            <a:lumOff val="6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 algn="ctr"/>
          <a:r>
            <a:rPr lang="cs-CZ" sz="1600" b="1" dirty="0" smtClean="0">
              <a:solidFill>
                <a:schemeClr val="tx1"/>
              </a:solidFill>
            </a:rPr>
            <a:t>Poskytovat podporu</a:t>
          </a:r>
          <a:endParaRPr lang="cs-CZ" sz="1600" b="1" dirty="0">
            <a:solidFill>
              <a:schemeClr val="tx1"/>
            </a:solidFill>
          </a:endParaRPr>
        </a:p>
      </dgm:t>
    </dgm:pt>
    <dgm:pt modelId="{3A052982-9EDD-4D0D-8010-0A50AD61915F}" type="parTrans" cxnId="{8B2EB972-DB64-413A-B2A3-7EC969E85A94}">
      <dgm:prSet/>
      <dgm:spPr/>
      <dgm:t>
        <a:bodyPr/>
        <a:lstStyle/>
        <a:p>
          <a:pPr algn="ctr"/>
          <a:endParaRPr lang="cs-CZ">
            <a:solidFill>
              <a:schemeClr val="tx1"/>
            </a:solidFill>
          </a:endParaRPr>
        </a:p>
      </dgm:t>
    </dgm:pt>
    <dgm:pt modelId="{A26C598A-41BC-4CC4-820D-6CC6C943853D}" type="sibTrans" cxnId="{8B2EB972-DB64-413A-B2A3-7EC969E85A94}">
      <dgm:prSet/>
      <dgm:spPr/>
      <dgm:t>
        <a:bodyPr/>
        <a:lstStyle/>
        <a:p>
          <a:pPr algn="ctr"/>
          <a:endParaRPr lang="cs-CZ">
            <a:solidFill>
              <a:schemeClr val="tx1"/>
            </a:solidFill>
          </a:endParaRPr>
        </a:p>
      </dgm:t>
    </dgm:pt>
    <dgm:pt modelId="{B16D1527-9051-4CFC-9965-7AFEBF7001F9}">
      <dgm:prSet phldrT="[Text]" custT="1"/>
      <dgm:spPr>
        <a:solidFill>
          <a:schemeClr val="accent2">
            <a:lumMod val="40000"/>
            <a:lumOff val="6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 algn="ctr"/>
          <a:r>
            <a:rPr lang="cs-CZ" sz="1600" b="1" dirty="0" smtClean="0">
              <a:solidFill>
                <a:schemeClr val="tx1"/>
              </a:solidFill>
            </a:rPr>
            <a:t>Vysoká očekávání</a:t>
          </a:r>
          <a:endParaRPr lang="cs-CZ" sz="1600" b="1" dirty="0">
            <a:solidFill>
              <a:schemeClr val="tx1"/>
            </a:solidFill>
          </a:endParaRPr>
        </a:p>
      </dgm:t>
    </dgm:pt>
    <dgm:pt modelId="{E8931C6E-01D3-414A-91E8-88FC8F3C3EE3}" type="parTrans" cxnId="{A62F44D0-86B9-449C-ACF6-1CF3F4482F28}">
      <dgm:prSet/>
      <dgm:spPr/>
      <dgm:t>
        <a:bodyPr/>
        <a:lstStyle/>
        <a:p>
          <a:pPr algn="ctr"/>
          <a:endParaRPr lang="cs-CZ">
            <a:solidFill>
              <a:schemeClr val="tx1"/>
            </a:solidFill>
          </a:endParaRPr>
        </a:p>
      </dgm:t>
    </dgm:pt>
    <dgm:pt modelId="{75CBCD1E-9D11-4D06-9C59-91F54DC1BB52}" type="sibTrans" cxnId="{A62F44D0-86B9-449C-ACF6-1CF3F4482F28}">
      <dgm:prSet/>
      <dgm:spPr/>
      <dgm:t>
        <a:bodyPr/>
        <a:lstStyle/>
        <a:p>
          <a:pPr algn="ctr"/>
          <a:endParaRPr lang="cs-CZ">
            <a:solidFill>
              <a:schemeClr val="tx1"/>
            </a:solidFill>
          </a:endParaRPr>
        </a:p>
      </dgm:t>
    </dgm:pt>
    <dgm:pt modelId="{857D212D-F3D6-44DA-A91F-DC667DBA0123}">
      <dgm:prSet phldrT="[Text]" custT="1"/>
      <dgm:spPr>
        <a:solidFill>
          <a:schemeClr val="accent2">
            <a:lumMod val="40000"/>
            <a:lumOff val="6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 algn="ctr"/>
          <a:r>
            <a:rPr lang="cs-CZ" sz="1600" b="1" dirty="0" smtClean="0">
              <a:solidFill>
                <a:schemeClr val="tx1"/>
              </a:solidFill>
            </a:rPr>
            <a:t>Smysluplná participace</a:t>
          </a:r>
          <a:endParaRPr lang="cs-CZ" sz="1600" b="1" dirty="0">
            <a:solidFill>
              <a:schemeClr val="tx1"/>
            </a:solidFill>
          </a:endParaRPr>
        </a:p>
      </dgm:t>
    </dgm:pt>
    <dgm:pt modelId="{5A7E2B59-C8B0-439F-9426-D84E9B7655A0}" type="parTrans" cxnId="{D4861166-9778-413C-B8AE-2CAE5F9AC4FF}">
      <dgm:prSet/>
      <dgm:spPr/>
      <dgm:t>
        <a:bodyPr/>
        <a:lstStyle/>
        <a:p>
          <a:pPr algn="ctr"/>
          <a:endParaRPr lang="cs-CZ">
            <a:solidFill>
              <a:schemeClr val="tx1"/>
            </a:solidFill>
          </a:endParaRPr>
        </a:p>
      </dgm:t>
    </dgm:pt>
    <dgm:pt modelId="{F0623D55-541D-46D2-8A5B-E276136424D1}" type="sibTrans" cxnId="{D4861166-9778-413C-B8AE-2CAE5F9AC4FF}">
      <dgm:prSet/>
      <dgm:spPr/>
      <dgm:t>
        <a:bodyPr/>
        <a:lstStyle/>
        <a:p>
          <a:pPr algn="ctr"/>
          <a:endParaRPr lang="cs-CZ">
            <a:solidFill>
              <a:schemeClr val="tx1"/>
            </a:solidFill>
          </a:endParaRPr>
        </a:p>
      </dgm:t>
    </dgm:pt>
    <dgm:pt modelId="{E61E2652-346C-4024-A581-2C0ECFA49769}">
      <dgm:prSet custT="1"/>
      <dgm:spPr>
        <a:solidFill>
          <a:schemeClr val="accent2">
            <a:lumMod val="40000"/>
            <a:lumOff val="6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 algn="ctr"/>
          <a:r>
            <a:rPr lang="cs-CZ" sz="1600" b="1" dirty="0" smtClean="0">
              <a:solidFill>
                <a:schemeClr val="tx1"/>
              </a:solidFill>
            </a:rPr>
            <a:t>Jasné a důsledné hranice</a:t>
          </a:r>
          <a:endParaRPr lang="cs-CZ" sz="1600" b="1" dirty="0">
            <a:solidFill>
              <a:schemeClr val="tx1"/>
            </a:solidFill>
          </a:endParaRPr>
        </a:p>
      </dgm:t>
    </dgm:pt>
    <dgm:pt modelId="{F75DBA11-BF30-4AAB-9248-C24DA4CA15B8}" type="parTrans" cxnId="{DD0A3D77-7F65-46ED-BA6E-E44A9A7D36BE}">
      <dgm:prSet/>
      <dgm:spPr/>
      <dgm:t>
        <a:bodyPr/>
        <a:lstStyle/>
        <a:p>
          <a:pPr algn="ctr"/>
          <a:endParaRPr lang="cs-CZ">
            <a:solidFill>
              <a:schemeClr val="tx1"/>
            </a:solidFill>
          </a:endParaRPr>
        </a:p>
      </dgm:t>
    </dgm:pt>
    <dgm:pt modelId="{DD9A7AA4-3466-4BB9-8589-C4BC197DAA85}" type="sibTrans" cxnId="{DD0A3D77-7F65-46ED-BA6E-E44A9A7D36BE}">
      <dgm:prSet/>
      <dgm:spPr/>
      <dgm:t>
        <a:bodyPr/>
        <a:lstStyle/>
        <a:p>
          <a:pPr algn="ctr"/>
          <a:endParaRPr lang="cs-CZ">
            <a:solidFill>
              <a:schemeClr val="tx1"/>
            </a:solidFill>
          </a:endParaRPr>
        </a:p>
      </dgm:t>
    </dgm:pt>
    <dgm:pt modelId="{254CC220-6578-444C-A692-5D192B41BA2C}" type="pres">
      <dgm:prSet presAssocID="{1DD3F979-6099-4914-938C-A5A15DA1502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7A251EE-E4DB-4FDA-9831-24E6EE3753E4}" type="pres">
      <dgm:prSet presAssocID="{3EFD4BED-C631-4470-BCE5-0802517FCC2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0C0EE9A-6208-49D2-A458-B364F21A4283}" type="pres">
      <dgm:prSet presAssocID="{3EFD4BED-C631-4470-BCE5-0802517FCC28}" presName="spNode" presStyleCnt="0"/>
      <dgm:spPr/>
    </dgm:pt>
    <dgm:pt modelId="{D650CABC-DBFD-4DCB-B7A6-479145072EBF}" type="pres">
      <dgm:prSet presAssocID="{D268B726-B310-4C70-90B6-E5C0460F5851}" presName="sibTrans" presStyleLbl="sibTrans1D1" presStyleIdx="0" presStyleCnt="6"/>
      <dgm:spPr/>
      <dgm:t>
        <a:bodyPr/>
        <a:lstStyle/>
        <a:p>
          <a:endParaRPr lang="cs-CZ"/>
        </a:p>
      </dgm:t>
    </dgm:pt>
    <dgm:pt modelId="{E3D06FE7-587F-4487-8B7F-B34A0C854F00}" type="pres">
      <dgm:prSet presAssocID="{E61E2652-346C-4024-A581-2C0ECFA4976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4A7C26-6F64-490E-AD46-233BF4A3FD89}" type="pres">
      <dgm:prSet presAssocID="{E61E2652-346C-4024-A581-2C0ECFA49769}" presName="spNode" presStyleCnt="0"/>
      <dgm:spPr/>
    </dgm:pt>
    <dgm:pt modelId="{906C50E1-D8DF-4790-9838-326AF1513AE0}" type="pres">
      <dgm:prSet presAssocID="{DD9A7AA4-3466-4BB9-8589-C4BC197DAA85}" presName="sibTrans" presStyleLbl="sibTrans1D1" presStyleIdx="1" presStyleCnt="6"/>
      <dgm:spPr/>
      <dgm:t>
        <a:bodyPr/>
        <a:lstStyle/>
        <a:p>
          <a:endParaRPr lang="cs-CZ"/>
        </a:p>
      </dgm:t>
    </dgm:pt>
    <dgm:pt modelId="{C6302708-03FE-43D8-B43A-D9F2CADC6791}" type="pres">
      <dgm:prSet presAssocID="{38226956-8457-40F7-95BF-77BD3A4A0FE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EDD842-E718-4C78-A434-A28D708AA074}" type="pres">
      <dgm:prSet presAssocID="{38226956-8457-40F7-95BF-77BD3A4A0FE9}" presName="spNode" presStyleCnt="0"/>
      <dgm:spPr/>
    </dgm:pt>
    <dgm:pt modelId="{0F849FBF-8046-4254-839B-6C8346022EE3}" type="pres">
      <dgm:prSet presAssocID="{1947C004-344E-4003-AF58-C05F67061139}" presName="sibTrans" presStyleLbl="sibTrans1D1" presStyleIdx="2" presStyleCnt="6"/>
      <dgm:spPr/>
      <dgm:t>
        <a:bodyPr/>
        <a:lstStyle/>
        <a:p>
          <a:endParaRPr lang="cs-CZ"/>
        </a:p>
      </dgm:t>
    </dgm:pt>
    <dgm:pt modelId="{C279996E-8B02-49DB-9900-7D53E2709FCF}" type="pres">
      <dgm:prSet presAssocID="{4C613A9F-568B-4412-882A-78BCA05C887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22F372-A42D-4E8A-8972-CDF59F579CDA}" type="pres">
      <dgm:prSet presAssocID="{4C613A9F-568B-4412-882A-78BCA05C8874}" presName="spNode" presStyleCnt="0"/>
      <dgm:spPr/>
    </dgm:pt>
    <dgm:pt modelId="{F2CEF40A-8866-4641-9AC3-E58683CE95F8}" type="pres">
      <dgm:prSet presAssocID="{A26C598A-41BC-4CC4-820D-6CC6C943853D}" presName="sibTrans" presStyleLbl="sibTrans1D1" presStyleIdx="3" presStyleCnt="6"/>
      <dgm:spPr/>
      <dgm:t>
        <a:bodyPr/>
        <a:lstStyle/>
        <a:p>
          <a:endParaRPr lang="cs-CZ"/>
        </a:p>
      </dgm:t>
    </dgm:pt>
    <dgm:pt modelId="{13415F1A-DE6E-49C7-BBBD-132E74C5FD66}" type="pres">
      <dgm:prSet presAssocID="{B16D1527-9051-4CFC-9965-7AFEBF7001F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0AB016C-6A5D-4A8F-913C-40F675706DD4}" type="pres">
      <dgm:prSet presAssocID="{B16D1527-9051-4CFC-9965-7AFEBF7001F9}" presName="spNode" presStyleCnt="0"/>
      <dgm:spPr/>
    </dgm:pt>
    <dgm:pt modelId="{540147E8-D22B-44FF-8394-01F98A2500B9}" type="pres">
      <dgm:prSet presAssocID="{75CBCD1E-9D11-4D06-9C59-91F54DC1BB52}" presName="sibTrans" presStyleLbl="sibTrans1D1" presStyleIdx="4" presStyleCnt="6"/>
      <dgm:spPr/>
      <dgm:t>
        <a:bodyPr/>
        <a:lstStyle/>
        <a:p>
          <a:endParaRPr lang="cs-CZ"/>
        </a:p>
      </dgm:t>
    </dgm:pt>
    <dgm:pt modelId="{FCB5D6D5-8F3B-4B3D-B33B-A453326A8803}" type="pres">
      <dgm:prSet presAssocID="{857D212D-F3D6-44DA-A91F-DC667DBA012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D32513-1199-4FC3-A589-3B082C868999}" type="pres">
      <dgm:prSet presAssocID="{857D212D-F3D6-44DA-A91F-DC667DBA0123}" presName="spNode" presStyleCnt="0"/>
      <dgm:spPr/>
    </dgm:pt>
    <dgm:pt modelId="{F2D83E22-72D4-459F-985E-03349BDB306B}" type="pres">
      <dgm:prSet presAssocID="{F0623D55-541D-46D2-8A5B-E276136424D1}" presName="sibTrans" presStyleLbl="sibTrans1D1" presStyleIdx="5" presStyleCnt="6"/>
      <dgm:spPr/>
      <dgm:t>
        <a:bodyPr/>
        <a:lstStyle/>
        <a:p>
          <a:endParaRPr lang="cs-CZ"/>
        </a:p>
      </dgm:t>
    </dgm:pt>
  </dgm:ptLst>
  <dgm:cxnLst>
    <dgm:cxn modelId="{3B6183B7-DB3B-466F-BD1E-59C01DC4A2C0}" srcId="{1DD3F979-6099-4914-938C-A5A15DA15027}" destId="{3EFD4BED-C631-4470-BCE5-0802517FCC28}" srcOrd="0" destOrd="0" parTransId="{88010216-8F61-4E55-9A76-872E6DD8663B}" sibTransId="{D268B726-B310-4C70-90B6-E5C0460F5851}"/>
    <dgm:cxn modelId="{A62F44D0-86B9-449C-ACF6-1CF3F4482F28}" srcId="{1DD3F979-6099-4914-938C-A5A15DA15027}" destId="{B16D1527-9051-4CFC-9965-7AFEBF7001F9}" srcOrd="4" destOrd="0" parTransId="{E8931C6E-01D3-414A-91E8-88FC8F3C3EE3}" sibTransId="{75CBCD1E-9D11-4D06-9C59-91F54DC1BB52}"/>
    <dgm:cxn modelId="{EE33FF43-6A4A-467C-B59E-D9ABE4D21C0B}" type="presOf" srcId="{4C613A9F-568B-4412-882A-78BCA05C8874}" destId="{C279996E-8B02-49DB-9900-7D53E2709FCF}" srcOrd="0" destOrd="0" presId="urn:microsoft.com/office/officeart/2005/8/layout/cycle5"/>
    <dgm:cxn modelId="{16479E21-2BF9-49DC-B271-AB83EE18849A}" type="presOf" srcId="{75CBCD1E-9D11-4D06-9C59-91F54DC1BB52}" destId="{540147E8-D22B-44FF-8394-01F98A2500B9}" srcOrd="0" destOrd="0" presId="urn:microsoft.com/office/officeart/2005/8/layout/cycle5"/>
    <dgm:cxn modelId="{8C561AB7-1408-45D8-82B5-08D99ADA542D}" srcId="{1DD3F979-6099-4914-938C-A5A15DA15027}" destId="{38226956-8457-40F7-95BF-77BD3A4A0FE9}" srcOrd="2" destOrd="0" parTransId="{2825F651-E51D-45EA-B70B-534C8FECDECD}" sibTransId="{1947C004-344E-4003-AF58-C05F67061139}"/>
    <dgm:cxn modelId="{D4861166-9778-413C-B8AE-2CAE5F9AC4FF}" srcId="{1DD3F979-6099-4914-938C-A5A15DA15027}" destId="{857D212D-F3D6-44DA-A91F-DC667DBA0123}" srcOrd="5" destOrd="0" parTransId="{5A7E2B59-C8B0-439F-9426-D84E9B7655A0}" sibTransId="{F0623D55-541D-46D2-8A5B-E276136424D1}"/>
    <dgm:cxn modelId="{319E35EE-AC3F-4657-8F68-9B47AF1571BD}" type="presOf" srcId="{E61E2652-346C-4024-A581-2C0ECFA49769}" destId="{E3D06FE7-587F-4487-8B7F-B34A0C854F00}" srcOrd="0" destOrd="0" presId="urn:microsoft.com/office/officeart/2005/8/layout/cycle5"/>
    <dgm:cxn modelId="{3B98CF02-20F2-4653-952E-E316CC929B7A}" type="presOf" srcId="{D268B726-B310-4C70-90B6-E5C0460F5851}" destId="{D650CABC-DBFD-4DCB-B7A6-479145072EBF}" srcOrd="0" destOrd="0" presId="urn:microsoft.com/office/officeart/2005/8/layout/cycle5"/>
    <dgm:cxn modelId="{8B2EB972-DB64-413A-B2A3-7EC969E85A94}" srcId="{1DD3F979-6099-4914-938C-A5A15DA15027}" destId="{4C613A9F-568B-4412-882A-78BCA05C8874}" srcOrd="3" destOrd="0" parTransId="{3A052982-9EDD-4D0D-8010-0A50AD61915F}" sibTransId="{A26C598A-41BC-4CC4-820D-6CC6C943853D}"/>
    <dgm:cxn modelId="{1AFD6C22-A90D-4156-A02C-E82656C4FFB7}" type="presOf" srcId="{857D212D-F3D6-44DA-A91F-DC667DBA0123}" destId="{FCB5D6D5-8F3B-4B3D-B33B-A453326A8803}" srcOrd="0" destOrd="0" presId="urn:microsoft.com/office/officeart/2005/8/layout/cycle5"/>
    <dgm:cxn modelId="{DD0A3D77-7F65-46ED-BA6E-E44A9A7D36BE}" srcId="{1DD3F979-6099-4914-938C-A5A15DA15027}" destId="{E61E2652-346C-4024-A581-2C0ECFA49769}" srcOrd="1" destOrd="0" parTransId="{F75DBA11-BF30-4AAB-9248-C24DA4CA15B8}" sibTransId="{DD9A7AA4-3466-4BB9-8589-C4BC197DAA85}"/>
    <dgm:cxn modelId="{945C2911-B6E8-4DD0-A623-7DDD755F3616}" type="presOf" srcId="{B16D1527-9051-4CFC-9965-7AFEBF7001F9}" destId="{13415F1A-DE6E-49C7-BBBD-132E74C5FD66}" srcOrd="0" destOrd="0" presId="urn:microsoft.com/office/officeart/2005/8/layout/cycle5"/>
    <dgm:cxn modelId="{FD22972C-182F-4A86-A430-65298C5C7816}" type="presOf" srcId="{1947C004-344E-4003-AF58-C05F67061139}" destId="{0F849FBF-8046-4254-839B-6C8346022EE3}" srcOrd="0" destOrd="0" presId="urn:microsoft.com/office/officeart/2005/8/layout/cycle5"/>
    <dgm:cxn modelId="{4AEC2EC8-0665-4007-9A66-C39B78E00690}" type="presOf" srcId="{38226956-8457-40F7-95BF-77BD3A4A0FE9}" destId="{C6302708-03FE-43D8-B43A-D9F2CADC6791}" srcOrd="0" destOrd="0" presId="urn:microsoft.com/office/officeart/2005/8/layout/cycle5"/>
    <dgm:cxn modelId="{A6870512-2C48-42F6-949B-E4CE3E0E7DFD}" type="presOf" srcId="{F0623D55-541D-46D2-8A5B-E276136424D1}" destId="{F2D83E22-72D4-459F-985E-03349BDB306B}" srcOrd="0" destOrd="0" presId="urn:microsoft.com/office/officeart/2005/8/layout/cycle5"/>
    <dgm:cxn modelId="{21DDAAB3-C56B-4244-9E2D-238914F43932}" type="presOf" srcId="{3EFD4BED-C631-4470-BCE5-0802517FCC28}" destId="{57A251EE-E4DB-4FDA-9831-24E6EE3753E4}" srcOrd="0" destOrd="0" presId="urn:microsoft.com/office/officeart/2005/8/layout/cycle5"/>
    <dgm:cxn modelId="{3996EF8A-5F51-4C70-AB16-739A440D046F}" type="presOf" srcId="{A26C598A-41BC-4CC4-820D-6CC6C943853D}" destId="{F2CEF40A-8866-4641-9AC3-E58683CE95F8}" srcOrd="0" destOrd="0" presId="urn:microsoft.com/office/officeart/2005/8/layout/cycle5"/>
    <dgm:cxn modelId="{CD8CEB7F-EB99-4D2A-B3C3-8B44BBE35EEA}" type="presOf" srcId="{1DD3F979-6099-4914-938C-A5A15DA15027}" destId="{254CC220-6578-444C-A692-5D192B41BA2C}" srcOrd="0" destOrd="0" presId="urn:microsoft.com/office/officeart/2005/8/layout/cycle5"/>
    <dgm:cxn modelId="{B260FD41-AD11-4B8A-9B05-2FF84BF47011}" type="presOf" srcId="{DD9A7AA4-3466-4BB9-8589-C4BC197DAA85}" destId="{906C50E1-D8DF-4790-9838-326AF1513AE0}" srcOrd="0" destOrd="0" presId="urn:microsoft.com/office/officeart/2005/8/layout/cycle5"/>
    <dgm:cxn modelId="{6C9EEFDE-1E06-4BCD-B22D-C4CFEF9D2A05}" type="presParOf" srcId="{254CC220-6578-444C-A692-5D192B41BA2C}" destId="{57A251EE-E4DB-4FDA-9831-24E6EE3753E4}" srcOrd="0" destOrd="0" presId="urn:microsoft.com/office/officeart/2005/8/layout/cycle5"/>
    <dgm:cxn modelId="{B03654E5-0094-49DE-ACD2-5F16B0846F82}" type="presParOf" srcId="{254CC220-6578-444C-A692-5D192B41BA2C}" destId="{80C0EE9A-6208-49D2-A458-B364F21A4283}" srcOrd="1" destOrd="0" presId="urn:microsoft.com/office/officeart/2005/8/layout/cycle5"/>
    <dgm:cxn modelId="{C7303DFE-0B58-408E-BA68-5E51504FADB9}" type="presParOf" srcId="{254CC220-6578-444C-A692-5D192B41BA2C}" destId="{D650CABC-DBFD-4DCB-B7A6-479145072EBF}" srcOrd="2" destOrd="0" presId="urn:microsoft.com/office/officeart/2005/8/layout/cycle5"/>
    <dgm:cxn modelId="{C3FAFBD9-8135-42AE-BE13-9920D96370AE}" type="presParOf" srcId="{254CC220-6578-444C-A692-5D192B41BA2C}" destId="{E3D06FE7-587F-4487-8B7F-B34A0C854F00}" srcOrd="3" destOrd="0" presId="urn:microsoft.com/office/officeart/2005/8/layout/cycle5"/>
    <dgm:cxn modelId="{3B96318C-C15C-463D-BE2D-9AAF56704195}" type="presParOf" srcId="{254CC220-6578-444C-A692-5D192B41BA2C}" destId="{584A7C26-6F64-490E-AD46-233BF4A3FD89}" srcOrd="4" destOrd="0" presId="urn:microsoft.com/office/officeart/2005/8/layout/cycle5"/>
    <dgm:cxn modelId="{43370FD2-7146-4956-9564-8676062E396E}" type="presParOf" srcId="{254CC220-6578-444C-A692-5D192B41BA2C}" destId="{906C50E1-D8DF-4790-9838-326AF1513AE0}" srcOrd="5" destOrd="0" presId="urn:microsoft.com/office/officeart/2005/8/layout/cycle5"/>
    <dgm:cxn modelId="{F41CBFB4-B311-4D7E-9D17-CCFF0FB61D26}" type="presParOf" srcId="{254CC220-6578-444C-A692-5D192B41BA2C}" destId="{C6302708-03FE-43D8-B43A-D9F2CADC6791}" srcOrd="6" destOrd="0" presId="urn:microsoft.com/office/officeart/2005/8/layout/cycle5"/>
    <dgm:cxn modelId="{BDA2EAEA-C894-43FF-804D-0E450452E00F}" type="presParOf" srcId="{254CC220-6578-444C-A692-5D192B41BA2C}" destId="{A7EDD842-E718-4C78-A434-A28D708AA074}" srcOrd="7" destOrd="0" presId="urn:microsoft.com/office/officeart/2005/8/layout/cycle5"/>
    <dgm:cxn modelId="{DD9C524B-6A82-4B98-8EE5-F6712A547375}" type="presParOf" srcId="{254CC220-6578-444C-A692-5D192B41BA2C}" destId="{0F849FBF-8046-4254-839B-6C8346022EE3}" srcOrd="8" destOrd="0" presId="urn:microsoft.com/office/officeart/2005/8/layout/cycle5"/>
    <dgm:cxn modelId="{2FE422C6-7F25-43B9-97B4-A544EA509EBB}" type="presParOf" srcId="{254CC220-6578-444C-A692-5D192B41BA2C}" destId="{C279996E-8B02-49DB-9900-7D53E2709FCF}" srcOrd="9" destOrd="0" presId="urn:microsoft.com/office/officeart/2005/8/layout/cycle5"/>
    <dgm:cxn modelId="{A41A773C-37A7-4415-9ED7-112034C5FC8C}" type="presParOf" srcId="{254CC220-6578-444C-A692-5D192B41BA2C}" destId="{A122F372-A42D-4E8A-8972-CDF59F579CDA}" srcOrd="10" destOrd="0" presId="urn:microsoft.com/office/officeart/2005/8/layout/cycle5"/>
    <dgm:cxn modelId="{2013A463-63B1-4A0B-9C35-03AA800F044E}" type="presParOf" srcId="{254CC220-6578-444C-A692-5D192B41BA2C}" destId="{F2CEF40A-8866-4641-9AC3-E58683CE95F8}" srcOrd="11" destOrd="0" presId="urn:microsoft.com/office/officeart/2005/8/layout/cycle5"/>
    <dgm:cxn modelId="{6E00A4C8-5EBC-4623-A270-7D67797B4FBE}" type="presParOf" srcId="{254CC220-6578-444C-A692-5D192B41BA2C}" destId="{13415F1A-DE6E-49C7-BBBD-132E74C5FD66}" srcOrd="12" destOrd="0" presId="urn:microsoft.com/office/officeart/2005/8/layout/cycle5"/>
    <dgm:cxn modelId="{992B811B-A758-402F-98D2-E838570C0620}" type="presParOf" srcId="{254CC220-6578-444C-A692-5D192B41BA2C}" destId="{80AB016C-6A5D-4A8F-913C-40F675706DD4}" srcOrd="13" destOrd="0" presId="urn:microsoft.com/office/officeart/2005/8/layout/cycle5"/>
    <dgm:cxn modelId="{2585B245-0559-483B-87DD-43D26DF98F74}" type="presParOf" srcId="{254CC220-6578-444C-A692-5D192B41BA2C}" destId="{540147E8-D22B-44FF-8394-01F98A2500B9}" srcOrd="14" destOrd="0" presId="urn:microsoft.com/office/officeart/2005/8/layout/cycle5"/>
    <dgm:cxn modelId="{0D0A528C-1974-4472-9344-59E438B1AFD6}" type="presParOf" srcId="{254CC220-6578-444C-A692-5D192B41BA2C}" destId="{FCB5D6D5-8F3B-4B3D-B33B-A453326A8803}" srcOrd="15" destOrd="0" presId="urn:microsoft.com/office/officeart/2005/8/layout/cycle5"/>
    <dgm:cxn modelId="{3C6A6201-9BE5-4AC1-9778-C39E677FBA9D}" type="presParOf" srcId="{254CC220-6578-444C-A692-5D192B41BA2C}" destId="{96D32513-1199-4FC3-A589-3B082C868999}" srcOrd="16" destOrd="0" presId="urn:microsoft.com/office/officeart/2005/8/layout/cycle5"/>
    <dgm:cxn modelId="{79982CDA-F7EC-463C-9DB0-CA17CAB34415}" type="presParOf" srcId="{254CC220-6578-444C-A692-5D192B41BA2C}" destId="{F2D83E22-72D4-459F-985E-03349BDB306B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EAEA5D-A99C-493C-95C0-73AE51C0F54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7504957-DE3C-4DCB-A743-CAE109F98A74}">
      <dgm:prSet phldrT="[Text]" custT="1"/>
      <dgm:spPr/>
      <dgm:t>
        <a:bodyPr/>
        <a:lstStyle/>
        <a:p>
          <a:r>
            <a:rPr lang="cs-CZ" sz="2400" b="1" dirty="0" smtClean="0">
              <a:solidFill>
                <a:schemeClr val="tx1"/>
              </a:solidFill>
            </a:rPr>
            <a:t>Já mám </a:t>
          </a:r>
          <a:r>
            <a:rPr lang="cs-CZ" sz="2400" b="0" dirty="0" smtClean="0">
              <a:solidFill>
                <a:schemeClr val="tx1"/>
              </a:solidFill>
            </a:rPr>
            <a:t>osoby</a:t>
          </a:r>
          <a:endParaRPr lang="cs-CZ" sz="2400" b="0" dirty="0">
            <a:solidFill>
              <a:schemeClr val="tx1"/>
            </a:solidFill>
          </a:endParaRPr>
        </a:p>
      </dgm:t>
    </dgm:pt>
    <dgm:pt modelId="{5C169FFF-9777-46E5-9E3F-5918FE126B82}" type="parTrans" cxnId="{E2251F22-E112-4903-A462-DB23BF8950F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1342AECF-69B5-4ECA-A71D-E5EFB7CA0E77}" type="sibTrans" cxnId="{E2251F22-E112-4903-A462-DB23BF8950F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506A176F-2A5C-4CE0-90E5-AAF98CEF0ADB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kterým důvěřuji a které mě mají rády</a:t>
          </a:r>
          <a:endParaRPr lang="cs-CZ" dirty="0">
            <a:solidFill>
              <a:schemeClr val="tx1"/>
            </a:solidFill>
          </a:endParaRPr>
        </a:p>
      </dgm:t>
    </dgm:pt>
    <dgm:pt modelId="{92DE9D67-A9E0-4346-8AB9-5D4B5A57FD59}" type="parTrans" cxnId="{E8318CF6-3C6A-41F8-9DD2-DE789A3DA859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843C7088-3CCC-4F3D-B32A-6346B11C1E53}" type="sibTrans" cxnId="{E8318CF6-3C6A-41F8-9DD2-DE789A3DA859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B6060A20-1A69-495A-9DF0-E90E604DF766}">
      <dgm:prSet phldrT="[Text]" custT="1"/>
      <dgm:spPr/>
      <dgm:t>
        <a:bodyPr/>
        <a:lstStyle/>
        <a:p>
          <a:r>
            <a:rPr lang="cs-CZ" sz="2400" b="1" dirty="0" smtClean="0">
              <a:solidFill>
                <a:schemeClr val="tx1"/>
              </a:solidFill>
            </a:rPr>
            <a:t>Já jsem</a:t>
          </a:r>
          <a:endParaRPr lang="cs-CZ" sz="2400" b="1" dirty="0">
            <a:solidFill>
              <a:schemeClr val="tx1"/>
            </a:solidFill>
          </a:endParaRPr>
        </a:p>
      </dgm:t>
    </dgm:pt>
    <dgm:pt modelId="{C0AEBE4A-FC28-4983-82C2-3D2BB2FB0096}" type="parTrans" cxnId="{05D222F1-5B32-420B-86D7-285F2CC79557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787A497E-5DD6-461E-99CF-09B4EF5ABBCE}" type="sibTrans" cxnId="{05D222F1-5B32-420B-86D7-285F2CC79557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04592B7-CC54-48E6-9ED3-89D9B4812863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Člověk, kterého mohou mít lidé rádi</a:t>
          </a:r>
          <a:endParaRPr lang="cs-CZ" dirty="0">
            <a:solidFill>
              <a:schemeClr val="tx1"/>
            </a:solidFill>
          </a:endParaRPr>
        </a:p>
      </dgm:t>
    </dgm:pt>
    <dgm:pt modelId="{FAEEB384-B802-469B-85EC-206AEF4CEEA7}" type="parTrans" cxnId="{7B66721E-97C6-435F-B655-EFBA5AB7850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0D80D02-BD30-4C2A-BB72-1B66AD6A7B81}" type="sibTrans" cxnId="{7B66721E-97C6-435F-B655-EFBA5AB7850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D12AA2B1-3E7C-4492-ACB3-755DE42EED15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Rád, že se o lidi zajímám a dělám pro ně hezké věci</a:t>
          </a:r>
          <a:endParaRPr lang="cs-CZ" dirty="0">
            <a:solidFill>
              <a:schemeClr val="tx1"/>
            </a:solidFill>
          </a:endParaRPr>
        </a:p>
      </dgm:t>
    </dgm:pt>
    <dgm:pt modelId="{22E3E6A8-8C6F-4579-BC91-BEA1923D61BA}" type="parTrans" cxnId="{33929DAA-5A5E-409D-A48F-A42D0FE711A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02262B42-5A61-4D8C-81EF-AC522265FF63}" type="sibTrans" cxnId="{33929DAA-5A5E-409D-A48F-A42D0FE711A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B09780C5-703F-4C49-82D5-2CFFF671BD06}">
      <dgm:prSet phldrT="[Text]" custT="1"/>
      <dgm:spPr/>
      <dgm:t>
        <a:bodyPr/>
        <a:lstStyle/>
        <a:p>
          <a:r>
            <a:rPr lang="cs-CZ" sz="2400" b="1" dirty="0" smtClean="0">
              <a:solidFill>
                <a:schemeClr val="tx1"/>
              </a:solidFill>
            </a:rPr>
            <a:t>Já umím</a:t>
          </a:r>
          <a:endParaRPr lang="cs-CZ" sz="2400" b="1" dirty="0">
            <a:solidFill>
              <a:schemeClr val="tx1"/>
            </a:solidFill>
          </a:endParaRPr>
        </a:p>
      </dgm:t>
    </dgm:pt>
    <dgm:pt modelId="{38F24F54-7D7E-49ED-A454-1798CD77D99D}" type="parTrans" cxnId="{295EF925-B6BA-4A63-BEAB-5C21544904E6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E02E0A3A-360B-4544-A3F8-B13D3CA0C023}" type="sibTrans" cxnId="{295EF925-B6BA-4A63-BEAB-5C21544904E6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770EE3CE-94BA-4E3A-BE0F-780016F43CBF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Mluvit o věcech kterých se bojím a které mě ohrožují</a:t>
          </a:r>
          <a:endParaRPr lang="cs-CZ" dirty="0">
            <a:solidFill>
              <a:schemeClr val="tx1"/>
            </a:solidFill>
          </a:endParaRPr>
        </a:p>
      </dgm:t>
    </dgm:pt>
    <dgm:pt modelId="{3FC6BC06-1A12-4640-A87D-65D893F2895E}" type="parTrans" cxnId="{69DF597B-39FC-4A6D-8D44-90678CF1DEEE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990698D8-A43E-4F14-88B4-F2D569E91622}" type="sibTrans" cxnId="{69DF597B-39FC-4A6D-8D44-90678CF1DEEE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D4D67E16-BDD4-4040-BC11-F8E757387C8C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Rozeznat vhodný okamžik, kdy mluvit nebo začít jednat</a:t>
          </a:r>
          <a:endParaRPr lang="cs-CZ" dirty="0">
            <a:solidFill>
              <a:schemeClr val="tx1"/>
            </a:solidFill>
          </a:endParaRPr>
        </a:p>
      </dgm:t>
    </dgm:pt>
    <dgm:pt modelId="{8E13FFE7-91DE-4886-AFA9-649E164AF827}" type="parTrans" cxnId="{87AC49EA-7635-438A-AB84-4FF356CD0275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92E744F5-2A0D-4E65-8F28-091B8852AC24}" type="sibTrans" cxnId="{87AC49EA-7635-438A-AB84-4FF356CD0275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7F3A060A-FD97-4C63-9454-36BC57731C3D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které mi nastaví limity, takže vím, kdy přestat</a:t>
          </a:r>
          <a:endParaRPr lang="cs-CZ" dirty="0">
            <a:solidFill>
              <a:schemeClr val="tx1"/>
            </a:solidFill>
          </a:endParaRPr>
        </a:p>
      </dgm:t>
    </dgm:pt>
    <dgm:pt modelId="{3F179543-F0CB-43B9-8911-B8F3F5744894}" type="parTrans" cxnId="{AD7954AC-81F5-43FA-AFE6-16829464ED8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7CBE84EF-7DE5-4A54-AE67-27DE8B704785}" type="sibTrans" cxnId="{AD7954AC-81F5-43FA-AFE6-16829464ED8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E225B170-2096-4099-86B9-5228498E3341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které mi ukazují, jak dělat věci správně a jdou mi přitom příkladem</a:t>
          </a:r>
          <a:endParaRPr lang="cs-CZ" dirty="0">
            <a:solidFill>
              <a:schemeClr val="tx1"/>
            </a:solidFill>
          </a:endParaRPr>
        </a:p>
      </dgm:t>
    </dgm:pt>
    <dgm:pt modelId="{5C07F5C5-762C-45EB-AB0E-E61E6F60DA6E}" type="parTrans" cxnId="{422CAD03-C77D-4FE6-AF5F-AF197C8CD9B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E4D2B5B4-57F4-4D35-BC7D-B07A1A1830F1}" type="sibTrans" cxnId="{422CAD03-C77D-4FE6-AF5F-AF197C8CD9B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050A400-0476-4A73-AB66-AFF5F156A508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které chtějí, abych věci dělal sám</a:t>
          </a:r>
          <a:endParaRPr lang="cs-CZ" dirty="0">
            <a:solidFill>
              <a:schemeClr val="tx1"/>
            </a:solidFill>
          </a:endParaRPr>
        </a:p>
      </dgm:t>
    </dgm:pt>
    <dgm:pt modelId="{E6BDF128-9318-4B68-AAC6-0C285E4B0D57}" type="parTrans" cxnId="{36A8B719-CE76-43F5-A2A0-BD44E70B0855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7CCA7F0-4FDD-4A00-839C-6A4F55B4472A}" type="sibTrans" cxnId="{36A8B719-CE76-43F5-A2A0-BD44E70B0855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053B63E1-D820-4600-9B0E-204D726FFC01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které mi pomáhají, když je mi špatně, jsem v nebezpečí, nebo se potřebuji učit</a:t>
          </a:r>
          <a:endParaRPr lang="cs-CZ" dirty="0">
            <a:solidFill>
              <a:schemeClr val="tx1"/>
            </a:solidFill>
          </a:endParaRPr>
        </a:p>
      </dgm:t>
    </dgm:pt>
    <dgm:pt modelId="{F1172B1C-0B1F-4FC7-BEE5-BA7A6AD419FE}" type="parTrans" cxnId="{598F247A-0CCA-4C06-AFF4-BADDCF771A20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E8126E00-6E9A-409C-BADB-8ABA4E8ED17F}" type="sibTrans" cxnId="{598F247A-0CCA-4C06-AFF4-BADDCF771A20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8275FBC9-839D-4A24-AAC7-1C3D43B81330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Mající respekt k sobě i druhým</a:t>
          </a:r>
          <a:endParaRPr lang="cs-CZ" dirty="0">
            <a:solidFill>
              <a:schemeClr val="tx1"/>
            </a:solidFill>
          </a:endParaRPr>
        </a:p>
      </dgm:t>
    </dgm:pt>
    <dgm:pt modelId="{5501E122-38F5-48EC-A4B4-7EE9E1EBD03E}" type="parTrans" cxnId="{11990E00-6EFF-47B6-BE68-224F1B360F6B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90DF69A2-7485-4D44-A602-312F1233BFA1}" type="sibTrans" cxnId="{11990E00-6EFF-47B6-BE68-224F1B360F6B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C849D27A-8730-4E89-A4C0-2B311C8AFB00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Zodpovědný za to, co dělám</a:t>
          </a:r>
          <a:endParaRPr lang="cs-CZ" dirty="0">
            <a:solidFill>
              <a:schemeClr val="tx1"/>
            </a:solidFill>
          </a:endParaRPr>
        </a:p>
      </dgm:t>
    </dgm:pt>
    <dgm:pt modelId="{F157E241-D5F0-4C9E-B3C0-5B1BAD854614}" type="parTrans" cxnId="{2EE4B9C9-D183-493F-B497-C204EFEAADF5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4BECF6BD-B53D-4A6B-AF0C-27F4BDEF4855}" type="sibTrans" cxnId="{2EE4B9C9-D183-493F-B497-C204EFEAADF5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1058DE0-BA26-424C-9A98-75ED305E7BB7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Si jistý, že věci dopadnou dobře</a:t>
          </a:r>
          <a:endParaRPr lang="cs-CZ" dirty="0">
            <a:solidFill>
              <a:schemeClr val="tx1"/>
            </a:solidFill>
          </a:endParaRPr>
        </a:p>
      </dgm:t>
    </dgm:pt>
    <dgm:pt modelId="{40F1CE28-11CF-4615-93C9-E3011AF7F535}" type="parTrans" cxnId="{8E4951D5-B800-4ABF-9A2C-F76376A3206D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476E594-F143-40C8-95A1-E0E22D2AD48F}" type="sibTrans" cxnId="{8E4951D5-B800-4ABF-9A2C-F76376A3206D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499C939B-BD78-4EAE-9672-C6A9A21CF42D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Najít způsob, jak řešit problém</a:t>
          </a:r>
          <a:endParaRPr lang="cs-CZ" dirty="0">
            <a:solidFill>
              <a:schemeClr val="tx1"/>
            </a:solidFill>
          </a:endParaRPr>
        </a:p>
      </dgm:t>
    </dgm:pt>
    <dgm:pt modelId="{E5220BE5-42B7-4975-A197-BA8CEAAC7CE3}" type="parTrans" cxnId="{C859B78A-B989-4383-951B-B6215FA8A65A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AE8160D3-EECF-4683-B7EE-CF38959DE920}" type="sibTrans" cxnId="{C859B78A-B989-4383-951B-B6215FA8A65A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EDE953CA-243C-42B1-9335-9E2150EE1669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Kontrolovat sám sebe, když dělám nebezpečné věci</a:t>
          </a:r>
          <a:endParaRPr lang="cs-CZ" dirty="0">
            <a:solidFill>
              <a:schemeClr val="tx1"/>
            </a:solidFill>
          </a:endParaRPr>
        </a:p>
      </dgm:t>
    </dgm:pt>
    <dgm:pt modelId="{E8AB6E08-2AA4-4996-A245-06EF8FBA6EDB}" type="parTrans" cxnId="{5C7E96D1-F7B2-41BB-AB09-14C7BC09559F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CFE099F1-2537-47DA-B49E-A4CA4C95275E}" type="sibTrans" cxnId="{5C7E96D1-F7B2-41BB-AB09-14C7BC09559F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0D36BFC5-B58D-43E5-8B2F-A673B19C5BF3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Najít někoho, kdo mi pomůže, když je třeba</a:t>
          </a:r>
          <a:endParaRPr lang="cs-CZ" dirty="0">
            <a:solidFill>
              <a:schemeClr val="tx1"/>
            </a:solidFill>
          </a:endParaRPr>
        </a:p>
      </dgm:t>
    </dgm:pt>
    <dgm:pt modelId="{07802266-8DCF-4E44-8F84-36AFC7D80FBB}" type="parTrans" cxnId="{2F172529-0566-4F89-8552-8372FC652796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43607D13-BDFA-41ED-87BA-594BC8FEC31F}" type="sibTrans" cxnId="{2F172529-0566-4F89-8552-8372FC652796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3DE0657E-F727-40F7-ACDF-079470E71B8B}" type="pres">
      <dgm:prSet presAssocID="{D2EAEA5D-A99C-493C-95C0-73AE51C0F54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DC62399-7872-453D-85AE-CEC5B1E381DB}" type="pres">
      <dgm:prSet presAssocID="{27504957-DE3C-4DCB-A743-CAE109F98A74}" presName="composite" presStyleCnt="0"/>
      <dgm:spPr/>
    </dgm:pt>
    <dgm:pt modelId="{46311C2B-1E2B-4CCC-9023-04DB040DED5D}" type="pres">
      <dgm:prSet presAssocID="{27504957-DE3C-4DCB-A743-CAE109F98A7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43ADB83-D95B-4D9E-916B-927259A23F66}" type="pres">
      <dgm:prSet presAssocID="{27504957-DE3C-4DCB-A743-CAE109F98A74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AD014EC-EAC9-4567-8C02-FB035F0E2933}" type="pres">
      <dgm:prSet presAssocID="{1342AECF-69B5-4ECA-A71D-E5EFB7CA0E77}" presName="space" presStyleCnt="0"/>
      <dgm:spPr/>
    </dgm:pt>
    <dgm:pt modelId="{AA240F7A-92C9-4DD7-9D49-7236D542FB9D}" type="pres">
      <dgm:prSet presAssocID="{B6060A20-1A69-495A-9DF0-E90E604DF766}" presName="composite" presStyleCnt="0"/>
      <dgm:spPr/>
    </dgm:pt>
    <dgm:pt modelId="{C5237CAB-0A81-460F-952E-83135628A505}" type="pres">
      <dgm:prSet presAssocID="{B6060A20-1A69-495A-9DF0-E90E604DF76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6670C0-EEBD-44AF-9D8E-4CE45DBD3FBE}" type="pres">
      <dgm:prSet presAssocID="{B6060A20-1A69-495A-9DF0-E90E604DF766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FB96F2-9ADD-49E6-974C-405D78D542BD}" type="pres">
      <dgm:prSet presAssocID="{787A497E-5DD6-461E-99CF-09B4EF5ABBCE}" presName="space" presStyleCnt="0"/>
      <dgm:spPr/>
    </dgm:pt>
    <dgm:pt modelId="{93C9864B-5806-4F1B-A1F0-0539D4BC531F}" type="pres">
      <dgm:prSet presAssocID="{B09780C5-703F-4C49-82D5-2CFFF671BD06}" presName="composite" presStyleCnt="0"/>
      <dgm:spPr/>
    </dgm:pt>
    <dgm:pt modelId="{997B3030-5894-4388-BCF2-E5F31B8EB3FC}" type="pres">
      <dgm:prSet presAssocID="{B09780C5-703F-4C49-82D5-2CFFF671BD0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3A1AD0B-883F-42D7-95A3-1973509CD4BF}" type="pres">
      <dgm:prSet presAssocID="{B09780C5-703F-4C49-82D5-2CFFF671BD06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2251F22-E112-4903-A462-DB23BF8950F2}" srcId="{D2EAEA5D-A99C-493C-95C0-73AE51C0F548}" destId="{27504957-DE3C-4DCB-A743-CAE109F98A74}" srcOrd="0" destOrd="0" parTransId="{5C169FFF-9777-46E5-9E3F-5918FE126B82}" sibTransId="{1342AECF-69B5-4ECA-A71D-E5EFB7CA0E77}"/>
    <dgm:cxn modelId="{2F172529-0566-4F89-8552-8372FC652796}" srcId="{B09780C5-703F-4C49-82D5-2CFFF671BD06}" destId="{0D36BFC5-B58D-43E5-8B2F-A673B19C5BF3}" srcOrd="4" destOrd="0" parTransId="{07802266-8DCF-4E44-8F84-36AFC7D80FBB}" sibTransId="{43607D13-BDFA-41ED-87BA-594BC8FEC31F}"/>
    <dgm:cxn modelId="{D21DC4CD-8034-424E-A614-0156F04B75D8}" type="presOf" srcId="{8275FBC9-839D-4A24-AAC7-1C3D43B81330}" destId="{146670C0-EEBD-44AF-9D8E-4CE45DBD3FBE}" srcOrd="0" destOrd="2" presId="urn:microsoft.com/office/officeart/2005/8/layout/hList1"/>
    <dgm:cxn modelId="{8BB9CED3-0F96-4B11-B634-633A03140E41}" type="presOf" srcId="{B09780C5-703F-4C49-82D5-2CFFF671BD06}" destId="{997B3030-5894-4388-BCF2-E5F31B8EB3FC}" srcOrd="0" destOrd="0" presId="urn:microsoft.com/office/officeart/2005/8/layout/hList1"/>
    <dgm:cxn modelId="{11990E00-6EFF-47B6-BE68-224F1B360F6B}" srcId="{B6060A20-1A69-495A-9DF0-E90E604DF766}" destId="{8275FBC9-839D-4A24-AAC7-1C3D43B81330}" srcOrd="2" destOrd="0" parTransId="{5501E122-38F5-48EC-A4B4-7EE9E1EBD03E}" sibTransId="{90DF69A2-7485-4D44-A602-312F1233BFA1}"/>
    <dgm:cxn modelId="{0D628485-98E0-49AA-8EA7-D953D47E305F}" type="presOf" srcId="{C849D27A-8730-4E89-A4C0-2B311C8AFB00}" destId="{146670C0-EEBD-44AF-9D8E-4CE45DBD3FBE}" srcOrd="0" destOrd="3" presId="urn:microsoft.com/office/officeart/2005/8/layout/hList1"/>
    <dgm:cxn modelId="{422CAD03-C77D-4FE6-AF5F-AF197C8CD9B2}" srcId="{27504957-DE3C-4DCB-A743-CAE109F98A74}" destId="{E225B170-2096-4099-86B9-5228498E3341}" srcOrd="2" destOrd="0" parTransId="{5C07F5C5-762C-45EB-AB0E-E61E6F60DA6E}" sibTransId="{E4D2B5B4-57F4-4D35-BC7D-B07A1A1830F1}"/>
    <dgm:cxn modelId="{2EE4B9C9-D183-493F-B497-C204EFEAADF5}" srcId="{B6060A20-1A69-495A-9DF0-E90E604DF766}" destId="{C849D27A-8730-4E89-A4C0-2B311C8AFB00}" srcOrd="3" destOrd="0" parTransId="{F157E241-D5F0-4C9E-B3C0-5B1BAD854614}" sibTransId="{4BECF6BD-B53D-4A6B-AF0C-27F4BDEF4855}"/>
    <dgm:cxn modelId="{33929DAA-5A5E-409D-A48F-A42D0FE711AC}" srcId="{B6060A20-1A69-495A-9DF0-E90E604DF766}" destId="{D12AA2B1-3E7C-4492-ACB3-755DE42EED15}" srcOrd="1" destOrd="0" parTransId="{22E3E6A8-8C6F-4579-BC91-BEA1923D61BA}" sibTransId="{02262B42-5A61-4D8C-81EF-AC522265FF63}"/>
    <dgm:cxn modelId="{4F571EFF-AC30-4FA7-A2DC-906C5B5834D6}" type="presOf" srcId="{B6060A20-1A69-495A-9DF0-E90E604DF766}" destId="{C5237CAB-0A81-460F-952E-83135628A505}" srcOrd="0" destOrd="0" presId="urn:microsoft.com/office/officeart/2005/8/layout/hList1"/>
    <dgm:cxn modelId="{5C7E96D1-F7B2-41BB-AB09-14C7BC09559F}" srcId="{B09780C5-703F-4C49-82D5-2CFFF671BD06}" destId="{EDE953CA-243C-42B1-9335-9E2150EE1669}" srcOrd="2" destOrd="0" parTransId="{E8AB6E08-2AA4-4996-A245-06EF8FBA6EDB}" sibTransId="{CFE099F1-2537-47DA-B49E-A4CA4C95275E}"/>
    <dgm:cxn modelId="{8E4951D5-B800-4ABF-9A2C-F76376A3206D}" srcId="{B6060A20-1A69-495A-9DF0-E90E604DF766}" destId="{61058DE0-BA26-424C-9A98-75ED305E7BB7}" srcOrd="4" destOrd="0" parTransId="{40F1CE28-11CF-4615-93C9-E3011AF7F535}" sibTransId="{6476E594-F143-40C8-95A1-E0E22D2AD48F}"/>
    <dgm:cxn modelId="{E76793F2-13DB-4B2D-B1B8-3AD9951E2596}" type="presOf" srcId="{D12AA2B1-3E7C-4492-ACB3-755DE42EED15}" destId="{146670C0-EEBD-44AF-9D8E-4CE45DBD3FBE}" srcOrd="0" destOrd="1" presId="urn:microsoft.com/office/officeart/2005/8/layout/hList1"/>
    <dgm:cxn modelId="{B1344D26-09FA-4F31-A7CD-E224D3BA7D88}" type="presOf" srcId="{604592B7-CC54-48E6-9ED3-89D9B4812863}" destId="{146670C0-EEBD-44AF-9D8E-4CE45DBD3FBE}" srcOrd="0" destOrd="0" presId="urn:microsoft.com/office/officeart/2005/8/layout/hList1"/>
    <dgm:cxn modelId="{F9679107-9826-441E-A8C5-3B0E8C589F96}" type="presOf" srcId="{27504957-DE3C-4DCB-A743-CAE109F98A74}" destId="{46311C2B-1E2B-4CCC-9023-04DB040DED5D}" srcOrd="0" destOrd="0" presId="urn:microsoft.com/office/officeart/2005/8/layout/hList1"/>
    <dgm:cxn modelId="{05D222F1-5B32-420B-86D7-285F2CC79557}" srcId="{D2EAEA5D-A99C-493C-95C0-73AE51C0F548}" destId="{B6060A20-1A69-495A-9DF0-E90E604DF766}" srcOrd="1" destOrd="0" parTransId="{C0AEBE4A-FC28-4983-82C2-3D2BB2FB0096}" sibTransId="{787A497E-5DD6-461E-99CF-09B4EF5ABBCE}"/>
    <dgm:cxn modelId="{5C409B89-DB52-4077-9018-292201B363C1}" type="presOf" srcId="{770EE3CE-94BA-4E3A-BE0F-780016F43CBF}" destId="{83A1AD0B-883F-42D7-95A3-1973509CD4BF}" srcOrd="0" destOrd="0" presId="urn:microsoft.com/office/officeart/2005/8/layout/hList1"/>
    <dgm:cxn modelId="{AD7954AC-81F5-43FA-AFE6-16829464ED8C}" srcId="{27504957-DE3C-4DCB-A743-CAE109F98A74}" destId="{7F3A060A-FD97-4C63-9454-36BC57731C3D}" srcOrd="1" destOrd="0" parTransId="{3F179543-F0CB-43B9-8911-B8F3F5744894}" sibTransId="{7CBE84EF-7DE5-4A54-AE67-27DE8B704785}"/>
    <dgm:cxn modelId="{C859B78A-B989-4383-951B-B6215FA8A65A}" srcId="{B09780C5-703F-4C49-82D5-2CFFF671BD06}" destId="{499C939B-BD78-4EAE-9672-C6A9A21CF42D}" srcOrd="1" destOrd="0" parTransId="{E5220BE5-42B7-4975-A197-BA8CEAAC7CE3}" sibTransId="{AE8160D3-EECF-4683-B7EE-CF38959DE920}"/>
    <dgm:cxn modelId="{69DF597B-39FC-4A6D-8D44-90678CF1DEEE}" srcId="{B09780C5-703F-4C49-82D5-2CFFF671BD06}" destId="{770EE3CE-94BA-4E3A-BE0F-780016F43CBF}" srcOrd="0" destOrd="0" parTransId="{3FC6BC06-1A12-4640-A87D-65D893F2895E}" sibTransId="{990698D8-A43E-4F14-88B4-F2D569E91622}"/>
    <dgm:cxn modelId="{360F82D5-FB27-408A-AA78-78DA0B04D4F3}" type="presOf" srcId="{0D36BFC5-B58D-43E5-8B2F-A673B19C5BF3}" destId="{83A1AD0B-883F-42D7-95A3-1973509CD4BF}" srcOrd="0" destOrd="4" presId="urn:microsoft.com/office/officeart/2005/8/layout/hList1"/>
    <dgm:cxn modelId="{E8318CF6-3C6A-41F8-9DD2-DE789A3DA859}" srcId="{27504957-DE3C-4DCB-A743-CAE109F98A74}" destId="{506A176F-2A5C-4CE0-90E5-AAF98CEF0ADB}" srcOrd="0" destOrd="0" parTransId="{92DE9D67-A9E0-4346-8AB9-5D4B5A57FD59}" sibTransId="{843C7088-3CCC-4F3D-B32A-6346B11C1E53}"/>
    <dgm:cxn modelId="{AB66FB18-0D6E-4150-AD78-5820814BE4DE}" type="presOf" srcId="{E225B170-2096-4099-86B9-5228498E3341}" destId="{743ADB83-D95B-4D9E-916B-927259A23F66}" srcOrd="0" destOrd="2" presId="urn:microsoft.com/office/officeart/2005/8/layout/hList1"/>
    <dgm:cxn modelId="{36A8B719-CE76-43F5-A2A0-BD44E70B0855}" srcId="{27504957-DE3C-4DCB-A743-CAE109F98A74}" destId="{6050A400-0476-4A73-AB66-AFF5F156A508}" srcOrd="3" destOrd="0" parTransId="{E6BDF128-9318-4B68-AAC6-0C285E4B0D57}" sibTransId="{67CCA7F0-4FDD-4A00-839C-6A4F55B4472A}"/>
    <dgm:cxn modelId="{9D2B7F2F-77E6-4CE4-A3A5-DB1C343514CB}" type="presOf" srcId="{EDE953CA-243C-42B1-9335-9E2150EE1669}" destId="{83A1AD0B-883F-42D7-95A3-1973509CD4BF}" srcOrd="0" destOrd="2" presId="urn:microsoft.com/office/officeart/2005/8/layout/hList1"/>
    <dgm:cxn modelId="{13E68C1D-1678-473E-A57E-5555604750AF}" type="presOf" srcId="{506A176F-2A5C-4CE0-90E5-AAF98CEF0ADB}" destId="{743ADB83-D95B-4D9E-916B-927259A23F66}" srcOrd="0" destOrd="0" presId="urn:microsoft.com/office/officeart/2005/8/layout/hList1"/>
    <dgm:cxn modelId="{598F247A-0CCA-4C06-AFF4-BADDCF771A20}" srcId="{27504957-DE3C-4DCB-A743-CAE109F98A74}" destId="{053B63E1-D820-4600-9B0E-204D726FFC01}" srcOrd="4" destOrd="0" parTransId="{F1172B1C-0B1F-4FC7-BEE5-BA7A6AD419FE}" sibTransId="{E8126E00-6E9A-409C-BADB-8ABA4E8ED17F}"/>
    <dgm:cxn modelId="{A9873D8D-1B10-44E9-B72E-297756FF29FF}" type="presOf" srcId="{053B63E1-D820-4600-9B0E-204D726FFC01}" destId="{743ADB83-D95B-4D9E-916B-927259A23F66}" srcOrd="0" destOrd="4" presId="urn:microsoft.com/office/officeart/2005/8/layout/hList1"/>
    <dgm:cxn modelId="{7B66721E-97C6-435F-B655-EFBA5AB7850C}" srcId="{B6060A20-1A69-495A-9DF0-E90E604DF766}" destId="{604592B7-CC54-48E6-9ED3-89D9B4812863}" srcOrd="0" destOrd="0" parTransId="{FAEEB384-B802-469B-85EC-206AEF4CEEA7}" sibTransId="{60D80D02-BD30-4C2A-BB72-1B66AD6A7B81}"/>
    <dgm:cxn modelId="{295EF925-B6BA-4A63-BEAB-5C21544904E6}" srcId="{D2EAEA5D-A99C-493C-95C0-73AE51C0F548}" destId="{B09780C5-703F-4C49-82D5-2CFFF671BD06}" srcOrd="2" destOrd="0" parTransId="{38F24F54-7D7E-49ED-A454-1798CD77D99D}" sibTransId="{E02E0A3A-360B-4544-A3F8-B13D3CA0C023}"/>
    <dgm:cxn modelId="{9BD934E7-E071-4D85-8659-9115322DBC25}" type="presOf" srcId="{61058DE0-BA26-424C-9A98-75ED305E7BB7}" destId="{146670C0-EEBD-44AF-9D8E-4CE45DBD3FBE}" srcOrd="0" destOrd="4" presId="urn:microsoft.com/office/officeart/2005/8/layout/hList1"/>
    <dgm:cxn modelId="{917D8F67-8B44-4652-945A-5C8B0B5ACD38}" type="presOf" srcId="{D2EAEA5D-A99C-493C-95C0-73AE51C0F548}" destId="{3DE0657E-F727-40F7-ACDF-079470E71B8B}" srcOrd="0" destOrd="0" presId="urn:microsoft.com/office/officeart/2005/8/layout/hList1"/>
    <dgm:cxn modelId="{0266FF29-2B72-4088-A4F6-16B2C4EEE693}" type="presOf" srcId="{499C939B-BD78-4EAE-9672-C6A9A21CF42D}" destId="{83A1AD0B-883F-42D7-95A3-1973509CD4BF}" srcOrd="0" destOrd="1" presId="urn:microsoft.com/office/officeart/2005/8/layout/hList1"/>
    <dgm:cxn modelId="{C730312F-28D7-4EBB-A935-1E369D6E45CB}" type="presOf" srcId="{6050A400-0476-4A73-AB66-AFF5F156A508}" destId="{743ADB83-D95B-4D9E-916B-927259A23F66}" srcOrd="0" destOrd="3" presId="urn:microsoft.com/office/officeart/2005/8/layout/hList1"/>
    <dgm:cxn modelId="{87AC49EA-7635-438A-AB84-4FF356CD0275}" srcId="{B09780C5-703F-4C49-82D5-2CFFF671BD06}" destId="{D4D67E16-BDD4-4040-BC11-F8E757387C8C}" srcOrd="3" destOrd="0" parTransId="{8E13FFE7-91DE-4886-AFA9-649E164AF827}" sibTransId="{92E744F5-2A0D-4E65-8F28-091B8852AC24}"/>
    <dgm:cxn modelId="{B7713D98-1DCF-48D9-B212-FDDB51F4DC12}" type="presOf" srcId="{D4D67E16-BDD4-4040-BC11-F8E757387C8C}" destId="{83A1AD0B-883F-42D7-95A3-1973509CD4BF}" srcOrd="0" destOrd="3" presId="urn:microsoft.com/office/officeart/2005/8/layout/hList1"/>
    <dgm:cxn modelId="{08DB63E8-C1CD-42B8-B6A2-60B006EAD742}" type="presOf" srcId="{7F3A060A-FD97-4C63-9454-36BC57731C3D}" destId="{743ADB83-D95B-4D9E-916B-927259A23F66}" srcOrd="0" destOrd="1" presId="urn:microsoft.com/office/officeart/2005/8/layout/hList1"/>
    <dgm:cxn modelId="{43E4B9BC-D91B-49B8-A8E3-BF4D8D425230}" type="presParOf" srcId="{3DE0657E-F727-40F7-ACDF-079470E71B8B}" destId="{DDC62399-7872-453D-85AE-CEC5B1E381DB}" srcOrd="0" destOrd="0" presId="urn:microsoft.com/office/officeart/2005/8/layout/hList1"/>
    <dgm:cxn modelId="{0E6CE3D1-4E83-4346-87B9-B463DCA4BC9C}" type="presParOf" srcId="{DDC62399-7872-453D-85AE-CEC5B1E381DB}" destId="{46311C2B-1E2B-4CCC-9023-04DB040DED5D}" srcOrd="0" destOrd="0" presId="urn:microsoft.com/office/officeart/2005/8/layout/hList1"/>
    <dgm:cxn modelId="{5391A339-7A3E-45A8-A7C4-6BA1756E4A35}" type="presParOf" srcId="{DDC62399-7872-453D-85AE-CEC5B1E381DB}" destId="{743ADB83-D95B-4D9E-916B-927259A23F66}" srcOrd="1" destOrd="0" presId="urn:microsoft.com/office/officeart/2005/8/layout/hList1"/>
    <dgm:cxn modelId="{9C307ACB-70C2-43AD-88A1-8C446670F654}" type="presParOf" srcId="{3DE0657E-F727-40F7-ACDF-079470E71B8B}" destId="{5AD014EC-EAC9-4567-8C02-FB035F0E2933}" srcOrd="1" destOrd="0" presId="urn:microsoft.com/office/officeart/2005/8/layout/hList1"/>
    <dgm:cxn modelId="{679C69DE-47D2-4E93-865F-C3F542D330FD}" type="presParOf" srcId="{3DE0657E-F727-40F7-ACDF-079470E71B8B}" destId="{AA240F7A-92C9-4DD7-9D49-7236D542FB9D}" srcOrd="2" destOrd="0" presId="urn:microsoft.com/office/officeart/2005/8/layout/hList1"/>
    <dgm:cxn modelId="{9B7FA605-CCB0-48AC-A61D-2180E8EDF4A3}" type="presParOf" srcId="{AA240F7A-92C9-4DD7-9D49-7236D542FB9D}" destId="{C5237CAB-0A81-460F-952E-83135628A505}" srcOrd="0" destOrd="0" presId="urn:microsoft.com/office/officeart/2005/8/layout/hList1"/>
    <dgm:cxn modelId="{C911E7CD-1D46-4DD6-99F0-59810150EDED}" type="presParOf" srcId="{AA240F7A-92C9-4DD7-9D49-7236D542FB9D}" destId="{146670C0-EEBD-44AF-9D8E-4CE45DBD3FBE}" srcOrd="1" destOrd="0" presId="urn:microsoft.com/office/officeart/2005/8/layout/hList1"/>
    <dgm:cxn modelId="{A15E7488-CDAF-43F0-849A-53CC31D3A4AE}" type="presParOf" srcId="{3DE0657E-F727-40F7-ACDF-079470E71B8B}" destId="{0EFB96F2-9ADD-49E6-974C-405D78D542BD}" srcOrd="3" destOrd="0" presId="urn:microsoft.com/office/officeart/2005/8/layout/hList1"/>
    <dgm:cxn modelId="{45AF9DC0-8241-46E2-AE78-A732450722D1}" type="presParOf" srcId="{3DE0657E-F727-40F7-ACDF-079470E71B8B}" destId="{93C9864B-5806-4F1B-A1F0-0539D4BC531F}" srcOrd="4" destOrd="0" presId="urn:microsoft.com/office/officeart/2005/8/layout/hList1"/>
    <dgm:cxn modelId="{A4E13C7A-9063-44FA-BA6E-4A06AE4FDB71}" type="presParOf" srcId="{93C9864B-5806-4F1B-A1F0-0539D4BC531F}" destId="{997B3030-5894-4388-BCF2-E5F31B8EB3FC}" srcOrd="0" destOrd="0" presId="urn:microsoft.com/office/officeart/2005/8/layout/hList1"/>
    <dgm:cxn modelId="{0F1FAF5A-6E51-4200-969E-3E52DED4E2D2}" type="presParOf" srcId="{93C9864B-5806-4F1B-A1F0-0539D4BC531F}" destId="{83A1AD0B-883F-42D7-95A3-1973509CD4B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EAEA5D-A99C-493C-95C0-73AE51C0F54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7504957-DE3C-4DCB-A743-CAE109F98A74}">
      <dgm:prSet phldrT="[Text]" custT="1"/>
      <dgm:spPr/>
      <dgm:t>
        <a:bodyPr/>
        <a:lstStyle/>
        <a:p>
          <a:r>
            <a:rPr lang="cs-CZ" sz="2400" b="1" dirty="0" smtClean="0">
              <a:solidFill>
                <a:schemeClr val="tx1"/>
              </a:solidFill>
            </a:rPr>
            <a:t>Já mám </a:t>
          </a:r>
          <a:r>
            <a:rPr lang="cs-CZ" sz="2400" b="0" dirty="0" smtClean="0">
              <a:solidFill>
                <a:schemeClr val="tx1"/>
              </a:solidFill>
            </a:rPr>
            <a:t>osoby</a:t>
          </a:r>
          <a:endParaRPr lang="cs-CZ" sz="2400" b="0" dirty="0">
            <a:solidFill>
              <a:schemeClr val="tx1"/>
            </a:solidFill>
          </a:endParaRPr>
        </a:p>
      </dgm:t>
    </dgm:pt>
    <dgm:pt modelId="{5C169FFF-9777-46E5-9E3F-5918FE126B82}" type="parTrans" cxnId="{E2251F22-E112-4903-A462-DB23BF8950F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1342AECF-69B5-4ECA-A71D-E5EFB7CA0E77}" type="sibTrans" cxnId="{E2251F22-E112-4903-A462-DB23BF8950F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506A176F-2A5C-4CE0-90E5-AAF98CEF0ADB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Důvěryhodné vztahy</a:t>
          </a:r>
          <a:endParaRPr lang="cs-CZ" dirty="0">
            <a:solidFill>
              <a:schemeClr val="tx1"/>
            </a:solidFill>
          </a:endParaRPr>
        </a:p>
      </dgm:t>
    </dgm:pt>
    <dgm:pt modelId="{92DE9D67-A9E0-4346-8AB9-5D4B5A57FD59}" type="parTrans" cxnId="{E8318CF6-3C6A-41F8-9DD2-DE789A3DA859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843C7088-3CCC-4F3D-B32A-6346B11C1E53}" type="sibTrans" cxnId="{E8318CF6-3C6A-41F8-9DD2-DE789A3DA859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B6060A20-1A69-495A-9DF0-E90E604DF766}">
      <dgm:prSet phldrT="[Text]" custT="1"/>
      <dgm:spPr/>
      <dgm:t>
        <a:bodyPr/>
        <a:lstStyle/>
        <a:p>
          <a:r>
            <a:rPr lang="cs-CZ" sz="2400" b="1" dirty="0" smtClean="0">
              <a:solidFill>
                <a:schemeClr val="tx1"/>
              </a:solidFill>
            </a:rPr>
            <a:t>Já jsem</a:t>
          </a:r>
          <a:endParaRPr lang="cs-CZ" sz="2400" b="1" dirty="0">
            <a:solidFill>
              <a:schemeClr val="tx1"/>
            </a:solidFill>
          </a:endParaRPr>
        </a:p>
      </dgm:t>
    </dgm:pt>
    <dgm:pt modelId="{C0AEBE4A-FC28-4983-82C2-3D2BB2FB0096}" type="parTrans" cxnId="{05D222F1-5B32-420B-86D7-285F2CC79557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787A497E-5DD6-461E-99CF-09B4EF5ABBCE}" type="sibTrans" cxnId="{05D222F1-5B32-420B-86D7-285F2CC79557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04592B7-CC54-48E6-9ED3-89D9B4812863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Milovaná a můj temperament je příjemný</a:t>
          </a:r>
          <a:endParaRPr lang="cs-CZ" dirty="0">
            <a:solidFill>
              <a:schemeClr val="tx1"/>
            </a:solidFill>
          </a:endParaRPr>
        </a:p>
      </dgm:t>
    </dgm:pt>
    <dgm:pt modelId="{FAEEB384-B802-469B-85EC-206AEF4CEEA7}" type="parTrans" cxnId="{7B66721E-97C6-435F-B655-EFBA5AB7850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0D80D02-BD30-4C2A-BB72-1B66AD6A7B81}" type="sibTrans" cxnId="{7B66721E-97C6-435F-B655-EFBA5AB7850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B09780C5-703F-4C49-82D5-2CFFF671BD06}">
      <dgm:prSet phldrT="[Text]" custT="1"/>
      <dgm:spPr/>
      <dgm:t>
        <a:bodyPr/>
        <a:lstStyle/>
        <a:p>
          <a:r>
            <a:rPr lang="cs-CZ" sz="2400" b="1" dirty="0" smtClean="0">
              <a:solidFill>
                <a:schemeClr val="tx1"/>
              </a:solidFill>
            </a:rPr>
            <a:t>Já umím</a:t>
          </a:r>
          <a:endParaRPr lang="cs-CZ" sz="2400" b="1" dirty="0">
            <a:solidFill>
              <a:schemeClr val="tx1"/>
            </a:solidFill>
          </a:endParaRPr>
        </a:p>
      </dgm:t>
    </dgm:pt>
    <dgm:pt modelId="{38F24F54-7D7E-49ED-A454-1798CD77D99D}" type="parTrans" cxnId="{295EF925-B6BA-4A63-BEAB-5C21544904E6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E02E0A3A-360B-4544-A3F8-B13D3CA0C023}" type="sibTrans" cxnId="{295EF925-B6BA-4A63-BEAB-5C21544904E6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770EE3CE-94BA-4E3A-BE0F-780016F43CBF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Komunikovat</a:t>
          </a:r>
          <a:endParaRPr lang="cs-CZ" dirty="0">
            <a:solidFill>
              <a:schemeClr val="tx1"/>
            </a:solidFill>
          </a:endParaRPr>
        </a:p>
      </dgm:t>
    </dgm:pt>
    <dgm:pt modelId="{3FC6BC06-1A12-4640-A87D-65D893F2895E}" type="parTrans" cxnId="{69DF597B-39FC-4A6D-8D44-90678CF1DEEE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990698D8-A43E-4F14-88B4-F2D569E91622}" type="sibTrans" cxnId="{69DF597B-39FC-4A6D-8D44-90678CF1DEEE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7F3A060A-FD97-4C63-9454-36BC57731C3D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Strukturu a pravidla </a:t>
          </a:r>
          <a:endParaRPr lang="cs-CZ" dirty="0">
            <a:solidFill>
              <a:schemeClr val="tx1"/>
            </a:solidFill>
          </a:endParaRPr>
        </a:p>
      </dgm:t>
    </dgm:pt>
    <dgm:pt modelId="{3F179543-F0CB-43B9-8911-B8F3F5744894}" type="parTrans" cxnId="{AD7954AC-81F5-43FA-AFE6-16829464ED8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7CBE84EF-7DE5-4A54-AE67-27DE8B704785}" type="sibTrans" cxnId="{AD7954AC-81F5-43FA-AFE6-16829464ED8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E225B170-2096-4099-86B9-5228498E3341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Vzory/modely chování </a:t>
          </a:r>
          <a:endParaRPr lang="cs-CZ" dirty="0">
            <a:solidFill>
              <a:schemeClr val="tx1"/>
            </a:solidFill>
          </a:endParaRPr>
        </a:p>
      </dgm:t>
    </dgm:pt>
    <dgm:pt modelId="{5C07F5C5-762C-45EB-AB0E-E61E6F60DA6E}" type="parTrans" cxnId="{422CAD03-C77D-4FE6-AF5F-AF197C8CD9B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E4D2B5B4-57F4-4D35-BC7D-B07A1A1830F1}" type="sibTrans" cxnId="{422CAD03-C77D-4FE6-AF5F-AF197C8CD9B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CAEAE7C-F5BD-4663-889E-57DCC43854EF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Podporu k samostatnosti</a:t>
          </a:r>
          <a:endParaRPr lang="cs-CZ" dirty="0">
            <a:solidFill>
              <a:schemeClr val="tx1"/>
            </a:solidFill>
          </a:endParaRPr>
        </a:p>
      </dgm:t>
    </dgm:pt>
    <dgm:pt modelId="{D021512B-E934-4FA3-A16E-FD7C39626D99}" type="parTrans" cxnId="{23100A26-AE59-4B39-8428-7102A36AA37E}">
      <dgm:prSet/>
      <dgm:spPr/>
      <dgm:t>
        <a:bodyPr/>
        <a:lstStyle/>
        <a:p>
          <a:endParaRPr lang="cs-CZ"/>
        </a:p>
      </dgm:t>
    </dgm:pt>
    <dgm:pt modelId="{4235D8FC-DB8D-4715-B1F2-B1568BE34121}" type="sibTrans" cxnId="{23100A26-AE59-4B39-8428-7102A36AA37E}">
      <dgm:prSet/>
      <dgm:spPr/>
      <dgm:t>
        <a:bodyPr/>
        <a:lstStyle/>
        <a:p>
          <a:endParaRPr lang="cs-CZ"/>
        </a:p>
      </dgm:t>
    </dgm:pt>
    <dgm:pt modelId="{886D5F31-008B-4F71-9EB0-EA5D695FCA06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Přístup k zdravotnickým, vzdělávacím, sociálním službám </a:t>
          </a:r>
          <a:endParaRPr lang="cs-CZ" dirty="0">
            <a:solidFill>
              <a:schemeClr val="tx1"/>
            </a:solidFill>
          </a:endParaRPr>
        </a:p>
      </dgm:t>
    </dgm:pt>
    <dgm:pt modelId="{48FE7E1D-559E-4142-9D2C-2273A41B76BA}" type="parTrans" cxnId="{9CD2A7E5-FBD6-477A-A3EE-3EFC57D88F3D}">
      <dgm:prSet/>
      <dgm:spPr/>
      <dgm:t>
        <a:bodyPr/>
        <a:lstStyle/>
        <a:p>
          <a:endParaRPr lang="cs-CZ"/>
        </a:p>
      </dgm:t>
    </dgm:pt>
    <dgm:pt modelId="{D8E01E7D-F056-4FA5-A575-28CA019AB136}" type="sibTrans" cxnId="{9CD2A7E5-FBD6-477A-A3EE-3EFC57D88F3D}">
      <dgm:prSet/>
      <dgm:spPr/>
      <dgm:t>
        <a:bodyPr/>
        <a:lstStyle/>
        <a:p>
          <a:endParaRPr lang="cs-CZ"/>
        </a:p>
      </dgm:t>
    </dgm:pt>
    <dgm:pt modelId="{786EB555-8223-44AB-96DB-71907FF4A8BF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Na sebe hrdý</a:t>
          </a:r>
          <a:endParaRPr lang="cs-CZ" dirty="0">
            <a:solidFill>
              <a:schemeClr val="tx1"/>
            </a:solidFill>
          </a:endParaRPr>
        </a:p>
      </dgm:t>
    </dgm:pt>
    <dgm:pt modelId="{6329990B-98A5-4101-9A08-D6FD5ED7601D}" type="parTrans" cxnId="{6FFDC888-FD64-4BAF-8A4D-3596BE98E4EA}">
      <dgm:prSet/>
      <dgm:spPr/>
      <dgm:t>
        <a:bodyPr/>
        <a:lstStyle/>
        <a:p>
          <a:endParaRPr lang="cs-CZ"/>
        </a:p>
      </dgm:t>
    </dgm:pt>
    <dgm:pt modelId="{09A2F772-9A74-4077-9D83-2451E30072B1}" type="sibTrans" cxnId="{6FFDC888-FD64-4BAF-8A4D-3596BE98E4EA}">
      <dgm:prSet/>
      <dgm:spPr/>
      <dgm:t>
        <a:bodyPr/>
        <a:lstStyle/>
        <a:p>
          <a:endParaRPr lang="cs-CZ"/>
        </a:p>
      </dgm:t>
    </dgm:pt>
    <dgm:pt modelId="{86741EF9-898F-4449-B9EF-F5F6B97B315B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Autonomní a zodpovědný </a:t>
          </a:r>
          <a:endParaRPr lang="cs-CZ" dirty="0">
            <a:solidFill>
              <a:schemeClr val="tx1"/>
            </a:solidFill>
          </a:endParaRPr>
        </a:p>
      </dgm:t>
    </dgm:pt>
    <dgm:pt modelId="{D1A6B3B9-3319-48D1-9BFF-471E20D64050}" type="parTrans" cxnId="{D19BC6D3-1045-4F99-84C3-1ECE7490AE50}">
      <dgm:prSet/>
      <dgm:spPr/>
      <dgm:t>
        <a:bodyPr/>
        <a:lstStyle/>
        <a:p>
          <a:endParaRPr lang="cs-CZ"/>
        </a:p>
      </dgm:t>
    </dgm:pt>
    <dgm:pt modelId="{0FFC9596-8028-40BE-8928-A709B177C180}" type="sibTrans" cxnId="{D19BC6D3-1045-4F99-84C3-1ECE7490AE50}">
      <dgm:prSet/>
      <dgm:spPr/>
      <dgm:t>
        <a:bodyPr/>
        <a:lstStyle/>
        <a:p>
          <a:endParaRPr lang="cs-CZ"/>
        </a:p>
      </dgm:t>
    </dgm:pt>
    <dgm:pt modelId="{0693EC30-BEFC-4F25-BFE2-B94FA20D24F0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Milující, empatický a altruistický</a:t>
          </a:r>
          <a:endParaRPr lang="cs-CZ" dirty="0">
            <a:solidFill>
              <a:schemeClr val="tx1"/>
            </a:solidFill>
          </a:endParaRPr>
        </a:p>
      </dgm:t>
    </dgm:pt>
    <dgm:pt modelId="{B33F48DF-D688-46D6-840F-55B389F8C9C5}" type="parTrans" cxnId="{F7E277F7-97F2-48B1-99DC-B1FC883E1778}">
      <dgm:prSet/>
      <dgm:spPr/>
      <dgm:t>
        <a:bodyPr/>
        <a:lstStyle/>
        <a:p>
          <a:endParaRPr lang="cs-CZ"/>
        </a:p>
      </dgm:t>
    </dgm:pt>
    <dgm:pt modelId="{FFC6D267-C4A8-4222-BD8E-81B0C2126DEB}" type="sibTrans" cxnId="{F7E277F7-97F2-48B1-99DC-B1FC883E1778}">
      <dgm:prSet/>
      <dgm:spPr/>
      <dgm:t>
        <a:bodyPr/>
        <a:lstStyle/>
        <a:p>
          <a:endParaRPr lang="cs-CZ"/>
        </a:p>
      </dgm:t>
    </dgm:pt>
    <dgm:pt modelId="{C6207656-2CA8-472F-AE95-1400B79571CF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Plný naděje, víry a důvěry</a:t>
          </a:r>
          <a:endParaRPr lang="cs-CZ" dirty="0">
            <a:solidFill>
              <a:schemeClr val="tx1"/>
            </a:solidFill>
          </a:endParaRPr>
        </a:p>
      </dgm:t>
    </dgm:pt>
    <dgm:pt modelId="{854B0805-51E8-4D3E-8794-2D15E06D5D92}" type="parTrans" cxnId="{4E2F5AA1-A10A-4784-AF70-BAE42FC624B2}">
      <dgm:prSet/>
      <dgm:spPr/>
      <dgm:t>
        <a:bodyPr/>
        <a:lstStyle/>
        <a:p>
          <a:endParaRPr lang="cs-CZ"/>
        </a:p>
      </dgm:t>
    </dgm:pt>
    <dgm:pt modelId="{366AEBBC-3DFE-4452-A489-64C977AEA028}" type="sibTrans" cxnId="{4E2F5AA1-A10A-4784-AF70-BAE42FC624B2}">
      <dgm:prSet/>
      <dgm:spPr/>
      <dgm:t>
        <a:bodyPr/>
        <a:lstStyle/>
        <a:p>
          <a:endParaRPr lang="cs-CZ"/>
        </a:p>
      </dgm:t>
    </dgm:pt>
    <dgm:pt modelId="{EC2B8F66-E03A-4A25-868A-8243F6B63FDE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Řešit problémy</a:t>
          </a:r>
          <a:endParaRPr lang="cs-CZ" dirty="0">
            <a:solidFill>
              <a:schemeClr val="tx1"/>
            </a:solidFill>
          </a:endParaRPr>
        </a:p>
      </dgm:t>
    </dgm:pt>
    <dgm:pt modelId="{45900A33-7D5E-42E6-8B80-7875F6D4FC6D}" type="parTrans" cxnId="{8C93A761-5283-4CF7-B722-23B3518F7BED}">
      <dgm:prSet/>
      <dgm:spPr/>
      <dgm:t>
        <a:bodyPr/>
        <a:lstStyle/>
        <a:p>
          <a:endParaRPr lang="cs-CZ"/>
        </a:p>
      </dgm:t>
    </dgm:pt>
    <dgm:pt modelId="{041DE925-504C-40F0-88A2-E974F26D9809}" type="sibTrans" cxnId="{8C93A761-5283-4CF7-B722-23B3518F7BED}">
      <dgm:prSet/>
      <dgm:spPr/>
      <dgm:t>
        <a:bodyPr/>
        <a:lstStyle/>
        <a:p>
          <a:endParaRPr lang="cs-CZ"/>
        </a:p>
      </dgm:t>
    </dgm:pt>
    <dgm:pt modelId="{12BF58EC-9F09-4952-8628-2EA305078437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Řídit mé pocity a impulzy</a:t>
          </a:r>
          <a:endParaRPr lang="cs-CZ" dirty="0">
            <a:solidFill>
              <a:schemeClr val="tx1"/>
            </a:solidFill>
          </a:endParaRPr>
        </a:p>
      </dgm:t>
    </dgm:pt>
    <dgm:pt modelId="{651AD521-6CC1-4D00-8E66-AF004D2EF759}" type="parTrans" cxnId="{06B30F36-F435-4411-B174-180AFF4D3C10}">
      <dgm:prSet/>
      <dgm:spPr/>
      <dgm:t>
        <a:bodyPr/>
        <a:lstStyle/>
        <a:p>
          <a:endParaRPr lang="cs-CZ"/>
        </a:p>
      </dgm:t>
    </dgm:pt>
    <dgm:pt modelId="{E652B5C5-EB30-4D6A-B878-C561E1055DAC}" type="sibTrans" cxnId="{06B30F36-F435-4411-B174-180AFF4D3C10}">
      <dgm:prSet/>
      <dgm:spPr/>
      <dgm:t>
        <a:bodyPr/>
        <a:lstStyle/>
        <a:p>
          <a:endParaRPr lang="cs-CZ"/>
        </a:p>
      </dgm:t>
    </dgm:pt>
    <dgm:pt modelId="{415A51B1-8660-49E4-8136-1D3503D48DAE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Odhadnout nálady moje i lidí okolo</a:t>
          </a:r>
          <a:endParaRPr lang="cs-CZ" dirty="0">
            <a:solidFill>
              <a:schemeClr val="tx1"/>
            </a:solidFill>
          </a:endParaRPr>
        </a:p>
      </dgm:t>
    </dgm:pt>
    <dgm:pt modelId="{93A7FD4C-93B2-4B09-B356-93EBBCAF397C}" type="parTrans" cxnId="{F1C273CA-D2A8-4E71-A48E-86DAFDA3FB65}">
      <dgm:prSet/>
      <dgm:spPr/>
      <dgm:t>
        <a:bodyPr/>
        <a:lstStyle/>
        <a:p>
          <a:endParaRPr lang="cs-CZ"/>
        </a:p>
      </dgm:t>
    </dgm:pt>
    <dgm:pt modelId="{BC1F3657-F3BC-4973-9AE3-6E429245010E}" type="sibTrans" cxnId="{F1C273CA-D2A8-4E71-A48E-86DAFDA3FB65}">
      <dgm:prSet/>
      <dgm:spPr/>
      <dgm:t>
        <a:bodyPr/>
        <a:lstStyle/>
        <a:p>
          <a:endParaRPr lang="cs-CZ"/>
        </a:p>
      </dgm:t>
    </dgm:pt>
    <dgm:pt modelId="{D5A31FD7-B95C-42F9-86EB-95F407BEBD80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Vyhledat podpůrný vztah </a:t>
          </a:r>
          <a:endParaRPr lang="cs-CZ" dirty="0">
            <a:solidFill>
              <a:schemeClr val="tx1"/>
            </a:solidFill>
          </a:endParaRPr>
        </a:p>
      </dgm:t>
    </dgm:pt>
    <dgm:pt modelId="{363E2039-CC18-42FD-AEAE-945908D2A847}" type="parTrans" cxnId="{9F32CB2C-80D1-4675-AFE7-44853B43F094}">
      <dgm:prSet/>
      <dgm:spPr/>
      <dgm:t>
        <a:bodyPr/>
        <a:lstStyle/>
        <a:p>
          <a:endParaRPr lang="cs-CZ"/>
        </a:p>
      </dgm:t>
    </dgm:pt>
    <dgm:pt modelId="{B8462DA0-560E-41B1-AB4C-65C9038CC35B}" type="sibTrans" cxnId="{9F32CB2C-80D1-4675-AFE7-44853B43F094}">
      <dgm:prSet/>
      <dgm:spPr/>
      <dgm:t>
        <a:bodyPr/>
        <a:lstStyle/>
        <a:p>
          <a:endParaRPr lang="cs-CZ"/>
        </a:p>
      </dgm:t>
    </dgm:pt>
    <dgm:pt modelId="{3DE0657E-F727-40F7-ACDF-079470E71B8B}" type="pres">
      <dgm:prSet presAssocID="{D2EAEA5D-A99C-493C-95C0-73AE51C0F54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DC62399-7872-453D-85AE-CEC5B1E381DB}" type="pres">
      <dgm:prSet presAssocID="{27504957-DE3C-4DCB-A743-CAE109F98A74}" presName="composite" presStyleCnt="0"/>
      <dgm:spPr/>
    </dgm:pt>
    <dgm:pt modelId="{46311C2B-1E2B-4CCC-9023-04DB040DED5D}" type="pres">
      <dgm:prSet presAssocID="{27504957-DE3C-4DCB-A743-CAE109F98A7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43ADB83-D95B-4D9E-916B-927259A23F66}" type="pres">
      <dgm:prSet presAssocID="{27504957-DE3C-4DCB-A743-CAE109F98A74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AD014EC-EAC9-4567-8C02-FB035F0E2933}" type="pres">
      <dgm:prSet presAssocID="{1342AECF-69B5-4ECA-A71D-E5EFB7CA0E77}" presName="space" presStyleCnt="0"/>
      <dgm:spPr/>
    </dgm:pt>
    <dgm:pt modelId="{AA240F7A-92C9-4DD7-9D49-7236D542FB9D}" type="pres">
      <dgm:prSet presAssocID="{B6060A20-1A69-495A-9DF0-E90E604DF766}" presName="composite" presStyleCnt="0"/>
      <dgm:spPr/>
    </dgm:pt>
    <dgm:pt modelId="{C5237CAB-0A81-460F-952E-83135628A505}" type="pres">
      <dgm:prSet presAssocID="{B6060A20-1A69-495A-9DF0-E90E604DF76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6670C0-EEBD-44AF-9D8E-4CE45DBD3FBE}" type="pres">
      <dgm:prSet presAssocID="{B6060A20-1A69-495A-9DF0-E90E604DF766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FB96F2-9ADD-49E6-974C-405D78D542BD}" type="pres">
      <dgm:prSet presAssocID="{787A497E-5DD6-461E-99CF-09B4EF5ABBCE}" presName="space" presStyleCnt="0"/>
      <dgm:spPr/>
    </dgm:pt>
    <dgm:pt modelId="{93C9864B-5806-4F1B-A1F0-0539D4BC531F}" type="pres">
      <dgm:prSet presAssocID="{B09780C5-703F-4C49-82D5-2CFFF671BD06}" presName="composite" presStyleCnt="0"/>
      <dgm:spPr/>
    </dgm:pt>
    <dgm:pt modelId="{997B3030-5894-4388-BCF2-E5F31B8EB3FC}" type="pres">
      <dgm:prSet presAssocID="{B09780C5-703F-4C49-82D5-2CFFF671BD0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3A1AD0B-883F-42D7-95A3-1973509CD4BF}" type="pres">
      <dgm:prSet presAssocID="{B09780C5-703F-4C49-82D5-2CFFF671BD06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2251F22-E112-4903-A462-DB23BF8950F2}" srcId="{D2EAEA5D-A99C-493C-95C0-73AE51C0F548}" destId="{27504957-DE3C-4DCB-A743-CAE109F98A74}" srcOrd="0" destOrd="0" parTransId="{5C169FFF-9777-46E5-9E3F-5918FE126B82}" sibTransId="{1342AECF-69B5-4ECA-A71D-E5EFB7CA0E77}"/>
    <dgm:cxn modelId="{AFC9223E-5F50-4726-BA98-94EE36DF5E80}" type="presOf" srcId="{604592B7-CC54-48E6-9ED3-89D9B4812863}" destId="{146670C0-EEBD-44AF-9D8E-4CE45DBD3FBE}" srcOrd="0" destOrd="0" presId="urn:microsoft.com/office/officeart/2005/8/layout/hList1"/>
    <dgm:cxn modelId="{46D105E8-1C38-4A91-BFC6-A7E710FE352C}" type="presOf" srcId="{786EB555-8223-44AB-96DB-71907FF4A8BF}" destId="{146670C0-EEBD-44AF-9D8E-4CE45DBD3FBE}" srcOrd="0" destOrd="2" presId="urn:microsoft.com/office/officeart/2005/8/layout/hList1"/>
    <dgm:cxn modelId="{06B30F36-F435-4411-B174-180AFF4D3C10}" srcId="{B09780C5-703F-4C49-82D5-2CFFF671BD06}" destId="{12BF58EC-9F09-4952-8628-2EA305078437}" srcOrd="2" destOrd="0" parTransId="{651AD521-6CC1-4D00-8E66-AF004D2EF759}" sibTransId="{E652B5C5-EB30-4D6A-B878-C561E1055DAC}"/>
    <dgm:cxn modelId="{D327582A-5764-4485-A8A4-8E5F9C019F2F}" type="presOf" srcId="{E225B170-2096-4099-86B9-5228498E3341}" destId="{743ADB83-D95B-4D9E-916B-927259A23F66}" srcOrd="0" destOrd="2" presId="urn:microsoft.com/office/officeart/2005/8/layout/hList1"/>
    <dgm:cxn modelId="{422CAD03-C77D-4FE6-AF5F-AF197C8CD9B2}" srcId="{27504957-DE3C-4DCB-A743-CAE109F98A74}" destId="{E225B170-2096-4099-86B9-5228498E3341}" srcOrd="2" destOrd="0" parTransId="{5C07F5C5-762C-45EB-AB0E-E61E6F60DA6E}" sibTransId="{E4D2B5B4-57F4-4D35-BC7D-B07A1A1830F1}"/>
    <dgm:cxn modelId="{4E2F5AA1-A10A-4784-AF70-BAE42FC624B2}" srcId="{B6060A20-1A69-495A-9DF0-E90E604DF766}" destId="{C6207656-2CA8-472F-AE95-1400B79571CF}" srcOrd="4" destOrd="0" parTransId="{854B0805-51E8-4D3E-8794-2D15E06D5D92}" sibTransId="{366AEBBC-3DFE-4452-A489-64C977AEA028}"/>
    <dgm:cxn modelId="{1CEB41FF-DB8E-4F15-98C9-3B34CEE14884}" type="presOf" srcId="{6CAEAE7C-F5BD-4663-889E-57DCC43854EF}" destId="{743ADB83-D95B-4D9E-916B-927259A23F66}" srcOrd="0" destOrd="3" presId="urn:microsoft.com/office/officeart/2005/8/layout/hList1"/>
    <dgm:cxn modelId="{6FFDC888-FD64-4BAF-8A4D-3596BE98E4EA}" srcId="{B6060A20-1A69-495A-9DF0-E90E604DF766}" destId="{786EB555-8223-44AB-96DB-71907FF4A8BF}" srcOrd="2" destOrd="0" parTransId="{6329990B-98A5-4101-9A08-D6FD5ED7601D}" sibTransId="{09A2F772-9A74-4077-9D83-2451E30072B1}"/>
    <dgm:cxn modelId="{F7E277F7-97F2-48B1-99DC-B1FC883E1778}" srcId="{B6060A20-1A69-495A-9DF0-E90E604DF766}" destId="{0693EC30-BEFC-4F25-BFE2-B94FA20D24F0}" srcOrd="1" destOrd="0" parTransId="{B33F48DF-D688-46D6-840F-55B389F8C9C5}" sibTransId="{FFC6D267-C4A8-4222-BD8E-81B0C2126DEB}"/>
    <dgm:cxn modelId="{23100A26-AE59-4B39-8428-7102A36AA37E}" srcId="{27504957-DE3C-4DCB-A743-CAE109F98A74}" destId="{6CAEAE7C-F5BD-4663-889E-57DCC43854EF}" srcOrd="3" destOrd="0" parTransId="{D021512B-E934-4FA3-A16E-FD7C39626D99}" sibTransId="{4235D8FC-DB8D-4715-B1F2-B1568BE34121}"/>
    <dgm:cxn modelId="{2B61C42A-0C35-4E74-BF8C-B1BA0B5544FE}" type="presOf" srcId="{7F3A060A-FD97-4C63-9454-36BC57731C3D}" destId="{743ADB83-D95B-4D9E-916B-927259A23F66}" srcOrd="0" destOrd="1" presId="urn:microsoft.com/office/officeart/2005/8/layout/hList1"/>
    <dgm:cxn modelId="{05D222F1-5B32-420B-86D7-285F2CC79557}" srcId="{D2EAEA5D-A99C-493C-95C0-73AE51C0F548}" destId="{B6060A20-1A69-495A-9DF0-E90E604DF766}" srcOrd="1" destOrd="0" parTransId="{C0AEBE4A-FC28-4983-82C2-3D2BB2FB0096}" sibTransId="{787A497E-5DD6-461E-99CF-09B4EF5ABBCE}"/>
    <dgm:cxn modelId="{AD7954AC-81F5-43FA-AFE6-16829464ED8C}" srcId="{27504957-DE3C-4DCB-A743-CAE109F98A74}" destId="{7F3A060A-FD97-4C63-9454-36BC57731C3D}" srcOrd="1" destOrd="0" parTransId="{3F179543-F0CB-43B9-8911-B8F3F5744894}" sibTransId="{7CBE84EF-7DE5-4A54-AE67-27DE8B704785}"/>
    <dgm:cxn modelId="{69DF597B-39FC-4A6D-8D44-90678CF1DEEE}" srcId="{B09780C5-703F-4C49-82D5-2CFFF671BD06}" destId="{770EE3CE-94BA-4E3A-BE0F-780016F43CBF}" srcOrd="0" destOrd="0" parTransId="{3FC6BC06-1A12-4640-A87D-65D893F2895E}" sibTransId="{990698D8-A43E-4F14-88B4-F2D569E91622}"/>
    <dgm:cxn modelId="{18AF9EBC-C84B-4476-A102-47C9B38E8457}" type="presOf" srcId="{12BF58EC-9F09-4952-8628-2EA305078437}" destId="{83A1AD0B-883F-42D7-95A3-1973509CD4BF}" srcOrd="0" destOrd="2" presId="urn:microsoft.com/office/officeart/2005/8/layout/hList1"/>
    <dgm:cxn modelId="{8B7A0C6A-8788-4CE2-BB78-7A43CF185862}" type="presOf" srcId="{770EE3CE-94BA-4E3A-BE0F-780016F43CBF}" destId="{83A1AD0B-883F-42D7-95A3-1973509CD4BF}" srcOrd="0" destOrd="0" presId="urn:microsoft.com/office/officeart/2005/8/layout/hList1"/>
    <dgm:cxn modelId="{A03A2E65-ADE6-4B58-8C29-D7FA3E3FB197}" type="presOf" srcId="{D2EAEA5D-A99C-493C-95C0-73AE51C0F548}" destId="{3DE0657E-F727-40F7-ACDF-079470E71B8B}" srcOrd="0" destOrd="0" presId="urn:microsoft.com/office/officeart/2005/8/layout/hList1"/>
    <dgm:cxn modelId="{E8318CF6-3C6A-41F8-9DD2-DE789A3DA859}" srcId="{27504957-DE3C-4DCB-A743-CAE109F98A74}" destId="{506A176F-2A5C-4CE0-90E5-AAF98CEF0ADB}" srcOrd="0" destOrd="0" parTransId="{92DE9D67-A9E0-4346-8AB9-5D4B5A57FD59}" sibTransId="{843C7088-3CCC-4F3D-B32A-6346B11C1E53}"/>
    <dgm:cxn modelId="{C1189CC7-7672-4C7A-A0DC-9C904A2500E3}" type="presOf" srcId="{D5A31FD7-B95C-42F9-86EB-95F407BEBD80}" destId="{83A1AD0B-883F-42D7-95A3-1973509CD4BF}" srcOrd="0" destOrd="4" presId="urn:microsoft.com/office/officeart/2005/8/layout/hList1"/>
    <dgm:cxn modelId="{73653DE2-ECDF-4EE7-B377-E202ACFACF77}" type="presOf" srcId="{0693EC30-BEFC-4F25-BFE2-B94FA20D24F0}" destId="{146670C0-EEBD-44AF-9D8E-4CE45DBD3FBE}" srcOrd="0" destOrd="1" presId="urn:microsoft.com/office/officeart/2005/8/layout/hList1"/>
    <dgm:cxn modelId="{0606CDA2-3232-4D60-8725-1C32F9830D53}" type="presOf" srcId="{C6207656-2CA8-472F-AE95-1400B79571CF}" destId="{146670C0-EEBD-44AF-9D8E-4CE45DBD3FBE}" srcOrd="0" destOrd="4" presId="urn:microsoft.com/office/officeart/2005/8/layout/hList1"/>
    <dgm:cxn modelId="{F2FAAD16-284E-43DF-A94F-96FE00BEEC9F}" type="presOf" srcId="{B6060A20-1A69-495A-9DF0-E90E604DF766}" destId="{C5237CAB-0A81-460F-952E-83135628A505}" srcOrd="0" destOrd="0" presId="urn:microsoft.com/office/officeart/2005/8/layout/hList1"/>
    <dgm:cxn modelId="{8538293E-D838-4CB3-B512-EC51B69CA3BF}" type="presOf" srcId="{886D5F31-008B-4F71-9EB0-EA5D695FCA06}" destId="{743ADB83-D95B-4D9E-916B-927259A23F66}" srcOrd="0" destOrd="4" presId="urn:microsoft.com/office/officeart/2005/8/layout/hList1"/>
    <dgm:cxn modelId="{C7806EC7-E2E2-4ED2-9198-F11BF2D9F2C6}" type="presOf" srcId="{EC2B8F66-E03A-4A25-868A-8243F6B63FDE}" destId="{83A1AD0B-883F-42D7-95A3-1973509CD4BF}" srcOrd="0" destOrd="1" presId="urn:microsoft.com/office/officeart/2005/8/layout/hList1"/>
    <dgm:cxn modelId="{D19BC6D3-1045-4F99-84C3-1ECE7490AE50}" srcId="{B6060A20-1A69-495A-9DF0-E90E604DF766}" destId="{86741EF9-898F-4449-B9EF-F5F6B97B315B}" srcOrd="3" destOrd="0" parTransId="{D1A6B3B9-3319-48D1-9BFF-471E20D64050}" sibTransId="{0FFC9596-8028-40BE-8928-A709B177C180}"/>
    <dgm:cxn modelId="{64AD56BC-014F-4215-B925-25CEE3D7198A}" type="presOf" srcId="{506A176F-2A5C-4CE0-90E5-AAF98CEF0ADB}" destId="{743ADB83-D95B-4D9E-916B-927259A23F66}" srcOrd="0" destOrd="0" presId="urn:microsoft.com/office/officeart/2005/8/layout/hList1"/>
    <dgm:cxn modelId="{F1C273CA-D2A8-4E71-A48E-86DAFDA3FB65}" srcId="{B09780C5-703F-4C49-82D5-2CFFF671BD06}" destId="{415A51B1-8660-49E4-8136-1D3503D48DAE}" srcOrd="3" destOrd="0" parTransId="{93A7FD4C-93B2-4B09-B356-93EBBCAF397C}" sibTransId="{BC1F3657-F3BC-4973-9AE3-6E429245010E}"/>
    <dgm:cxn modelId="{7B66721E-97C6-435F-B655-EFBA5AB7850C}" srcId="{B6060A20-1A69-495A-9DF0-E90E604DF766}" destId="{604592B7-CC54-48E6-9ED3-89D9B4812863}" srcOrd="0" destOrd="0" parTransId="{FAEEB384-B802-469B-85EC-206AEF4CEEA7}" sibTransId="{60D80D02-BD30-4C2A-BB72-1B66AD6A7B81}"/>
    <dgm:cxn modelId="{295EF925-B6BA-4A63-BEAB-5C21544904E6}" srcId="{D2EAEA5D-A99C-493C-95C0-73AE51C0F548}" destId="{B09780C5-703F-4C49-82D5-2CFFF671BD06}" srcOrd="2" destOrd="0" parTransId="{38F24F54-7D7E-49ED-A454-1798CD77D99D}" sibTransId="{E02E0A3A-360B-4544-A3F8-B13D3CA0C023}"/>
    <dgm:cxn modelId="{604CA733-842D-4D6A-A2F5-9249B6A06348}" type="presOf" srcId="{B09780C5-703F-4C49-82D5-2CFFF671BD06}" destId="{997B3030-5894-4388-BCF2-E5F31B8EB3FC}" srcOrd="0" destOrd="0" presId="urn:microsoft.com/office/officeart/2005/8/layout/hList1"/>
    <dgm:cxn modelId="{9CD2A7E5-FBD6-477A-A3EE-3EFC57D88F3D}" srcId="{27504957-DE3C-4DCB-A743-CAE109F98A74}" destId="{886D5F31-008B-4F71-9EB0-EA5D695FCA06}" srcOrd="4" destOrd="0" parTransId="{48FE7E1D-559E-4142-9D2C-2273A41B76BA}" sibTransId="{D8E01E7D-F056-4FA5-A575-28CA019AB136}"/>
    <dgm:cxn modelId="{9F32CB2C-80D1-4675-AFE7-44853B43F094}" srcId="{B09780C5-703F-4C49-82D5-2CFFF671BD06}" destId="{D5A31FD7-B95C-42F9-86EB-95F407BEBD80}" srcOrd="4" destOrd="0" parTransId="{363E2039-CC18-42FD-AEAE-945908D2A847}" sibTransId="{B8462DA0-560E-41B1-AB4C-65C9038CC35B}"/>
    <dgm:cxn modelId="{8C93A761-5283-4CF7-B722-23B3518F7BED}" srcId="{B09780C5-703F-4C49-82D5-2CFFF671BD06}" destId="{EC2B8F66-E03A-4A25-868A-8243F6B63FDE}" srcOrd="1" destOrd="0" parTransId="{45900A33-7D5E-42E6-8B80-7875F6D4FC6D}" sibTransId="{041DE925-504C-40F0-88A2-E974F26D9809}"/>
    <dgm:cxn modelId="{B934F6BF-1A8F-4EAF-A6B2-956F075C3F7B}" type="presOf" srcId="{86741EF9-898F-4449-B9EF-F5F6B97B315B}" destId="{146670C0-EEBD-44AF-9D8E-4CE45DBD3FBE}" srcOrd="0" destOrd="3" presId="urn:microsoft.com/office/officeart/2005/8/layout/hList1"/>
    <dgm:cxn modelId="{7691F6CF-0DB3-4B0D-A9C3-1F52F4396102}" type="presOf" srcId="{415A51B1-8660-49E4-8136-1D3503D48DAE}" destId="{83A1AD0B-883F-42D7-95A3-1973509CD4BF}" srcOrd="0" destOrd="3" presId="urn:microsoft.com/office/officeart/2005/8/layout/hList1"/>
    <dgm:cxn modelId="{61598FD2-DE2E-4799-AEF0-BFAAC89C84BC}" type="presOf" srcId="{27504957-DE3C-4DCB-A743-CAE109F98A74}" destId="{46311C2B-1E2B-4CCC-9023-04DB040DED5D}" srcOrd="0" destOrd="0" presId="urn:microsoft.com/office/officeart/2005/8/layout/hList1"/>
    <dgm:cxn modelId="{0636BCA5-3CEE-414F-B808-A624F6C06B46}" type="presParOf" srcId="{3DE0657E-F727-40F7-ACDF-079470E71B8B}" destId="{DDC62399-7872-453D-85AE-CEC5B1E381DB}" srcOrd="0" destOrd="0" presId="urn:microsoft.com/office/officeart/2005/8/layout/hList1"/>
    <dgm:cxn modelId="{F387FB33-FDD8-4ADF-A375-880C9E6E32C8}" type="presParOf" srcId="{DDC62399-7872-453D-85AE-CEC5B1E381DB}" destId="{46311C2B-1E2B-4CCC-9023-04DB040DED5D}" srcOrd="0" destOrd="0" presId="urn:microsoft.com/office/officeart/2005/8/layout/hList1"/>
    <dgm:cxn modelId="{65F02901-ED11-4404-8AB6-2C41B0F850E0}" type="presParOf" srcId="{DDC62399-7872-453D-85AE-CEC5B1E381DB}" destId="{743ADB83-D95B-4D9E-916B-927259A23F66}" srcOrd="1" destOrd="0" presId="urn:microsoft.com/office/officeart/2005/8/layout/hList1"/>
    <dgm:cxn modelId="{43C72A2A-3EA1-4E56-84D2-C902030E7CF1}" type="presParOf" srcId="{3DE0657E-F727-40F7-ACDF-079470E71B8B}" destId="{5AD014EC-EAC9-4567-8C02-FB035F0E2933}" srcOrd="1" destOrd="0" presId="urn:microsoft.com/office/officeart/2005/8/layout/hList1"/>
    <dgm:cxn modelId="{DF64E27B-5A71-43BC-9DC3-EEC2C5215B39}" type="presParOf" srcId="{3DE0657E-F727-40F7-ACDF-079470E71B8B}" destId="{AA240F7A-92C9-4DD7-9D49-7236D542FB9D}" srcOrd="2" destOrd="0" presId="urn:microsoft.com/office/officeart/2005/8/layout/hList1"/>
    <dgm:cxn modelId="{42D334FC-0660-478F-BF34-D247C6C2E4CF}" type="presParOf" srcId="{AA240F7A-92C9-4DD7-9D49-7236D542FB9D}" destId="{C5237CAB-0A81-460F-952E-83135628A505}" srcOrd="0" destOrd="0" presId="urn:microsoft.com/office/officeart/2005/8/layout/hList1"/>
    <dgm:cxn modelId="{7309FFBB-B68E-497E-81AB-D85316B2E96A}" type="presParOf" srcId="{AA240F7A-92C9-4DD7-9D49-7236D542FB9D}" destId="{146670C0-EEBD-44AF-9D8E-4CE45DBD3FBE}" srcOrd="1" destOrd="0" presId="urn:microsoft.com/office/officeart/2005/8/layout/hList1"/>
    <dgm:cxn modelId="{3303CAD2-69AD-463A-BC57-AF709FCED0C9}" type="presParOf" srcId="{3DE0657E-F727-40F7-ACDF-079470E71B8B}" destId="{0EFB96F2-9ADD-49E6-974C-405D78D542BD}" srcOrd="3" destOrd="0" presId="urn:microsoft.com/office/officeart/2005/8/layout/hList1"/>
    <dgm:cxn modelId="{84185E65-6BDC-492A-8CD9-046F9D49378A}" type="presParOf" srcId="{3DE0657E-F727-40F7-ACDF-079470E71B8B}" destId="{93C9864B-5806-4F1B-A1F0-0539D4BC531F}" srcOrd="4" destOrd="0" presId="urn:microsoft.com/office/officeart/2005/8/layout/hList1"/>
    <dgm:cxn modelId="{130E48ED-8C57-48A7-8005-0534B79B8D9E}" type="presParOf" srcId="{93C9864B-5806-4F1B-A1F0-0539D4BC531F}" destId="{997B3030-5894-4388-BCF2-E5F31B8EB3FC}" srcOrd="0" destOrd="0" presId="urn:microsoft.com/office/officeart/2005/8/layout/hList1"/>
    <dgm:cxn modelId="{818319C8-D288-4C08-BE56-E6BED46E7AD3}" type="presParOf" srcId="{93C9864B-5806-4F1B-A1F0-0539D4BC531F}" destId="{83A1AD0B-883F-42D7-95A3-1973509CD4B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2F74C6-A847-44C4-845B-7C4A48202F98}">
      <dsp:nvSpPr>
        <dsp:cNvPr id="0" name=""/>
        <dsp:cNvSpPr/>
      </dsp:nvSpPr>
      <dsp:spPr>
        <a:xfrm>
          <a:off x="2527466" y="2250"/>
          <a:ext cx="1953506" cy="1047672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905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solidFill>
                <a:schemeClr val="tx1"/>
              </a:solidFill>
            </a:rPr>
            <a:t>Stresující událost</a:t>
          </a:r>
          <a:endParaRPr lang="cs-CZ" sz="1800" b="1" kern="1200" dirty="0">
            <a:solidFill>
              <a:schemeClr val="tx1"/>
            </a:solidFill>
          </a:endParaRPr>
        </a:p>
      </dsp:txBody>
      <dsp:txXfrm>
        <a:off x="2527466" y="2250"/>
        <a:ext cx="1953506" cy="1047672"/>
      </dsp:txXfrm>
    </dsp:sp>
    <dsp:sp modelId="{769B661C-05F3-4ADB-ACE8-CB3BD7ECA781}">
      <dsp:nvSpPr>
        <dsp:cNvPr id="0" name=""/>
        <dsp:cNvSpPr/>
      </dsp:nvSpPr>
      <dsp:spPr>
        <a:xfrm>
          <a:off x="1408936" y="526086"/>
          <a:ext cx="4190566" cy="4190566"/>
        </a:xfrm>
        <a:custGeom>
          <a:avLst/>
          <a:gdLst/>
          <a:ahLst/>
          <a:cxnLst/>
          <a:rect l="0" t="0" r="0" b="0"/>
          <a:pathLst>
            <a:path>
              <a:moveTo>
                <a:pt x="3247904" y="345518"/>
              </a:moveTo>
              <a:arcTo wR="2095283" hR="2095283" stAng="18202445" swAng="1022959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4C524A-294A-4E95-BB4E-56CDBDC2ABEB}">
      <dsp:nvSpPr>
        <dsp:cNvPr id="0" name=""/>
        <dsp:cNvSpPr/>
      </dsp:nvSpPr>
      <dsp:spPr>
        <a:xfrm>
          <a:off x="4520199" y="1450055"/>
          <a:ext cx="1953506" cy="1047672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905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err="1" smtClean="0">
              <a:solidFill>
                <a:schemeClr val="tx1"/>
              </a:solidFill>
            </a:rPr>
            <a:t>Sebepečující</a:t>
          </a:r>
          <a:r>
            <a:rPr lang="cs-CZ" sz="1800" b="1" kern="1200" dirty="0" smtClean="0">
              <a:solidFill>
                <a:schemeClr val="tx1"/>
              </a:solidFill>
            </a:rPr>
            <a:t> praktiky </a:t>
          </a:r>
        </a:p>
      </dsp:txBody>
      <dsp:txXfrm>
        <a:off x="4520199" y="1450055"/>
        <a:ext cx="1953506" cy="1047672"/>
      </dsp:txXfrm>
    </dsp:sp>
    <dsp:sp modelId="{0C537425-3BAD-42A1-BC4C-D136684E9BEE}">
      <dsp:nvSpPr>
        <dsp:cNvPr id="0" name=""/>
        <dsp:cNvSpPr/>
      </dsp:nvSpPr>
      <dsp:spPr>
        <a:xfrm>
          <a:off x="1408936" y="526086"/>
          <a:ext cx="4190566" cy="4190566"/>
        </a:xfrm>
        <a:custGeom>
          <a:avLst/>
          <a:gdLst/>
          <a:ahLst/>
          <a:cxnLst/>
          <a:rect l="0" t="0" r="0" b="0"/>
          <a:pathLst>
            <a:path>
              <a:moveTo>
                <a:pt x="4185565" y="2239958"/>
              </a:moveTo>
              <a:arcTo wR="2095283" hR="2095283" stAng="21837559" swAng="1361144"/>
            </a:path>
          </a:pathLst>
        </a:custGeom>
        <a:noFill/>
        <a:ln w="9525" cap="flat" cmpd="sng" algn="ctr">
          <a:solidFill>
            <a:schemeClr val="accent4">
              <a:hueOff val="209979"/>
              <a:satOff val="-5609"/>
              <a:lumOff val="-132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E3F0F1-9192-4C67-9854-A3F77C6A3E6C}">
      <dsp:nvSpPr>
        <dsp:cNvPr id="0" name=""/>
        <dsp:cNvSpPr/>
      </dsp:nvSpPr>
      <dsp:spPr>
        <a:xfrm>
          <a:off x="3759043" y="3792653"/>
          <a:ext cx="1953506" cy="1047672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solidFill>
                <a:schemeClr val="tx1"/>
              </a:solidFill>
            </a:rPr>
            <a:t>Pozitivní adaptace a kognitivní transformace</a:t>
          </a:r>
          <a:endParaRPr lang="cs-CZ" sz="1800" b="1" kern="1200" dirty="0">
            <a:solidFill>
              <a:schemeClr val="tx1"/>
            </a:solidFill>
          </a:endParaRPr>
        </a:p>
      </dsp:txBody>
      <dsp:txXfrm>
        <a:off x="3759043" y="3792653"/>
        <a:ext cx="1953506" cy="1047672"/>
      </dsp:txXfrm>
    </dsp:sp>
    <dsp:sp modelId="{24B58116-EAAB-4307-A82C-37EF693B3379}">
      <dsp:nvSpPr>
        <dsp:cNvPr id="0" name=""/>
        <dsp:cNvSpPr/>
      </dsp:nvSpPr>
      <dsp:spPr>
        <a:xfrm>
          <a:off x="1408936" y="526086"/>
          <a:ext cx="4190566" cy="4190566"/>
        </a:xfrm>
        <a:custGeom>
          <a:avLst/>
          <a:gdLst/>
          <a:ahLst/>
          <a:cxnLst/>
          <a:rect l="0" t="0" r="0" b="0"/>
          <a:pathLst>
            <a:path>
              <a:moveTo>
                <a:pt x="2248671" y="4184943"/>
              </a:moveTo>
              <a:arcTo wR="2095283" hR="2095283" stAng="5148108" swAng="503783"/>
            </a:path>
          </a:pathLst>
        </a:custGeom>
        <a:noFill/>
        <a:ln w="9525" cap="flat" cmpd="sng" algn="ctr">
          <a:solidFill>
            <a:schemeClr val="accent4">
              <a:hueOff val="419958"/>
              <a:satOff val="-11217"/>
              <a:lumOff val="-264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AE880C-7C40-4C56-A404-3127DDD8EF17}">
      <dsp:nvSpPr>
        <dsp:cNvPr id="0" name=""/>
        <dsp:cNvSpPr/>
      </dsp:nvSpPr>
      <dsp:spPr>
        <a:xfrm>
          <a:off x="1295890" y="3792653"/>
          <a:ext cx="1953506" cy="1047672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905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solidFill>
                <a:schemeClr val="tx1"/>
              </a:solidFill>
            </a:rPr>
            <a:t>Vzrůstající resilience</a:t>
          </a:r>
          <a:endParaRPr lang="cs-CZ" sz="1800" b="1" kern="1200" dirty="0">
            <a:solidFill>
              <a:schemeClr val="tx1"/>
            </a:solidFill>
          </a:endParaRPr>
        </a:p>
      </dsp:txBody>
      <dsp:txXfrm>
        <a:off x="1295890" y="3792653"/>
        <a:ext cx="1953506" cy="1047672"/>
      </dsp:txXfrm>
    </dsp:sp>
    <dsp:sp modelId="{4646ACD6-D5F3-48C0-B617-3B6E99C1C6BD}">
      <dsp:nvSpPr>
        <dsp:cNvPr id="0" name=""/>
        <dsp:cNvSpPr/>
      </dsp:nvSpPr>
      <dsp:spPr>
        <a:xfrm>
          <a:off x="1408936" y="526086"/>
          <a:ext cx="4190566" cy="4190566"/>
        </a:xfrm>
        <a:custGeom>
          <a:avLst/>
          <a:gdLst/>
          <a:ahLst/>
          <a:cxnLst/>
          <a:rect l="0" t="0" r="0" b="0"/>
          <a:pathLst>
            <a:path>
              <a:moveTo>
                <a:pt x="222515" y="3034937"/>
              </a:moveTo>
              <a:arcTo wR="2095283" hR="2095283" stAng="9201297" swAng="1361144"/>
            </a:path>
          </a:pathLst>
        </a:custGeom>
        <a:noFill/>
        <a:ln w="9525" cap="flat" cmpd="sng" algn="ctr">
          <a:solidFill>
            <a:schemeClr val="accent4">
              <a:hueOff val="629937"/>
              <a:satOff val="-16826"/>
              <a:lumOff val="-397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382B23-598B-40C4-A392-98B5292AE145}">
      <dsp:nvSpPr>
        <dsp:cNvPr id="0" name=""/>
        <dsp:cNvSpPr/>
      </dsp:nvSpPr>
      <dsp:spPr>
        <a:xfrm>
          <a:off x="534734" y="1450055"/>
          <a:ext cx="1953506" cy="1047672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1905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solidFill>
                <a:schemeClr val="tx1"/>
              </a:solidFill>
            </a:rPr>
            <a:t>Lepší zvládání stresu</a:t>
          </a:r>
          <a:endParaRPr lang="cs-CZ" sz="1800" b="1" kern="1200" dirty="0">
            <a:solidFill>
              <a:schemeClr val="tx1"/>
            </a:solidFill>
          </a:endParaRPr>
        </a:p>
      </dsp:txBody>
      <dsp:txXfrm>
        <a:off x="534734" y="1450055"/>
        <a:ext cx="1953506" cy="1047672"/>
      </dsp:txXfrm>
    </dsp:sp>
    <dsp:sp modelId="{7A504061-CB17-4505-89DC-4BBAAF041C21}">
      <dsp:nvSpPr>
        <dsp:cNvPr id="0" name=""/>
        <dsp:cNvSpPr/>
      </dsp:nvSpPr>
      <dsp:spPr>
        <a:xfrm>
          <a:off x="1408936" y="526086"/>
          <a:ext cx="4190566" cy="4190566"/>
        </a:xfrm>
        <a:custGeom>
          <a:avLst/>
          <a:gdLst/>
          <a:ahLst/>
          <a:cxnLst/>
          <a:rect l="0" t="0" r="0" b="0"/>
          <a:pathLst>
            <a:path>
              <a:moveTo>
                <a:pt x="480294" y="760358"/>
              </a:moveTo>
              <a:arcTo wR="2095283" hR="2095283" stAng="13174597" swAng="1022959"/>
            </a:path>
          </a:pathLst>
        </a:custGeom>
        <a:noFill/>
        <a:ln w="9525" cap="flat" cmpd="sng" algn="ctr">
          <a:solidFill>
            <a:schemeClr val="accent4">
              <a:hueOff val="839916"/>
              <a:satOff val="-22434"/>
              <a:lumOff val="-529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A251EE-E4DB-4FDA-9831-24E6EE3753E4}">
      <dsp:nvSpPr>
        <dsp:cNvPr id="0" name=""/>
        <dsp:cNvSpPr/>
      </dsp:nvSpPr>
      <dsp:spPr>
        <a:xfrm>
          <a:off x="2205099" y="744"/>
          <a:ext cx="1241920" cy="807248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</a:rPr>
            <a:t>Silné prosociální vazby</a:t>
          </a:r>
          <a:endParaRPr lang="cs-CZ" sz="1600" b="1" kern="1200" dirty="0">
            <a:solidFill>
              <a:schemeClr val="tx1"/>
            </a:solidFill>
          </a:endParaRPr>
        </a:p>
      </dsp:txBody>
      <dsp:txXfrm>
        <a:off x="2205099" y="744"/>
        <a:ext cx="1241920" cy="807248"/>
      </dsp:txXfrm>
    </dsp:sp>
    <dsp:sp modelId="{D650CABC-DBFD-4DCB-B7A6-479145072EBF}">
      <dsp:nvSpPr>
        <dsp:cNvPr id="0" name=""/>
        <dsp:cNvSpPr/>
      </dsp:nvSpPr>
      <dsp:spPr>
        <a:xfrm>
          <a:off x="926172" y="404368"/>
          <a:ext cx="3799775" cy="3799775"/>
        </a:xfrm>
        <a:custGeom>
          <a:avLst/>
          <a:gdLst/>
          <a:ahLst/>
          <a:cxnLst/>
          <a:rect l="0" t="0" r="0" b="0"/>
          <a:pathLst>
            <a:path>
              <a:moveTo>
                <a:pt x="2676665" y="166051"/>
              </a:moveTo>
              <a:arcTo wR="1899887" hR="1899887" stAng="17647974" swAng="922620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D06FE7-587F-4487-8B7F-B34A0C854F00}">
      <dsp:nvSpPr>
        <dsp:cNvPr id="0" name=""/>
        <dsp:cNvSpPr/>
      </dsp:nvSpPr>
      <dsp:spPr>
        <a:xfrm>
          <a:off x="3850450" y="950687"/>
          <a:ext cx="1241920" cy="807248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</a:rPr>
            <a:t>Jasné a důsledné hranice</a:t>
          </a:r>
          <a:endParaRPr lang="cs-CZ" sz="1600" b="1" kern="1200" dirty="0">
            <a:solidFill>
              <a:schemeClr val="tx1"/>
            </a:solidFill>
          </a:endParaRPr>
        </a:p>
      </dsp:txBody>
      <dsp:txXfrm>
        <a:off x="3850450" y="950687"/>
        <a:ext cx="1241920" cy="807248"/>
      </dsp:txXfrm>
    </dsp:sp>
    <dsp:sp modelId="{906C50E1-D8DF-4790-9838-326AF1513AE0}">
      <dsp:nvSpPr>
        <dsp:cNvPr id="0" name=""/>
        <dsp:cNvSpPr/>
      </dsp:nvSpPr>
      <dsp:spPr>
        <a:xfrm>
          <a:off x="926172" y="404368"/>
          <a:ext cx="3799775" cy="3799775"/>
        </a:xfrm>
        <a:custGeom>
          <a:avLst/>
          <a:gdLst/>
          <a:ahLst/>
          <a:cxnLst/>
          <a:rect l="0" t="0" r="0" b="0"/>
          <a:pathLst>
            <a:path>
              <a:moveTo>
                <a:pt x="3770208" y="1566014"/>
              </a:moveTo>
              <a:arcTo wR="1899887" hR="1899887" stAng="20992722" swAng="1214557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302708-03FE-43D8-B43A-D9F2CADC6791}">
      <dsp:nvSpPr>
        <dsp:cNvPr id="0" name=""/>
        <dsp:cNvSpPr/>
      </dsp:nvSpPr>
      <dsp:spPr>
        <a:xfrm>
          <a:off x="3850450" y="2850575"/>
          <a:ext cx="1241920" cy="807248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</a:rPr>
            <a:t>Dovednosti potřebné pro život</a:t>
          </a:r>
          <a:endParaRPr lang="cs-CZ" sz="1600" b="1" kern="1200" dirty="0">
            <a:solidFill>
              <a:schemeClr val="tx1"/>
            </a:solidFill>
          </a:endParaRPr>
        </a:p>
      </dsp:txBody>
      <dsp:txXfrm>
        <a:off x="3850450" y="2850575"/>
        <a:ext cx="1241920" cy="807248"/>
      </dsp:txXfrm>
    </dsp:sp>
    <dsp:sp modelId="{0F849FBF-8046-4254-839B-6C8346022EE3}">
      <dsp:nvSpPr>
        <dsp:cNvPr id="0" name=""/>
        <dsp:cNvSpPr/>
      </dsp:nvSpPr>
      <dsp:spPr>
        <a:xfrm>
          <a:off x="926172" y="404368"/>
          <a:ext cx="3799775" cy="3799775"/>
        </a:xfrm>
        <a:custGeom>
          <a:avLst/>
          <a:gdLst/>
          <a:ahLst/>
          <a:cxnLst/>
          <a:rect l="0" t="0" r="0" b="0"/>
          <a:pathLst>
            <a:path>
              <a:moveTo>
                <a:pt x="3108618" y="3365678"/>
              </a:moveTo>
              <a:arcTo wR="1899887" hR="1899887" stAng="3029406" swAng="922620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79996E-8B02-49DB-9900-7D53E2709FCF}">
      <dsp:nvSpPr>
        <dsp:cNvPr id="0" name=""/>
        <dsp:cNvSpPr/>
      </dsp:nvSpPr>
      <dsp:spPr>
        <a:xfrm>
          <a:off x="2205099" y="3800519"/>
          <a:ext cx="1241920" cy="807248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</a:rPr>
            <a:t>Poskytovat podporu</a:t>
          </a:r>
          <a:endParaRPr lang="cs-CZ" sz="1600" b="1" kern="1200" dirty="0">
            <a:solidFill>
              <a:schemeClr val="tx1"/>
            </a:solidFill>
          </a:endParaRPr>
        </a:p>
      </dsp:txBody>
      <dsp:txXfrm>
        <a:off x="2205099" y="3800519"/>
        <a:ext cx="1241920" cy="807248"/>
      </dsp:txXfrm>
    </dsp:sp>
    <dsp:sp modelId="{F2CEF40A-8866-4641-9AC3-E58683CE95F8}">
      <dsp:nvSpPr>
        <dsp:cNvPr id="0" name=""/>
        <dsp:cNvSpPr/>
      </dsp:nvSpPr>
      <dsp:spPr>
        <a:xfrm>
          <a:off x="926172" y="404368"/>
          <a:ext cx="3799775" cy="3799775"/>
        </a:xfrm>
        <a:custGeom>
          <a:avLst/>
          <a:gdLst/>
          <a:ahLst/>
          <a:cxnLst/>
          <a:rect l="0" t="0" r="0" b="0"/>
          <a:pathLst>
            <a:path>
              <a:moveTo>
                <a:pt x="1123109" y="3633724"/>
              </a:moveTo>
              <a:arcTo wR="1899887" hR="1899887" stAng="6847974" swAng="922620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415F1A-DE6E-49C7-BBBD-132E74C5FD66}">
      <dsp:nvSpPr>
        <dsp:cNvPr id="0" name=""/>
        <dsp:cNvSpPr/>
      </dsp:nvSpPr>
      <dsp:spPr>
        <a:xfrm>
          <a:off x="559748" y="2850575"/>
          <a:ext cx="1241920" cy="807248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</a:rPr>
            <a:t>Vysoká očekávání</a:t>
          </a:r>
          <a:endParaRPr lang="cs-CZ" sz="1600" b="1" kern="1200" dirty="0">
            <a:solidFill>
              <a:schemeClr val="tx1"/>
            </a:solidFill>
          </a:endParaRPr>
        </a:p>
      </dsp:txBody>
      <dsp:txXfrm>
        <a:off x="559748" y="2850575"/>
        <a:ext cx="1241920" cy="807248"/>
      </dsp:txXfrm>
    </dsp:sp>
    <dsp:sp modelId="{540147E8-D22B-44FF-8394-01F98A2500B9}">
      <dsp:nvSpPr>
        <dsp:cNvPr id="0" name=""/>
        <dsp:cNvSpPr/>
      </dsp:nvSpPr>
      <dsp:spPr>
        <a:xfrm>
          <a:off x="926172" y="404368"/>
          <a:ext cx="3799775" cy="3799775"/>
        </a:xfrm>
        <a:custGeom>
          <a:avLst/>
          <a:gdLst/>
          <a:ahLst/>
          <a:cxnLst/>
          <a:rect l="0" t="0" r="0" b="0"/>
          <a:pathLst>
            <a:path>
              <a:moveTo>
                <a:pt x="29566" y="2233760"/>
              </a:moveTo>
              <a:arcTo wR="1899887" hR="1899887" stAng="10192722" swAng="1214557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B5D6D5-8F3B-4B3D-B33B-A453326A8803}">
      <dsp:nvSpPr>
        <dsp:cNvPr id="0" name=""/>
        <dsp:cNvSpPr/>
      </dsp:nvSpPr>
      <dsp:spPr>
        <a:xfrm>
          <a:off x="559748" y="950687"/>
          <a:ext cx="1241920" cy="807248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</a:rPr>
            <a:t>Smysluplná participace</a:t>
          </a:r>
          <a:endParaRPr lang="cs-CZ" sz="1600" b="1" kern="1200" dirty="0">
            <a:solidFill>
              <a:schemeClr val="tx1"/>
            </a:solidFill>
          </a:endParaRPr>
        </a:p>
      </dsp:txBody>
      <dsp:txXfrm>
        <a:off x="559748" y="950687"/>
        <a:ext cx="1241920" cy="807248"/>
      </dsp:txXfrm>
    </dsp:sp>
    <dsp:sp modelId="{F2D83E22-72D4-459F-985E-03349BDB306B}">
      <dsp:nvSpPr>
        <dsp:cNvPr id="0" name=""/>
        <dsp:cNvSpPr/>
      </dsp:nvSpPr>
      <dsp:spPr>
        <a:xfrm>
          <a:off x="926172" y="404368"/>
          <a:ext cx="3799775" cy="3799775"/>
        </a:xfrm>
        <a:custGeom>
          <a:avLst/>
          <a:gdLst/>
          <a:ahLst/>
          <a:cxnLst/>
          <a:rect l="0" t="0" r="0" b="0"/>
          <a:pathLst>
            <a:path>
              <a:moveTo>
                <a:pt x="691157" y="434096"/>
              </a:moveTo>
              <a:arcTo wR="1899887" hR="1899887" stAng="13829406" swAng="922620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311C2B-1E2B-4CCC-9023-04DB040DED5D}">
      <dsp:nvSpPr>
        <dsp:cNvPr id="0" name=""/>
        <dsp:cNvSpPr/>
      </dsp:nvSpPr>
      <dsp:spPr>
        <a:xfrm>
          <a:off x="2571" y="331782"/>
          <a:ext cx="2507456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</a:rPr>
            <a:t>Já mám </a:t>
          </a:r>
          <a:r>
            <a:rPr lang="cs-CZ" sz="2400" b="0" kern="1200" dirty="0" smtClean="0">
              <a:solidFill>
                <a:schemeClr val="tx1"/>
              </a:solidFill>
            </a:rPr>
            <a:t>osoby</a:t>
          </a:r>
          <a:endParaRPr lang="cs-CZ" sz="2400" b="0" kern="1200" dirty="0">
            <a:solidFill>
              <a:schemeClr val="tx1"/>
            </a:solidFill>
          </a:endParaRPr>
        </a:p>
      </dsp:txBody>
      <dsp:txXfrm>
        <a:off x="2571" y="331782"/>
        <a:ext cx="2507456" cy="518400"/>
      </dsp:txXfrm>
    </dsp:sp>
    <dsp:sp modelId="{743ADB83-D95B-4D9E-916B-927259A23F66}">
      <dsp:nvSpPr>
        <dsp:cNvPr id="0" name=""/>
        <dsp:cNvSpPr/>
      </dsp:nvSpPr>
      <dsp:spPr>
        <a:xfrm>
          <a:off x="2571" y="850182"/>
          <a:ext cx="2507456" cy="37551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kterým důvěřuji a které mě mají rády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které mi nastaví limity, takže vím, kdy přestat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které mi ukazují, jak dělat věci správně a jdou mi přitom příkladem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které chtějí, abych věci dělal sám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které mi pomáhají, když je mi špatně, jsem v nebezpečí, nebo se potřebuji učit</a:t>
          </a:r>
          <a:endParaRPr lang="cs-CZ" sz="1800" kern="1200" dirty="0">
            <a:solidFill>
              <a:schemeClr val="tx1"/>
            </a:solidFill>
          </a:endParaRPr>
        </a:p>
      </dsp:txBody>
      <dsp:txXfrm>
        <a:off x="2571" y="850182"/>
        <a:ext cx="2507456" cy="3755159"/>
      </dsp:txXfrm>
    </dsp:sp>
    <dsp:sp modelId="{C5237CAB-0A81-460F-952E-83135628A505}">
      <dsp:nvSpPr>
        <dsp:cNvPr id="0" name=""/>
        <dsp:cNvSpPr/>
      </dsp:nvSpPr>
      <dsp:spPr>
        <a:xfrm>
          <a:off x="2861071" y="331782"/>
          <a:ext cx="2507456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</a:rPr>
            <a:t>Já jsem</a:t>
          </a:r>
          <a:endParaRPr lang="cs-CZ" sz="2400" b="1" kern="1200" dirty="0">
            <a:solidFill>
              <a:schemeClr val="tx1"/>
            </a:solidFill>
          </a:endParaRPr>
        </a:p>
      </dsp:txBody>
      <dsp:txXfrm>
        <a:off x="2861071" y="331782"/>
        <a:ext cx="2507456" cy="518400"/>
      </dsp:txXfrm>
    </dsp:sp>
    <dsp:sp modelId="{146670C0-EEBD-44AF-9D8E-4CE45DBD3FBE}">
      <dsp:nvSpPr>
        <dsp:cNvPr id="0" name=""/>
        <dsp:cNvSpPr/>
      </dsp:nvSpPr>
      <dsp:spPr>
        <a:xfrm>
          <a:off x="2861071" y="850182"/>
          <a:ext cx="2507456" cy="37551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Člověk, kterého mohou mít lidé rádi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Rád, že se o lidi zajímám a dělám pro ně hezké věci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Mající respekt k sobě i druhým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Zodpovědný za to, co dělám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Si jistý, že věci dopadnou dobře</a:t>
          </a:r>
          <a:endParaRPr lang="cs-CZ" sz="1800" kern="1200" dirty="0">
            <a:solidFill>
              <a:schemeClr val="tx1"/>
            </a:solidFill>
          </a:endParaRPr>
        </a:p>
      </dsp:txBody>
      <dsp:txXfrm>
        <a:off x="2861071" y="850182"/>
        <a:ext cx="2507456" cy="3755159"/>
      </dsp:txXfrm>
    </dsp:sp>
    <dsp:sp modelId="{997B3030-5894-4388-BCF2-E5F31B8EB3FC}">
      <dsp:nvSpPr>
        <dsp:cNvPr id="0" name=""/>
        <dsp:cNvSpPr/>
      </dsp:nvSpPr>
      <dsp:spPr>
        <a:xfrm>
          <a:off x="5719571" y="331782"/>
          <a:ext cx="2507456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</a:rPr>
            <a:t>Já umím</a:t>
          </a:r>
          <a:endParaRPr lang="cs-CZ" sz="2400" b="1" kern="1200" dirty="0">
            <a:solidFill>
              <a:schemeClr val="tx1"/>
            </a:solidFill>
          </a:endParaRPr>
        </a:p>
      </dsp:txBody>
      <dsp:txXfrm>
        <a:off x="5719571" y="331782"/>
        <a:ext cx="2507456" cy="518400"/>
      </dsp:txXfrm>
    </dsp:sp>
    <dsp:sp modelId="{83A1AD0B-883F-42D7-95A3-1973509CD4BF}">
      <dsp:nvSpPr>
        <dsp:cNvPr id="0" name=""/>
        <dsp:cNvSpPr/>
      </dsp:nvSpPr>
      <dsp:spPr>
        <a:xfrm>
          <a:off x="5719571" y="850182"/>
          <a:ext cx="2507456" cy="37551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Mluvit o věcech kterých se bojím a které mě ohrožují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Najít způsob, jak řešit problém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Kontrolovat sám sebe, když dělám nebezpečné věci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Rozeznat vhodný okamžik, kdy mluvit nebo začít jednat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Najít někoho, kdo mi pomůže, když je třeba</a:t>
          </a:r>
          <a:endParaRPr lang="cs-CZ" sz="1800" kern="1200" dirty="0">
            <a:solidFill>
              <a:schemeClr val="tx1"/>
            </a:solidFill>
          </a:endParaRPr>
        </a:p>
      </dsp:txBody>
      <dsp:txXfrm>
        <a:off x="5719571" y="850182"/>
        <a:ext cx="2507456" cy="375515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311C2B-1E2B-4CCC-9023-04DB040DED5D}">
      <dsp:nvSpPr>
        <dsp:cNvPr id="0" name=""/>
        <dsp:cNvSpPr/>
      </dsp:nvSpPr>
      <dsp:spPr>
        <a:xfrm>
          <a:off x="2571" y="66706"/>
          <a:ext cx="2507456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</a:rPr>
            <a:t>Já mám </a:t>
          </a:r>
          <a:r>
            <a:rPr lang="cs-CZ" sz="2400" b="0" kern="1200" dirty="0" smtClean="0">
              <a:solidFill>
                <a:schemeClr val="tx1"/>
              </a:solidFill>
            </a:rPr>
            <a:t>osoby</a:t>
          </a:r>
          <a:endParaRPr lang="cs-CZ" sz="2400" b="0" kern="1200" dirty="0">
            <a:solidFill>
              <a:schemeClr val="tx1"/>
            </a:solidFill>
          </a:endParaRPr>
        </a:p>
      </dsp:txBody>
      <dsp:txXfrm>
        <a:off x="2571" y="66706"/>
        <a:ext cx="2507456" cy="604800"/>
      </dsp:txXfrm>
    </dsp:sp>
    <dsp:sp modelId="{743ADB83-D95B-4D9E-916B-927259A23F66}">
      <dsp:nvSpPr>
        <dsp:cNvPr id="0" name=""/>
        <dsp:cNvSpPr/>
      </dsp:nvSpPr>
      <dsp:spPr>
        <a:xfrm>
          <a:off x="2571" y="671506"/>
          <a:ext cx="2507456" cy="39198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>
              <a:solidFill>
                <a:schemeClr val="tx1"/>
              </a:solidFill>
            </a:rPr>
            <a:t>Důvěryhodné vztahy</a:t>
          </a:r>
          <a:endParaRPr lang="cs-CZ" sz="2100" kern="1200" dirty="0">
            <a:solidFill>
              <a:schemeClr val="tx1"/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>
              <a:solidFill>
                <a:schemeClr val="tx1"/>
              </a:solidFill>
            </a:rPr>
            <a:t>Strukturu a pravidla </a:t>
          </a:r>
          <a:endParaRPr lang="cs-CZ" sz="2100" kern="1200" dirty="0">
            <a:solidFill>
              <a:schemeClr val="tx1"/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>
              <a:solidFill>
                <a:schemeClr val="tx1"/>
              </a:solidFill>
            </a:rPr>
            <a:t>Vzory/modely chování </a:t>
          </a:r>
          <a:endParaRPr lang="cs-CZ" sz="2100" kern="1200" dirty="0">
            <a:solidFill>
              <a:schemeClr val="tx1"/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>
              <a:solidFill>
                <a:schemeClr val="tx1"/>
              </a:solidFill>
            </a:rPr>
            <a:t>Podporu k samostatnosti</a:t>
          </a:r>
          <a:endParaRPr lang="cs-CZ" sz="2100" kern="1200" dirty="0">
            <a:solidFill>
              <a:schemeClr val="tx1"/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>
              <a:solidFill>
                <a:schemeClr val="tx1"/>
              </a:solidFill>
            </a:rPr>
            <a:t>Přístup k zdravotnickým, vzdělávacím, sociálním službám </a:t>
          </a:r>
          <a:endParaRPr lang="cs-CZ" sz="2100" kern="1200" dirty="0">
            <a:solidFill>
              <a:schemeClr val="tx1"/>
            </a:solidFill>
          </a:endParaRPr>
        </a:p>
      </dsp:txBody>
      <dsp:txXfrm>
        <a:off x="2571" y="671506"/>
        <a:ext cx="2507456" cy="3919860"/>
      </dsp:txXfrm>
    </dsp:sp>
    <dsp:sp modelId="{C5237CAB-0A81-460F-952E-83135628A505}">
      <dsp:nvSpPr>
        <dsp:cNvPr id="0" name=""/>
        <dsp:cNvSpPr/>
      </dsp:nvSpPr>
      <dsp:spPr>
        <a:xfrm>
          <a:off x="2861071" y="66706"/>
          <a:ext cx="2507456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</a:rPr>
            <a:t>Já jsem</a:t>
          </a:r>
          <a:endParaRPr lang="cs-CZ" sz="2400" b="1" kern="1200" dirty="0">
            <a:solidFill>
              <a:schemeClr val="tx1"/>
            </a:solidFill>
          </a:endParaRPr>
        </a:p>
      </dsp:txBody>
      <dsp:txXfrm>
        <a:off x="2861071" y="66706"/>
        <a:ext cx="2507456" cy="604800"/>
      </dsp:txXfrm>
    </dsp:sp>
    <dsp:sp modelId="{146670C0-EEBD-44AF-9D8E-4CE45DBD3FBE}">
      <dsp:nvSpPr>
        <dsp:cNvPr id="0" name=""/>
        <dsp:cNvSpPr/>
      </dsp:nvSpPr>
      <dsp:spPr>
        <a:xfrm>
          <a:off x="2861071" y="671506"/>
          <a:ext cx="2507456" cy="39198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>
              <a:solidFill>
                <a:schemeClr val="tx1"/>
              </a:solidFill>
            </a:rPr>
            <a:t>Milovaná a můj temperament je příjemný</a:t>
          </a:r>
          <a:endParaRPr lang="cs-CZ" sz="2100" kern="1200" dirty="0">
            <a:solidFill>
              <a:schemeClr val="tx1"/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>
              <a:solidFill>
                <a:schemeClr val="tx1"/>
              </a:solidFill>
            </a:rPr>
            <a:t>Milující, empatický a altruistický</a:t>
          </a:r>
          <a:endParaRPr lang="cs-CZ" sz="2100" kern="1200" dirty="0">
            <a:solidFill>
              <a:schemeClr val="tx1"/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>
              <a:solidFill>
                <a:schemeClr val="tx1"/>
              </a:solidFill>
            </a:rPr>
            <a:t>Na sebe hrdý</a:t>
          </a:r>
          <a:endParaRPr lang="cs-CZ" sz="2100" kern="1200" dirty="0">
            <a:solidFill>
              <a:schemeClr val="tx1"/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>
              <a:solidFill>
                <a:schemeClr val="tx1"/>
              </a:solidFill>
            </a:rPr>
            <a:t>Autonomní a zodpovědný </a:t>
          </a:r>
          <a:endParaRPr lang="cs-CZ" sz="2100" kern="1200" dirty="0">
            <a:solidFill>
              <a:schemeClr val="tx1"/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>
              <a:solidFill>
                <a:schemeClr val="tx1"/>
              </a:solidFill>
            </a:rPr>
            <a:t>Plný naděje, víry a důvěry</a:t>
          </a:r>
          <a:endParaRPr lang="cs-CZ" sz="2100" kern="1200" dirty="0">
            <a:solidFill>
              <a:schemeClr val="tx1"/>
            </a:solidFill>
          </a:endParaRPr>
        </a:p>
      </dsp:txBody>
      <dsp:txXfrm>
        <a:off x="2861071" y="671506"/>
        <a:ext cx="2507456" cy="3919860"/>
      </dsp:txXfrm>
    </dsp:sp>
    <dsp:sp modelId="{997B3030-5894-4388-BCF2-E5F31B8EB3FC}">
      <dsp:nvSpPr>
        <dsp:cNvPr id="0" name=""/>
        <dsp:cNvSpPr/>
      </dsp:nvSpPr>
      <dsp:spPr>
        <a:xfrm>
          <a:off x="5719571" y="66706"/>
          <a:ext cx="2507456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</a:rPr>
            <a:t>Já umím</a:t>
          </a:r>
          <a:endParaRPr lang="cs-CZ" sz="2400" b="1" kern="1200" dirty="0">
            <a:solidFill>
              <a:schemeClr val="tx1"/>
            </a:solidFill>
          </a:endParaRPr>
        </a:p>
      </dsp:txBody>
      <dsp:txXfrm>
        <a:off x="5719571" y="66706"/>
        <a:ext cx="2507456" cy="604800"/>
      </dsp:txXfrm>
    </dsp:sp>
    <dsp:sp modelId="{83A1AD0B-883F-42D7-95A3-1973509CD4BF}">
      <dsp:nvSpPr>
        <dsp:cNvPr id="0" name=""/>
        <dsp:cNvSpPr/>
      </dsp:nvSpPr>
      <dsp:spPr>
        <a:xfrm>
          <a:off x="5719571" y="671506"/>
          <a:ext cx="2507456" cy="39198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>
              <a:solidFill>
                <a:schemeClr val="tx1"/>
              </a:solidFill>
            </a:rPr>
            <a:t>Komunikovat</a:t>
          </a:r>
          <a:endParaRPr lang="cs-CZ" sz="2100" kern="1200" dirty="0">
            <a:solidFill>
              <a:schemeClr val="tx1"/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>
              <a:solidFill>
                <a:schemeClr val="tx1"/>
              </a:solidFill>
            </a:rPr>
            <a:t>Řešit problémy</a:t>
          </a:r>
          <a:endParaRPr lang="cs-CZ" sz="2100" kern="1200" dirty="0">
            <a:solidFill>
              <a:schemeClr val="tx1"/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>
              <a:solidFill>
                <a:schemeClr val="tx1"/>
              </a:solidFill>
            </a:rPr>
            <a:t>Řídit mé pocity a impulzy</a:t>
          </a:r>
          <a:endParaRPr lang="cs-CZ" sz="2100" kern="1200" dirty="0">
            <a:solidFill>
              <a:schemeClr val="tx1"/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>
              <a:solidFill>
                <a:schemeClr val="tx1"/>
              </a:solidFill>
            </a:rPr>
            <a:t>Odhadnout nálady moje i lidí okolo</a:t>
          </a:r>
          <a:endParaRPr lang="cs-CZ" sz="2100" kern="1200" dirty="0">
            <a:solidFill>
              <a:schemeClr val="tx1"/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>
              <a:solidFill>
                <a:schemeClr val="tx1"/>
              </a:solidFill>
            </a:rPr>
            <a:t>Vyhledat podpůrný vztah </a:t>
          </a:r>
          <a:endParaRPr lang="cs-CZ" sz="2100" kern="1200" dirty="0">
            <a:solidFill>
              <a:schemeClr val="tx1"/>
            </a:solidFill>
          </a:endParaRPr>
        </a:p>
      </dsp:txBody>
      <dsp:txXfrm>
        <a:off x="5719571" y="671506"/>
        <a:ext cx="2507456" cy="3919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E32B4A-6A41-477A-9D70-D763CD153ED4}" type="datetimeFigureOut">
              <a:rPr lang="cs-CZ" smtClean="0"/>
              <a:pPr/>
              <a:t>19. 11. 2013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37895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E2B12-2512-4CCD-9D41-840E8A00CED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107470-16F7-4A6F-9546-381597849F8F}" type="datetimeFigureOut">
              <a:rPr lang="cs-CZ" smtClean="0"/>
              <a:pPr/>
              <a:t>19. 11. 2013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690269"/>
            <a:ext cx="548640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378824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9ABFAF-E20F-4993-825A-67B6D610E49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Nástroj</a:t>
            </a:r>
            <a:r>
              <a:rPr lang="cs-CZ" baseline="0" dirty="0" smtClean="0"/>
              <a:t> pro poradenství – dítě si vybírá (vědomě i nevědomě), k jaké reintegraci dojde. Resilience obsahuje prvek poučení se – </a:t>
            </a:r>
            <a:r>
              <a:rPr lang="cs-CZ" baseline="0" dirty="0" err="1" smtClean="0"/>
              <a:t>přibyde</a:t>
            </a:r>
            <a:r>
              <a:rPr lang="cs-CZ" baseline="0" dirty="0" smtClean="0"/>
              <a:t> šipka protektivní faktor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9ABFAF-E20F-4993-825A-67B6D610E490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N.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Henderson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M.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Milstein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(1996, in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Vasquez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V. 2000) vytvořili strategii posilování resilience, která je platná pro domácí i školní prostředí. Je známá pod pojmem „kolo resilience“. Kolo resilience stojí na šesti krocích, které na jedné straně vedou k eliminaci rizikových faktorů a na straně druhé k podpoře resilience. Autoři staví intervenci na budování silných sociálních vazeb (vedou k posílené důvěry v sebe i druhé lidi), nastavení jasných hranic a jejich důsledném dodržování (upevňuje pocit stability a bezpečí), na učení dovedností potřebných pro život, podporování dítěte (vede k důvěře a posiluje sebevědomí dítěte), komunikování vysokých očekávání (vychází ze silných stránek dítěte, motivuje dítě k práci a navyšuje jeho hrdost na úspěch) a na poskytování příležitostí ke smysluplné participaci (posiluje vědomí zodpovědnosti a vlastního smyslu života). Kolo resilience je znázorněno na Obrázku: kolo resilience dle N.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Henderson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M.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Milstein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(1996, in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Vasquez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V. 2000)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9ABFAF-E20F-4993-825A-67B6D610E490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9ABFAF-E20F-4993-825A-67B6D610E490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cs-CZ" sz="2400" dirty="0" smtClean="0"/>
              <a:t>efektivní řízení chování předchází problémům v chování. </a:t>
            </a:r>
          </a:p>
          <a:p>
            <a:pPr lvl="1"/>
            <a:r>
              <a:rPr lang="cs-CZ" sz="2400" dirty="0" smtClean="0"/>
              <a:t>Staví na respektu a důvěrných vztazích mezi učitelem  a žákem, ne na moci a bolesti. </a:t>
            </a:r>
          </a:p>
          <a:p>
            <a:pPr lvl="1"/>
            <a:r>
              <a:rPr lang="cs-CZ" sz="2400" dirty="0" smtClean="0"/>
              <a:t>Využívá modelování chování se vzorem v sociálně zdatnějších vrstevnících. Podporuje dítě v oblasti </a:t>
            </a:r>
            <a:r>
              <a:rPr lang="cs-CZ" sz="2400" dirty="0" err="1" smtClean="0"/>
              <a:t>sebeřízení</a:t>
            </a:r>
            <a:r>
              <a:rPr lang="cs-CZ" sz="2400" dirty="0" smtClean="0"/>
              <a:t> a vyjadřování pocitů, učí sociálním kompetencím. </a:t>
            </a:r>
          </a:p>
          <a:p>
            <a:pPr lvl="1"/>
            <a:r>
              <a:rPr lang="cs-CZ" sz="2400" dirty="0" smtClean="0"/>
              <a:t>Podpora chování je individualizovaná tak, aby naplnila vzdělávací potřeby každého dítěte a jejím hmatatelným výstupem je individuální plán podpory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9ABFAF-E20F-4993-825A-67B6D610E490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A205F6A-30B8-4A43-922A-8E0895E9DE4D}" type="datetimeFigureOut">
              <a:rPr lang="cs-CZ" smtClean="0"/>
              <a:pPr/>
              <a:t>19. 11. 2013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A8F0FA4-AA4D-47CF-9928-48E929007D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05F6A-30B8-4A43-922A-8E0895E9DE4D}" type="datetimeFigureOut">
              <a:rPr lang="cs-CZ" smtClean="0"/>
              <a:pPr/>
              <a:t>19. 11. 2013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F0FA4-AA4D-47CF-9928-48E929007D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05F6A-30B8-4A43-922A-8E0895E9DE4D}" type="datetimeFigureOut">
              <a:rPr lang="cs-CZ" smtClean="0"/>
              <a:pPr/>
              <a:t>19. 11. 2013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F0FA4-AA4D-47CF-9928-48E929007D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05F6A-30B8-4A43-922A-8E0895E9DE4D}" type="datetimeFigureOut">
              <a:rPr lang="cs-CZ" smtClean="0"/>
              <a:pPr/>
              <a:t>19. 11. 2013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F0FA4-AA4D-47CF-9928-48E929007D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A205F6A-30B8-4A43-922A-8E0895E9DE4D}" type="datetimeFigureOut">
              <a:rPr lang="cs-CZ" smtClean="0"/>
              <a:pPr/>
              <a:t>19. 11. 2013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A8F0FA4-AA4D-47CF-9928-48E929007D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05F6A-30B8-4A43-922A-8E0895E9DE4D}" type="datetimeFigureOut">
              <a:rPr lang="cs-CZ" smtClean="0"/>
              <a:pPr/>
              <a:t>19. 11. 2013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F0FA4-AA4D-47CF-9928-48E929007D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05F6A-30B8-4A43-922A-8E0895E9DE4D}" type="datetimeFigureOut">
              <a:rPr lang="cs-CZ" smtClean="0"/>
              <a:pPr/>
              <a:t>19. 11. 2013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F0FA4-AA4D-47CF-9928-48E929007D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05F6A-30B8-4A43-922A-8E0895E9DE4D}" type="datetimeFigureOut">
              <a:rPr lang="cs-CZ" smtClean="0"/>
              <a:pPr/>
              <a:t>19. 11. 2013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F0FA4-AA4D-47CF-9928-48E929007D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05F6A-30B8-4A43-922A-8E0895E9DE4D}" type="datetimeFigureOut">
              <a:rPr lang="cs-CZ" smtClean="0"/>
              <a:pPr/>
              <a:t>19. 11. 2013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F0FA4-AA4D-47CF-9928-48E929007D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05F6A-30B8-4A43-922A-8E0895E9DE4D}" type="datetimeFigureOut">
              <a:rPr lang="cs-CZ" smtClean="0"/>
              <a:pPr/>
              <a:t>19. 11. 2013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F0FA4-AA4D-47CF-9928-48E929007D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05F6A-30B8-4A43-922A-8E0895E9DE4D}" type="datetimeFigureOut">
              <a:rPr lang="cs-CZ" smtClean="0"/>
              <a:pPr/>
              <a:t>19. 11. 2013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F0FA4-AA4D-47CF-9928-48E929007D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A205F6A-30B8-4A43-922A-8E0895E9DE4D}" type="datetimeFigureOut">
              <a:rPr lang="cs-CZ" smtClean="0"/>
              <a:pPr/>
              <a:t>19. 11. 2013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A8F0FA4-AA4D-47CF-9928-48E929007D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35696" y="3717032"/>
            <a:ext cx="6461448" cy="1080120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Resilience a resilienční přístupy</a:t>
            </a:r>
            <a:br>
              <a:rPr lang="cs-CZ" sz="2400" b="1" dirty="0" smtClean="0"/>
            </a:br>
            <a:r>
              <a:rPr lang="cs-CZ" sz="2400" b="1" dirty="0" smtClean="0"/>
              <a:t>-                  	     </a:t>
            </a:r>
            <a:br>
              <a:rPr lang="cs-CZ" sz="2400" b="1" dirty="0" smtClean="0"/>
            </a:br>
            <a:r>
              <a:rPr lang="cs-CZ" sz="2400" b="1" dirty="0" smtClean="0"/>
              <a:t>teorie a praxe </a:t>
            </a:r>
            <a:endParaRPr lang="cs-CZ" sz="2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SP4MK_S4c2; SPSPC_SP2f; SP4RC_SP2f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96950"/>
          </a:xfrm>
        </p:spPr>
        <p:txBody>
          <a:bodyPr>
            <a:noAutofit/>
          </a:bodyPr>
          <a:lstStyle/>
          <a:p>
            <a:pPr algn="l"/>
            <a:r>
              <a:rPr lang="cs-CZ" sz="2800" b="1" dirty="0" smtClean="0"/>
              <a:t>Resilienční systémy </a:t>
            </a:r>
            <a:br>
              <a:rPr lang="cs-CZ" sz="2800" b="1" dirty="0" smtClean="0"/>
            </a:br>
            <a:r>
              <a:rPr lang="cs-CZ" sz="2000" b="1" dirty="0" smtClean="0"/>
              <a:t>dle </a:t>
            </a:r>
            <a:r>
              <a:rPr lang="cs-CZ" sz="2000" b="1" dirty="0" err="1" smtClean="0"/>
              <a:t>Masten</a:t>
            </a:r>
            <a:r>
              <a:rPr lang="cs-CZ" sz="2000" b="1" dirty="0" smtClean="0"/>
              <a:t> a </a:t>
            </a:r>
            <a:r>
              <a:rPr lang="cs-CZ" sz="2000" b="1" dirty="0" err="1" smtClean="0"/>
              <a:t>Obradovič</a:t>
            </a:r>
            <a:r>
              <a:rPr lang="cs-CZ" sz="2000" b="1" dirty="0" smtClean="0"/>
              <a:t> (2006)</a:t>
            </a:r>
            <a:endParaRPr lang="cs-CZ" sz="28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67544" y="1124744"/>
          <a:ext cx="8208911" cy="5347206"/>
        </p:xfrm>
        <a:graphic>
          <a:graphicData uri="http://schemas.openxmlformats.org/drawingml/2006/table">
            <a:tbl>
              <a:tblPr/>
              <a:tblGrid>
                <a:gridCol w="1152128"/>
                <a:gridCol w="2736304"/>
                <a:gridCol w="4320479"/>
              </a:tblGrid>
              <a:tr h="43204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systémy resilience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protektivní faktory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7586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Interní úroveň</a:t>
                      </a:r>
                      <a:endParaRPr lang="cs-CZ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systémy učení 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řešení problému, zpracování informací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509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systém 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attachementu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blízký vztah s </a:t>
                      </a:r>
                      <a:r>
                        <a:rPr lang="cs-CZ" sz="20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pečující 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osobou, příteli, partnerem, duchovními osobami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2577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systém vnitřní motivace 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procesy 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self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efficacy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; systém odměn vztažený k úspěšnému chování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758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systém odpovědi na stres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výstražný a zotavující systém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151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systém 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seberegulace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regulace emocí, fungování v oblasti </a:t>
                      </a:r>
                      <a:r>
                        <a:rPr lang="cs-CZ" sz="20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výkonu, 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aktivace a inhibice </a:t>
                      </a:r>
                      <a:r>
                        <a:rPr lang="cs-CZ" sz="20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pozornosti 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nebo chování 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57755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Externí úroveň</a:t>
                      </a:r>
                      <a:endParaRPr lang="cs-CZ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systém rodiny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výchova, interpersonální dynamika, očekávání, koheze, rituály, normy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758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systém školy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učení, hodnoty, standardy, očekávání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913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systém vrstevníků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přátelství, vrstevnické skupiny, hodnoty, normy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13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systém kultury a společnosti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víra, tradice, rituály, hodnoty, standardy, právo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084982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Koncepty resilience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2400" dirty="0" smtClean="0"/>
              <a:t>dle </a:t>
            </a:r>
            <a:r>
              <a:rPr lang="cs-CZ" sz="2400" dirty="0" err="1" smtClean="0"/>
              <a:t>Grafton</a:t>
            </a:r>
            <a:r>
              <a:rPr lang="cs-CZ" sz="2400" dirty="0" smtClean="0"/>
              <a:t>, E., </a:t>
            </a:r>
            <a:r>
              <a:rPr lang="cs-CZ" sz="2400" dirty="0" err="1" smtClean="0"/>
              <a:t>Gillespie</a:t>
            </a:r>
            <a:r>
              <a:rPr lang="cs-CZ" sz="2400" dirty="0" smtClean="0"/>
              <a:t>, B., </a:t>
            </a:r>
            <a:r>
              <a:rPr lang="cs-CZ" sz="2400" dirty="0" err="1" smtClean="0"/>
              <a:t>Henderson</a:t>
            </a:r>
            <a:r>
              <a:rPr lang="cs-CZ" sz="2400" dirty="0" smtClean="0"/>
              <a:t>, S. (2010)</a:t>
            </a: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179512" y="1412776"/>
          <a:ext cx="8712968" cy="511256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88032"/>
                <a:gridCol w="2952328"/>
                <a:gridCol w="5472608"/>
              </a:tblGrid>
              <a:tr h="3808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792" marR="8792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/>
                        <a:t>Definice</a:t>
                      </a:r>
                      <a:endParaRPr lang="cs-CZ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792" marR="8792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/>
                        <a:t>Stěžejní </a:t>
                      </a:r>
                      <a:r>
                        <a:rPr lang="cs-CZ" sz="2000" b="1" dirty="0"/>
                        <a:t>zjištění </a:t>
                      </a:r>
                      <a:endParaRPr lang="cs-CZ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792" marR="8792" marT="0" marB="0" anchor="b">
                    <a:solidFill>
                      <a:srgbClr val="92D050"/>
                    </a:solidFill>
                  </a:tcPr>
                </a:tc>
              </a:tr>
              <a:tr h="14282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1. 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792" marR="8792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smtClean="0"/>
                        <a:t>sada </a:t>
                      </a:r>
                      <a:r>
                        <a:rPr lang="cs-CZ" sz="1800" b="1" dirty="0"/>
                        <a:t>charakteristik </a:t>
                      </a:r>
                      <a:r>
                        <a:rPr lang="cs-CZ" sz="1800" b="0" dirty="0"/>
                        <a:t>(odolnost, coping, </a:t>
                      </a:r>
                      <a:r>
                        <a:rPr lang="cs-CZ" sz="1800" b="0" dirty="0" err="1"/>
                        <a:t>self</a:t>
                      </a:r>
                      <a:r>
                        <a:rPr lang="cs-CZ" sz="1800" b="0" dirty="0"/>
                        <a:t>-</a:t>
                      </a:r>
                      <a:r>
                        <a:rPr lang="cs-CZ" sz="1800" b="0" dirty="0" err="1"/>
                        <a:t>efficacy</a:t>
                      </a:r>
                      <a:r>
                        <a:rPr lang="cs-CZ" sz="1800" b="0" dirty="0"/>
                        <a:t>, optimismus, trpělivost, tolerance, víra, adaptibilita, sebevědomí, smysl pro humor)</a:t>
                      </a:r>
                      <a:endParaRPr lang="cs-CZ" sz="18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792" marR="8792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určité charakteristiky umožňují dítěti přizpůsobit se nepřízni. </a:t>
                      </a:r>
                      <a:endParaRPr lang="cs-CZ" sz="1800" dirty="0" smtClean="0"/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/>
                        <a:t>Charakteristiky </a:t>
                      </a:r>
                      <a:r>
                        <a:rPr lang="cs-CZ" sz="1800" dirty="0"/>
                        <a:t>slouží jako protektivní faktor. </a:t>
                      </a:r>
                      <a:endParaRPr lang="cs-CZ" sz="1800" dirty="0" smtClean="0"/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/>
                        <a:t>Resilience </a:t>
                      </a:r>
                      <a:r>
                        <a:rPr lang="cs-CZ" sz="1800" dirty="0"/>
                        <a:t>vychází </a:t>
                      </a:r>
                      <a:r>
                        <a:rPr lang="cs-CZ" sz="1800" dirty="0" smtClean="0"/>
                        <a:t>z protektivních </a:t>
                      </a:r>
                      <a:r>
                        <a:rPr lang="cs-CZ" sz="1800" dirty="0"/>
                        <a:t>faktorů 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792" marR="8792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508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2. 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792" marR="879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smtClean="0"/>
                        <a:t>dynamický </a:t>
                      </a:r>
                      <a:r>
                        <a:rPr lang="cs-CZ" sz="1800" b="1" dirty="0"/>
                        <a:t>proces</a:t>
                      </a:r>
                      <a:endParaRPr lang="cs-CZ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792" marR="879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Resilience je proces </a:t>
                      </a:r>
                      <a:r>
                        <a:rPr lang="cs-CZ" sz="1800" dirty="0" smtClean="0"/>
                        <a:t>zážitku </a:t>
                      </a:r>
                      <a:r>
                        <a:rPr lang="cs-CZ" sz="1800" dirty="0" smtClean="0"/>
                        <a:t>nepřízně </a:t>
                      </a:r>
                      <a:r>
                        <a:rPr lang="cs-CZ" sz="1800" dirty="0"/>
                        <a:t>a pozitivní </a:t>
                      </a:r>
                      <a:r>
                        <a:rPr lang="cs-CZ" sz="1800" dirty="0" smtClean="0"/>
                        <a:t>adaptace na ní, </a:t>
                      </a:r>
                      <a:r>
                        <a:rPr lang="cs-CZ" sz="1800" dirty="0"/>
                        <a:t>učení ze zkušeností a schopnosti se učit. </a:t>
                      </a:r>
                      <a:endParaRPr lang="cs-CZ" sz="1800" dirty="0" smtClean="0"/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/>
                        <a:t>Kognitivní procesy </a:t>
                      </a:r>
                      <a:r>
                        <a:rPr lang="cs-CZ" sz="1800" dirty="0"/>
                        <a:t>navyšují resilienci. 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792" marR="879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924285">
                <a:tc row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3. 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792" marR="8792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smtClean="0"/>
                        <a:t>vrozená </a:t>
                      </a:r>
                      <a:r>
                        <a:rPr lang="cs-CZ" sz="1800" b="1" dirty="0"/>
                        <a:t>energie nebo motivující životní síla jedince</a:t>
                      </a:r>
                      <a:endParaRPr lang="cs-CZ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792" marR="8792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vnitřní síla a vnější podpora - </a:t>
                      </a:r>
                      <a:r>
                        <a:rPr lang="cs-CZ" sz="1800" dirty="0" err="1"/>
                        <a:t>sebeobnovující</a:t>
                      </a:r>
                      <a:r>
                        <a:rPr lang="cs-CZ" sz="1800" dirty="0"/>
                        <a:t> mechanismus. Vrození síla a životní síla - vnitřní zdroj. Procesy adaptivních systémů člověka.  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792" marR="8792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4282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/>
                        <a:t>metateorie</a:t>
                      </a:r>
                      <a:r>
                        <a:rPr lang="cs-CZ" sz="1800" b="1" dirty="0"/>
                        <a:t> resilience</a:t>
                      </a:r>
                      <a:endParaRPr lang="cs-CZ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792" marR="8792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vrozené zdroje (elán, životní síla) jedince, </a:t>
                      </a:r>
                      <a:endParaRPr lang="cs-CZ" sz="1800" dirty="0" smtClean="0"/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/>
                        <a:t>ilustrovány </a:t>
                      </a:r>
                      <a:r>
                        <a:rPr lang="cs-CZ" sz="1800" dirty="0"/>
                        <a:t>protektivními charakteristikami, umožňují jedinci vyrovnat se s nepřízní, motivují ho ke kognitivním transformativním procesům </a:t>
                      </a:r>
                      <a:r>
                        <a:rPr lang="cs-CZ" sz="1800" dirty="0" smtClean="0"/>
                        <a:t>učit </a:t>
                      </a:r>
                      <a:r>
                        <a:rPr lang="cs-CZ" sz="1800" dirty="0"/>
                        <a:t>se ze zkušeností a posílit resilienci. 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792" marR="8792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3017838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043608" y="1484784"/>
          <a:ext cx="7008440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Přímá spojovací šipka 4"/>
          <p:cNvCxnSpPr>
            <a:endCxn id="3" idx="5"/>
          </p:cNvCxnSpPr>
          <p:nvPr/>
        </p:nvCxnSpPr>
        <p:spPr>
          <a:xfrm flipH="1" flipV="1">
            <a:off x="5060083" y="4431684"/>
            <a:ext cx="664045" cy="725508"/>
          </a:xfrm>
          <a:prstGeom prst="straightConnector1">
            <a:avLst/>
          </a:prstGeom>
          <a:ln w="254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 flipH="1">
            <a:off x="5220072" y="3429000"/>
            <a:ext cx="360040" cy="216024"/>
          </a:xfrm>
          <a:prstGeom prst="straightConnector1">
            <a:avLst/>
          </a:prstGeom>
          <a:ln w="254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 flipH="1" flipV="1">
            <a:off x="3491881" y="3429000"/>
            <a:ext cx="360039" cy="144016"/>
          </a:xfrm>
          <a:prstGeom prst="straightConnector1">
            <a:avLst/>
          </a:prstGeom>
          <a:ln w="254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>
            <a:stCxn id="3" idx="3"/>
          </p:cNvCxnSpPr>
          <p:nvPr/>
        </p:nvCxnSpPr>
        <p:spPr>
          <a:xfrm flipH="1">
            <a:off x="3275856" y="4431684"/>
            <a:ext cx="664045" cy="802944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Elipsa 2"/>
          <p:cNvSpPr/>
          <p:nvPr/>
        </p:nvSpPr>
        <p:spPr>
          <a:xfrm>
            <a:off x="3707904" y="3140968"/>
            <a:ext cx="1584176" cy="151216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Bio-psycho-sociální-spirit</a:t>
            </a:r>
            <a:r>
              <a:rPr lang="cs-CZ" sz="2000" b="1" dirty="0" smtClean="0"/>
              <a:t>. </a:t>
            </a:r>
            <a:r>
              <a:rPr lang="cs-CZ" b="1" dirty="0" smtClean="0"/>
              <a:t>pohoda</a:t>
            </a:r>
            <a:r>
              <a:rPr lang="cs-CZ" sz="2000" b="1" dirty="0" smtClean="0"/>
              <a:t> </a:t>
            </a:r>
            <a:endParaRPr lang="cs-CZ" sz="2000" b="1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683568" y="404664"/>
            <a:ext cx="77768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Cyklický model resilience dle </a:t>
            </a:r>
            <a:r>
              <a:rPr lang="cs-CZ" sz="2800" b="1" dirty="0" err="1" smtClean="0"/>
              <a:t>Grafton</a:t>
            </a:r>
            <a:r>
              <a:rPr lang="cs-CZ" sz="2800" b="1" dirty="0" smtClean="0"/>
              <a:t>, E., </a:t>
            </a:r>
            <a:r>
              <a:rPr lang="cs-CZ" sz="2800" b="1" dirty="0" err="1" smtClean="0"/>
              <a:t>Gillespie</a:t>
            </a:r>
            <a:r>
              <a:rPr lang="cs-CZ" sz="2800" b="1" dirty="0" smtClean="0"/>
              <a:t>, B., </a:t>
            </a:r>
            <a:r>
              <a:rPr lang="cs-CZ" sz="2800" b="1" dirty="0" err="1" smtClean="0"/>
              <a:t>Henderson</a:t>
            </a:r>
            <a:r>
              <a:rPr lang="cs-CZ" sz="2800" b="1" dirty="0" smtClean="0"/>
              <a:t>, S. (2010)</a:t>
            </a:r>
            <a:endParaRPr lang="cs-CZ" sz="28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Přímá spojovací čára 10"/>
          <p:cNvCxnSpPr/>
          <p:nvPr/>
        </p:nvCxnSpPr>
        <p:spPr>
          <a:xfrm flipH="1">
            <a:off x="1475656" y="2564904"/>
            <a:ext cx="5940000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>
            <a:endCxn id="8" idx="0"/>
          </p:cNvCxnSpPr>
          <p:nvPr/>
        </p:nvCxnSpPr>
        <p:spPr>
          <a:xfrm>
            <a:off x="1547664" y="3977680"/>
            <a:ext cx="5580620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>
            <a:stCxn id="3" idx="4"/>
            <a:endCxn id="4" idx="2"/>
          </p:cNvCxnSpPr>
          <p:nvPr/>
        </p:nvCxnSpPr>
        <p:spPr>
          <a:xfrm>
            <a:off x="2015716" y="3977680"/>
            <a:ext cx="396044" cy="108012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7" name="Skupina 126"/>
          <p:cNvGrpSpPr/>
          <p:nvPr/>
        </p:nvGrpSpPr>
        <p:grpSpPr>
          <a:xfrm>
            <a:off x="1259632" y="1097360"/>
            <a:ext cx="6624736" cy="5760640"/>
            <a:chOff x="1331640" y="836712"/>
            <a:chExt cx="6624736" cy="5760640"/>
          </a:xfrm>
        </p:grpSpPr>
        <p:sp>
          <p:nvSpPr>
            <p:cNvPr id="3" name="Vývojový diagram: spojka 2"/>
            <p:cNvSpPr/>
            <p:nvPr/>
          </p:nvSpPr>
          <p:spPr>
            <a:xfrm>
              <a:off x="1331640" y="2276872"/>
              <a:ext cx="1512168" cy="1440160"/>
            </a:xfrm>
            <a:prstGeom prst="flowChartConnector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b="1" dirty="0" err="1" smtClean="0"/>
                <a:t>Homeo</a:t>
              </a:r>
              <a:r>
                <a:rPr lang="cs-CZ" b="1" dirty="0" smtClean="0"/>
                <a:t>-stáza </a:t>
              </a:r>
              <a:endParaRPr lang="cs-CZ" dirty="0"/>
            </a:p>
          </p:txBody>
        </p:sp>
        <p:sp>
          <p:nvSpPr>
            <p:cNvPr id="4" name="Vývojový diagram: spojka 3"/>
            <p:cNvSpPr/>
            <p:nvPr/>
          </p:nvSpPr>
          <p:spPr>
            <a:xfrm>
              <a:off x="2483768" y="4077072"/>
              <a:ext cx="1512168" cy="1440160"/>
            </a:xfrm>
            <a:prstGeom prst="flowChartConnector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b="1" dirty="0" err="1" smtClean="0"/>
                <a:t>Naruše</a:t>
              </a:r>
              <a:r>
                <a:rPr lang="cs-CZ" b="1" dirty="0" smtClean="0"/>
                <a:t>-ní</a:t>
              </a:r>
              <a:endParaRPr lang="cs-CZ" b="1" dirty="0"/>
            </a:p>
          </p:txBody>
        </p:sp>
        <p:sp>
          <p:nvSpPr>
            <p:cNvPr id="5" name="Vývojový diagram: spojka 4"/>
            <p:cNvSpPr/>
            <p:nvPr/>
          </p:nvSpPr>
          <p:spPr>
            <a:xfrm>
              <a:off x="4427984" y="4077072"/>
              <a:ext cx="1512168" cy="1440160"/>
            </a:xfrm>
            <a:prstGeom prst="flowChartConnector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b="1" dirty="0" err="1" smtClean="0"/>
                <a:t>Reinte</a:t>
              </a:r>
              <a:r>
                <a:rPr lang="cs-CZ" b="1" dirty="0" smtClean="0"/>
                <a:t>-</a:t>
              </a:r>
              <a:r>
                <a:rPr lang="cs-CZ" b="1" dirty="0" err="1" smtClean="0"/>
                <a:t>grace</a:t>
              </a:r>
              <a:endParaRPr lang="cs-CZ" b="1" dirty="0"/>
            </a:p>
          </p:txBody>
        </p:sp>
        <p:sp>
          <p:nvSpPr>
            <p:cNvPr id="6" name="Vývojový diagram: spojka 5"/>
            <p:cNvSpPr/>
            <p:nvPr/>
          </p:nvSpPr>
          <p:spPr>
            <a:xfrm>
              <a:off x="6444208" y="836712"/>
              <a:ext cx="1512168" cy="1440160"/>
            </a:xfrm>
            <a:prstGeom prst="flowChartConnector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b="1" dirty="0" err="1" smtClean="0"/>
                <a:t>Resilientní</a:t>
              </a:r>
              <a:r>
                <a:rPr lang="cs-CZ" b="1" dirty="0" smtClean="0"/>
                <a:t> </a:t>
              </a:r>
              <a:r>
                <a:rPr lang="cs-CZ" b="1" dirty="0" err="1" smtClean="0"/>
                <a:t>reint</a:t>
              </a:r>
              <a:r>
                <a:rPr lang="cs-CZ" b="1" dirty="0" smtClean="0"/>
                <a:t>.</a:t>
              </a:r>
              <a:endParaRPr lang="cs-CZ" b="1" dirty="0"/>
            </a:p>
          </p:txBody>
        </p:sp>
        <p:sp>
          <p:nvSpPr>
            <p:cNvPr id="7" name="Vývojový diagram: spojka 6"/>
            <p:cNvSpPr/>
            <p:nvPr/>
          </p:nvSpPr>
          <p:spPr>
            <a:xfrm>
              <a:off x="6444208" y="2276872"/>
              <a:ext cx="1512168" cy="1440160"/>
            </a:xfrm>
            <a:prstGeom prst="flowChartConnector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b="1" dirty="0" smtClean="0"/>
                <a:t>Návrat do </a:t>
              </a:r>
              <a:r>
                <a:rPr lang="cs-CZ" b="1" dirty="0" err="1" smtClean="0"/>
                <a:t>hom</a:t>
              </a:r>
              <a:r>
                <a:rPr lang="cs-CZ" b="1" dirty="0" smtClean="0"/>
                <a:t>.</a:t>
              </a:r>
              <a:endParaRPr lang="cs-CZ" b="1" dirty="0"/>
            </a:p>
          </p:txBody>
        </p:sp>
        <p:sp>
          <p:nvSpPr>
            <p:cNvPr id="8" name="Vývojový diagram: spojka 7"/>
            <p:cNvSpPr/>
            <p:nvPr/>
          </p:nvSpPr>
          <p:spPr>
            <a:xfrm>
              <a:off x="6444208" y="3717032"/>
              <a:ext cx="1512168" cy="1440160"/>
            </a:xfrm>
            <a:prstGeom prst="flowChartConnector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b="1" dirty="0" smtClean="0"/>
                <a:t>Ztrátová </a:t>
              </a:r>
              <a:r>
                <a:rPr lang="cs-CZ" b="1" dirty="0" err="1" smtClean="0"/>
                <a:t>reint</a:t>
              </a:r>
              <a:r>
                <a:rPr lang="cs-CZ" b="1" dirty="0" smtClean="0"/>
                <a:t>.</a:t>
              </a:r>
              <a:endParaRPr lang="cs-CZ" b="1" dirty="0"/>
            </a:p>
          </p:txBody>
        </p:sp>
        <p:sp>
          <p:nvSpPr>
            <p:cNvPr id="9" name="Vývojový diagram: spojka 8"/>
            <p:cNvSpPr/>
            <p:nvPr/>
          </p:nvSpPr>
          <p:spPr>
            <a:xfrm>
              <a:off x="6444208" y="5157192"/>
              <a:ext cx="1512168" cy="1440160"/>
            </a:xfrm>
            <a:prstGeom prst="flowChartConnector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b="1" dirty="0" smtClean="0"/>
                <a:t>Dysfunkční </a:t>
              </a:r>
              <a:r>
                <a:rPr lang="cs-CZ" b="1" dirty="0" err="1" smtClean="0"/>
                <a:t>reint</a:t>
              </a:r>
              <a:r>
                <a:rPr lang="cs-CZ" b="1" dirty="0" smtClean="0"/>
                <a:t>.</a:t>
              </a:r>
              <a:endParaRPr lang="cs-CZ" b="1" dirty="0"/>
            </a:p>
          </p:txBody>
        </p:sp>
        <p:cxnSp>
          <p:nvCxnSpPr>
            <p:cNvPr id="14" name="Přímá spojovací šipka 13"/>
            <p:cNvCxnSpPr>
              <a:stCxn id="5" idx="0"/>
              <a:endCxn id="6" idx="2"/>
            </p:cNvCxnSpPr>
            <p:nvPr/>
          </p:nvCxnSpPr>
          <p:spPr>
            <a:xfrm flipV="1">
              <a:off x="5184068" y="1556792"/>
              <a:ext cx="1260140" cy="2520280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Přímá spojovací šipka 15"/>
            <p:cNvCxnSpPr>
              <a:stCxn id="5" idx="7"/>
              <a:endCxn id="7" idx="2"/>
            </p:cNvCxnSpPr>
            <p:nvPr/>
          </p:nvCxnSpPr>
          <p:spPr>
            <a:xfrm flipV="1">
              <a:off x="5718700" y="2996952"/>
              <a:ext cx="725508" cy="1291026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Přímá spojovací šipka 17"/>
            <p:cNvCxnSpPr>
              <a:stCxn id="5" idx="6"/>
              <a:endCxn id="8" idx="2"/>
            </p:cNvCxnSpPr>
            <p:nvPr/>
          </p:nvCxnSpPr>
          <p:spPr>
            <a:xfrm flipV="1">
              <a:off x="5940152" y="4437112"/>
              <a:ext cx="504056" cy="360040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Přímá spojovací šipka 19"/>
            <p:cNvCxnSpPr>
              <a:stCxn id="5" idx="5"/>
              <a:endCxn id="9" idx="2"/>
            </p:cNvCxnSpPr>
            <p:nvPr/>
          </p:nvCxnSpPr>
          <p:spPr>
            <a:xfrm>
              <a:off x="5718700" y="5306326"/>
              <a:ext cx="725508" cy="570946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Přímá spojovací šipka 21"/>
            <p:cNvCxnSpPr>
              <a:stCxn id="4" idx="6"/>
              <a:endCxn id="5" idx="2"/>
            </p:cNvCxnSpPr>
            <p:nvPr/>
          </p:nvCxnSpPr>
          <p:spPr>
            <a:xfrm>
              <a:off x="3995936" y="4797152"/>
              <a:ext cx="432048" cy="0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" name="Skupina 34"/>
            <p:cNvGrpSpPr/>
            <p:nvPr/>
          </p:nvGrpSpPr>
          <p:grpSpPr>
            <a:xfrm>
              <a:off x="1979712" y="1340768"/>
              <a:ext cx="1440160" cy="402344"/>
              <a:chOff x="1475656" y="2060848"/>
              <a:chExt cx="1440160" cy="402344"/>
            </a:xfrm>
          </p:grpSpPr>
          <p:sp>
            <p:nvSpPr>
              <p:cNvPr id="31" name="Šipka dolů 30"/>
              <p:cNvSpPr/>
              <p:nvPr/>
            </p:nvSpPr>
            <p:spPr>
              <a:xfrm>
                <a:off x="1475656" y="2060848"/>
                <a:ext cx="360040" cy="402344"/>
              </a:xfrm>
              <a:prstGeom prst="downArrow">
                <a:avLst>
                  <a:gd name="adj1" fmla="val 31132"/>
                  <a:gd name="adj2" fmla="val 38755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2" name="Šipka dolů 31"/>
              <p:cNvSpPr/>
              <p:nvPr/>
            </p:nvSpPr>
            <p:spPr>
              <a:xfrm>
                <a:off x="1835696" y="2060848"/>
                <a:ext cx="360040" cy="402344"/>
              </a:xfrm>
              <a:prstGeom prst="downArrow">
                <a:avLst>
                  <a:gd name="adj1" fmla="val 31132"/>
                  <a:gd name="adj2" fmla="val 38755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3" name="Šipka dolů 32"/>
              <p:cNvSpPr/>
              <p:nvPr/>
            </p:nvSpPr>
            <p:spPr>
              <a:xfrm>
                <a:off x="2195736" y="2060848"/>
                <a:ext cx="360040" cy="402344"/>
              </a:xfrm>
              <a:prstGeom prst="downArrow">
                <a:avLst>
                  <a:gd name="adj1" fmla="val 31132"/>
                  <a:gd name="adj2" fmla="val 38755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4" name="Šipka dolů 33"/>
              <p:cNvSpPr/>
              <p:nvPr/>
            </p:nvSpPr>
            <p:spPr>
              <a:xfrm>
                <a:off x="2555776" y="2060848"/>
                <a:ext cx="360040" cy="402344"/>
              </a:xfrm>
              <a:prstGeom prst="downArrow">
                <a:avLst>
                  <a:gd name="adj1" fmla="val 31132"/>
                  <a:gd name="adj2" fmla="val 38755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0" name="Skupina 35"/>
            <p:cNvGrpSpPr/>
            <p:nvPr/>
          </p:nvGrpSpPr>
          <p:grpSpPr>
            <a:xfrm flipH="1" flipV="1">
              <a:off x="1979712" y="1844824"/>
              <a:ext cx="1080120" cy="402344"/>
              <a:chOff x="1835696" y="2060848"/>
              <a:chExt cx="1080120" cy="402344"/>
            </a:xfrm>
          </p:grpSpPr>
          <p:sp>
            <p:nvSpPr>
              <p:cNvPr id="38" name="Šipka dolů 37"/>
              <p:cNvSpPr/>
              <p:nvPr/>
            </p:nvSpPr>
            <p:spPr>
              <a:xfrm flipH="1">
                <a:off x="1835696" y="2060848"/>
                <a:ext cx="360040" cy="402344"/>
              </a:xfrm>
              <a:prstGeom prst="downArrow">
                <a:avLst>
                  <a:gd name="adj1" fmla="val 31132"/>
                  <a:gd name="adj2" fmla="val 38755"/>
                </a:avLst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9" name="Šipka dolů 38"/>
              <p:cNvSpPr/>
              <p:nvPr/>
            </p:nvSpPr>
            <p:spPr>
              <a:xfrm>
                <a:off x="2195736" y="2060848"/>
                <a:ext cx="360040" cy="402344"/>
              </a:xfrm>
              <a:prstGeom prst="downArrow">
                <a:avLst>
                  <a:gd name="adj1" fmla="val 31132"/>
                  <a:gd name="adj2" fmla="val 38755"/>
                </a:avLst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0" name="Šipka dolů 39"/>
              <p:cNvSpPr/>
              <p:nvPr/>
            </p:nvSpPr>
            <p:spPr>
              <a:xfrm>
                <a:off x="2555776" y="2060848"/>
                <a:ext cx="360040" cy="402344"/>
              </a:xfrm>
              <a:prstGeom prst="downArrow">
                <a:avLst>
                  <a:gd name="adj1" fmla="val 31132"/>
                  <a:gd name="adj2" fmla="val 38755"/>
                </a:avLst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41" name="TextovéPole 40"/>
            <p:cNvSpPr txBox="1"/>
            <p:nvPr/>
          </p:nvSpPr>
          <p:spPr>
            <a:xfrm>
              <a:off x="3275856" y="1844824"/>
              <a:ext cx="28083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b="1" dirty="0" smtClean="0"/>
                <a:t>Protektivní faktory</a:t>
              </a:r>
              <a:endParaRPr lang="cs-CZ" sz="2000" b="1" dirty="0"/>
            </a:p>
          </p:txBody>
        </p:sp>
        <p:sp>
          <p:nvSpPr>
            <p:cNvPr id="42" name="TextovéPole 41"/>
            <p:cNvSpPr txBox="1"/>
            <p:nvPr/>
          </p:nvSpPr>
          <p:spPr>
            <a:xfrm>
              <a:off x="3491880" y="1340768"/>
              <a:ext cx="20162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b="1" dirty="0" smtClean="0"/>
                <a:t>Stres, nepřízeň</a:t>
              </a:r>
              <a:endParaRPr lang="cs-CZ" sz="2000" b="1" dirty="0"/>
            </a:p>
          </p:txBody>
        </p:sp>
      </p:grpSp>
      <p:sp>
        <p:nvSpPr>
          <p:cNvPr id="126" name="Obdélník 125"/>
          <p:cNvSpPr/>
          <p:nvPr/>
        </p:nvSpPr>
        <p:spPr>
          <a:xfrm>
            <a:off x="611560" y="188640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Model resilience z hlediska reintegrace </a:t>
            </a:r>
          </a:p>
          <a:p>
            <a:r>
              <a:rPr lang="cs-CZ" sz="2800" b="1" dirty="0" smtClean="0"/>
              <a:t>(dle G. E. </a:t>
            </a:r>
            <a:r>
              <a:rPr lang="cs-CZ" sz="2800" b="1" dirty="0" err="1" smtClean="0"/>
              <a:t>Richardson</a:t>
            </a:r>
            <a:r>
              <a:rPr lang="cs-CZ" sz="2800" b="1" dirty="0" smtClean="0"/>
              <a:t>, 2002)</a:t>
            </a:r>
            <a:endParaRPr lang="cs-CZ" sz="28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Resilienční přístupy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Důsledek nejednoznačného uchopení resilience</a:t>
            </a:r>
          </a:p>
          <a:p>
            <a:r>
              <a:rPr lang="cs-CZ" dirty="0" smtClean="0"/>
              <a:t>Vychází z</a:t>
            </a:r>
            <a:r>
              <a:rPr lang="cs-CZ" dirty="0"/>
              <a:t> pozitivní </a:t>
            </a:r>
            <a:r>
              <a:rPr lang="cs-CZ" dirty="0" smtClean="0"/>
              <a:t>psychologie </a:t>
            </a:r>
            <a:r>
              <a:rPr lang="cs-CZ" dirty="0"/>
              <a:t>a pozitivních </a:t>
            </a:r>
            <a:r>
              <a:rPr lang="cs-CZ" dirty="0" smtClean="0"/>
              <a:t>přístupů </a:t>
            </a:r>
            <a:r>
              <a:rPr lang="cs-CZ" dirty="0"/>
              <a:t>k </a:t>
            </a:r>
            <a:r>
              <a:rPr lang="cs-CZ" dirty="0" smtClean="0"/>
              <a:t>dítěti</a:t>
            </a:r>
          </a:p>
          <a:p>
            <a:pPr lvl="1"/>
            <a:r>
              <a:rPr lang="cs-CZ" dirty="0" smtClean="0"/>
              <a:t>Orientace </a:t>
            </a:r>
            <a:r>
              <a:rPr lang="cs-CZ" dirty="0"/>
              <a:t>na silné stránky </a:t>
            </a:r>
            <a:r>
              <a:rPr lang="cs-CZ" dirty="0" smtClean="0"/>
              <a:t>dítěte  </a:t>
            </a:r>
          </a:p>
          <a:p>
            <a:pPr lvl="1"/>
            <a:r>
              <a:rPr lang="cs-CZ" dirty="0" smtClean="0"/>
              <a:t>Zplnomocnění </a:t>
            </a:r>
            <a:r>
              <a:rPr lang="cs-CZ" dirty="0"/>
              <a:t>dítěte stejně jako jeho přirozených sociálních </a:t>
            </a:r>
            <a:r>
              <a:rPr lang="cs-CZ" dirty="0" smtClean="0"/>
              <a:t>struktur </a:t>
            </a:r>
          </a:p>
          <a:p>
            <a:pPr lvl="1"/>
            <a:r>
              <a:rPr lang="cs-CZ" dirty="0" smtClean="0"/>
              <a:t>Perspektiva dítěte</a:t>
            </a:r>
          </a:p>
          <a:p>
            <a:pPr lvl="1"/>
            <a:endParaRPr lang="cs-CZ" dirty="0" smtClean="0"/>
          </a:p>
          <a:p>
            <a:pPr marL="0" lvl="1" indent="0" algn="just">
              <a:buNone/>
            </a:pPr>
            <a:r>
              <a:rPr lang="cs-CZ" dirty="0" smtClean="0"/>
              <a:t>Resilienční </a:t>
            </a:r>
            <a:r>
              <a:rPr lang="cs-CZ" dirty="0"/>
              <a:t>může být jakýkoli program, pokud vykazuje víru v potenciál dětí, vidí je jako zdroj a ne jako problém a snaží se o podpůrné vztahy postavené na </a:t>
            </a:r>
            <a:r>
              <a:rPr lang="cs-CZ" dirty="0" smtClean="0"/>
              <a:t>respektu </a:t>
            </a:r>
          </a:p>
          <a:p>
            <a:pPr marL="0" lvl="1" indent="0" algn="just">
              <a:buNone/>
            </a:pPr>
            <a:r>
              <a:rPr lang="cs-CZ" dirty="0" smtClean="0"/>
              <a:t>						(</a:t>
            </a:r>
            <a:r>
              <a:rPr lang="cs-CZ" dirty="0" err="1" smtClean="0"/>
              <a:t>Vasquez</a:t>
            </a:r>
            <a:r>
              <a:rPr lang="cs-CZ" dirty="0" smtClean="0"/>
              <a:t>, B. 2000)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Posilování resilience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Resilience: individuální </a:t>
            </a:r>
            <a:r>
              <a:rPr lang="cs-CZ" dirty="0"/>
              <a:t>a na kontextu </a:t>
            </a:r>
            <a:r>
              <a:rPr lang="cs-CZ" dirty="0" smtClean="0"/>
              <a:t>závislá</a:t>
            </a:r>
          </a:p>
          <a:p>
            <a:pPr lvl="1">
              <a:buFont typeface="Symbol"/>
              <a:buChar char="Þ"/>
            </a:pPr>
            <a:r>
              <a:rPr lang="cs-CZ" dirty="0" smtClean="0"/>
              <a:t>ne konkrétní program, ale principy a strategie posilování 						</a:t>
            </a:r>
          </a:p>
          <a:p>
            <a:r>
              <a:rPr lang="cs-CZ" dirty="0" smtClean="0"/>
              <a:t>Pět strategií posilování dle </a:t>
            </a:r>
            <a:r>
              <a:rPr lang="cs-CZ" dirty="0" err="1" smtClean="0"/>
              <a:t>Masten</a:t>
            </a:r>
            <a:r>
              <a:rPr lang="cs-CZ" dirty="0" smtClean="0"/>
              <a:t> </a:t>
            </a:r>
            <a:r>
              <a:rPr lang="cs-CZ" sz="2100" dirty="0"/>
              <a:t>(1994, in Daniel, B., </a:t>
            </a:r>
            <a:r>
              <a:rPr lang="cs-CZ" sz="2100" dirty="0" err="1"/>
              <a:t>Wassell</a:t>
            </a:r>
            <a:r>
              <a:rPr lang="cs-CZ" sz="2100" dirty="0"/>
              <a:t> S., 2002): </a:t>
            </a:r>
            <a:endParaRPr lang="cs-CZ" dirty="0"/>
          </a:p>
          <a:p>
            <a:pPr lvl="1"/>
            <a:r>
              <a:rPr lang="cs-CZ" dirty="0"/>
              <a:t>Redukce zranitelnosti </a:t>
            </a:r>
            <a:r>
              <a:rPr lang="cs-CZ" dirty="0" smtClean="0"/>
              <a:t>a </a:t>
            </a:r>
            <a:r>
              <a:rPr lang="cs-CZ" dirty="0"/>
              <a:t>rizik </a:t>
            </a:r>
          </a:p>
          <a:p>
            <a:pPr lvl="1"/>
            <a:r>
              <a:rPr lang="cs-CZ" dirty="0" smtClean="0"/>
              <a:t>Redukce </a:t>
            </a:r>
            <a:r>
              <a:rPr lang="cs-CZ" dirty="0" err="1"/>
              <a:t>stresorů</a:t>
            </a:r>
            <a:r>
              <a:rPr lang="cs-CZ" dirty="0"/>
              <a:t> a jejich kumulace </a:t>
            </a:r>
            <a:endParaRPr lang="cs-CZ" dirty="0" smtClean="0"/>
          </a:p>
          <a:p>
            <a:pPr lvl="1"/>
            <a:r>
              <a:rPr lang="cs-CZ" dirty="0" smtClean="0"/>
              <a:t>Navýšení </a:t>
            </a:r>
            <a:r>
              <a:rPr lang="cs-CZ" dirty="0"/>
              <a:t>dostupných zdrojů </a:t>
            </a:r>
            <a:r>
              <a:rPr lang="cs-CZ" dirty="0" smtClean="0"/>
              <a:t>resilience </a:t>
            </a:r>
            <a:endParaRPr lang="cs-CZ" dirty="0"/>
          </a:p>
          <a:p>
            <a:pPr lvl="1"/>
            <a:r>
              <a:rPr lang="cs-CZ" dirty="0"/>
              <a:t>Mobilizace protektivních procesů </a:t>
            </a:r>
            <a:endParaRPr lang="cs-CZ" dirty="0" smtClean="0"/>
          </a:p>
          <a:p>
            <a:pPr lvl="1"/>
            <a:r>
              <a:rPr lang="cs-CZ" dirty="0" smtClean="0"/>
              <a:t>Posílení </a:t>
            </a:r>
            <a:r>
              <a:rPr lang="cs-CZ" dirty="0"/>
              <a:t>resilienčních řetězů </a:t>
            </a:r>
            <a:r>
              <a:rPr lang="cs-CZ" dirty="0" smtClean="0"/>
              <a:t>(zlepšení </a:t>
            </a:r>
            <a:r>
              <a:rPr lang="cs-CZ" dirty="0"/>
              <a:t>v jedné oblasti vede k pozitivnímu řetězovému efektu v oblastech jiných)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926976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Kolo </a:t>
            </a:r>
            <a:r>
              <a:rPr lang="cs-CZ" sz="3600" b="1" dirty="0"/>
              <a:t>resilience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2200" dirty="0" smtClean="0"/>
              <a:t>dle </a:t>
            </a:r>
            <a:r>
              <a:rPr lang="cs-CZ" sz="2200" dirty="0"/>
              <a:t>N. </a:t>
            </a:r>
            <a:r>
              <a:rPr lang="cs-CZ" sz="2200" dirty="0" err="1"/>
              <a:t>Henderson</a:t>
            </a:r>
            <a:r>
              <a:rPr lang="cs-CZ" sz="2200" dirty="0"/>
              <a:t> a M. </a:t>
            </a:r>
            <a:r>
              <a:rPr lang="cs-CZ" sz="2200" dirty="0" err="1"/>
              <a:t>Milstein</a:t>
            </a:r>
            <a:r>
              <a:rPr lang="cs-CZ" sz="2200" dirty="0"/>
              <a:t> (1996, in </a:t>
            </a:r>
            <a:r>
              <a:rPr lang="cs-CZ" sz="2200" dirty="0" err="1"/>
              <a:t>Vasquez</a:t>
            </a:r>
            <a:r>
              <a:rPr lang="cs-CZ" sz="2200" dirty="0"/>
              <a:t>, V. 2000)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0" y="1340768"/>
          <a:ext cx="565212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Obdélník 4"/>
          <p:cNvSpPr/>
          <p:nvPr/>
        </p:nvSpPr>
        <p:spPr>
          <a:xfrm>
            <a:off x="5292080" y="1556792"/>
            <a:ext cx="36724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Eliminace </a:t>
            </a:r>
            <a:r>
              <a:rPr lang="cs-CZ" sz="2000" dirty="0"/>
              <a:t>rizikových faktorů a </a:t>
            </a:r>
            <a:r>
              <a:rPr lang="cs-CZ" sz="2000" dirty="0" smtClean="0"/>
              <a:t>podpore </a:t>
            </a:r>
            <a:r>
              <a:rPr lang="cs-CZ" sz="2000" dirty="0"/>
              <a:t>resilience. </a:t>
            </a:r>
            <a:endParaRPr lang="cs-CZ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sociální vazby: posílení </a:t>
            </a:r>
            <a:r>
              <a:rPr lang="cs-CZ" sz="2000" dirty="0"/>
              <a:t>důvěry v sebe i druhé </a:t>
            </a:r>
            <a:r>
              <a:rPr lang="cs-CZ" sz="2000" dirty="0" smtClean="0"/>
              <a:t>lidi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hranice: upevňuje </a:t>
            </a:r>
            <a:r>
              <a:rPr lang="cs-CZ" sz="2000" dirty="0"/>
              <a:t>pocit stability a </a:t>
            </a:r>
            <a:r>
              <a:rPr lang="cs-CZ" sz="2000" dirty="0" smtClean="0"/>
              <a:t>bezpečí,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dovednosti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podporování: důvěra a </a:t>
            </a:r>
            <a:r>
              <a:rPr lang="cs-CZ" sz="2000" dirty="0"/>
              <a:t>sebevědomí </a:t>
            </a:r>
            <a:endParaRPr lang="cs-CZ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očekávání: motivuje </a:t>
            </a:r>
            <a:r>
              <a:rPr lang="cs-CZ" sz="2000" dirty="0"/>
              <a:t>dítě k práci a navyšuje jeho hrdost na </a:t>
            </a:r>
            <a:r>
              <a:rPr lang="cs-CZ" sz="2000" dirty="0" smtClean="0"/>
              <a:t>úspěch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příležitosti k participaci: zodpovědnosti </a:t>
            </a:r>
            <a:r>
              <a:rPr lang="cs-CZ" sz="2000" dirty="0"/>
              <a:t>a </a:t>
            </a:r>
            <a:r>
              <a:rPr lang="cs-CZ" sz="2000" dirty="0" smtClean="0"/>
              <a:t>smysl života</a:t>
            </a:r>
            <a:endParaRPr lang="cs-CZ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96950"/>
          </a:xfrm>
        </p:spPr>
        <p:txBody>
          <a:bodyPr>
            <a:noAutofit/>
          </a:bodyPr>
          <a:lstStyle/>
          <a:p>
            <a:r>
              <a:rPr lang="cs-CZ" dirty="0" smtClean="0"/>
              <a:t>Strategie posilování edukační resilience </a:t>
            </a:r>
            <a:r>
              <a:rPr lang="cs-CZ" sz="2000" dirty="0" smtClean="0"/>
              <a:t>dle J. A. </a:t>
            </a:r>
            <a:r>
              <a:rPr lang="cs-CZ" sz="2000" dirty="0" err="1" smtClean="0"/>
              <a:t>Downey</a:t>
            </a:r>
            <a:r>
              <a:rPr lang="cs-CZ" sz="2000" dirty="0" smtClean="0"/>
              <a:t> (2008)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179513" y="908720"/>
          <a:ext cx="8964487" cy="5507106"/>
        </p:xfrm>
        <a:graphic>
          <a:graphicData uri="http://schemas.openxmlformats.org/drawingml/2006/table">
            <a:tbl>
              <a:tblPr/>
              <a:tblGrid>
                <a:gridCol w="910534"/>
                <a:gridCol w="2936360"/>
                <a:gridCol w="5117593"/>
              </a:tblGrid>
              <a:tr h="243007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Klastr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30" marR="8330" marT="83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Příklady</a:t>
                      </a:r>
                    </a:p>
                  </a:txBody>
                  <a:tcPr marL="8330" marR="8330" marT="83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Doporučení</a:t>
                      </a:r>
                    </a:p>
                  </a:txBody>
                  <a:tcPr marL="8330" marR="8330" marT="83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23894">
                <a:tc rowSpan="3"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Vztah </a:t>
                      </a: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učitel -</a:t>
                      </a: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žák</a:t>
                      </a: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zdravé vztahy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Silné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pozitivní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vztahy (respekt, důvěra, podpora, soudržnost)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55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vysoká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realistická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očekávání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"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 zvládneš" přístup; podporovat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snahu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úspěch,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03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posílení sebevědomí žáka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zaměřit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silné stránky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úspěch</a:t>
                      </a:r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žáka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rowSpan="4"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Klima třídy</a:t>
                      </a: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žáci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jsou zodpovědní za svůj úspěch</a:t>
                      </a: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pomáhat studentům nastavit si cíle  a být hrdý na svůj výkon</a:t>
                      </a: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podporující komunita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povzbuzování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důvěra, podpora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pocit</a:t>
                      </a:r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sounáležitosti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688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smysluplná participace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cíl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zodpovědnost za chod třídy a školy; oceňovat participaci žáků</a:t>
                      </a: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7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jasná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důsledná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očekávání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udržovat jasnou strukturu pro chování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ve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třídě</a:t>
                      </a: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882">
                <a:tc rowSpan="2"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Strategie instruování</a:t>
                      </a: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strategie kooperativního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učení</a:t>
                      </a: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"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studijní týmy" se skupinovými cíly a individuální odpovědností, aby se motivovali k učení</a:t>
                      </a: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7688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tutorování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spolužáků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každodenní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čtení s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mladším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žákem;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pokročilí žáci </a:t>
                      </a:r>
                      <a:r>
                        <a:rPr lang="cs-CZ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tutorují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jiné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882">
                <a:tc rowSpan="3"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Dovednosti žáka</a:t>
                      </a: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učit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celoživotním dovednostem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sociální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 komunikační kompetence;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řešení konfliktů;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asertivita;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řešení problémů; kritické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myšlení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60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extrakulikulární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aktivity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pozitivní trávení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času v rámci mnoha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aktivit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0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gramotnost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čtení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pochopení textu na úrovni třídy</a:t>
                      </a:r>
                    </a:p>
                  </a:txBody>
                  <a:tcPr marL="8330" marR="8330" marT="83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pPr algn="l"/>
            <a:r>
              <a:rPr lang="cs-CZ" sz="3600" b="1" dirty="0" smtClean="0"/>
              <a:t>Strategie posilování resilience u dětí v riziku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8229600" cy="4896544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cs-CZ" sz="2400" b="1" dirty="0" smtClean="0"/>
              <a:t>Bezpečné a předvídatelné vzdělávací prostředí: </a:t>
            </a:r>
          </a:p>
          <a:p>
            <a:pPr lvl="1"/>
            <a:r>
              <a:rPr lang="cs-CZ" sz="2400" dirty="0" smtClean="0"/>
              <a:t>jasný řád, rutina a emocionálně stabilní a předvídatelní dospělí =&gt; pocit jistoty a bezpečí. </a:t>
            </a:r>
          </a:p>
          <a:p>
            <a:pPr lvl="1"/>
            <a:r>
              <a:rPr lang="cs-CZ" sz="2400" dirty="0" smtClean="0"/>
              <a:t>participace na mimo/školních aktivitách, na výběru cílů =&gt; pocit kontroly a sebedůvěru dítěte</a:t>
            </a:r>
          </a:p>
          <a:p>
            <a:pPr lvl="0">
              <a:buNone/>
            </a:pPr>
            <a:r>
              <a:rPr lang="cs-CZ" sz="2400" b="1" dirty="0" smtClean="0"/>
              <a:t>Smysluplná pravidla a limity a důsledné vyžadování: </a:t>
            </a:r>
          </a:p>
          <a:p>
            <a:pPr lvl="1"/>
            <a:r>
              <a:rPr lang="cs-CZ" sz="2400" dirty="0" smtClean="0"/>
              <a:t>rozvíjí důvěru v dospělé osoby a poskytují rámec pro vhodné chování </a:t>
            </a:r>
          </a:p>
          <a:p>
            <a:pPr lvl="0">
              <a:buNone/>
            </a:pPr>
            <a:r>
              <a:rPr lang="cs-CZ" sz="2400" b="1" dirty="0" smtClean="0"/>
              <a:t>Přirozené a logické důsledky: </a:t>
            </a:r>
          </a:p>
          <a:p>
            <a:pPr lvl="1"/>
            <a:r>
              <a:rPr lang="cs-CZ" sz="2400" dirty="0" smtClean="0"/>
              <a:t>přirozené důsledky vedou k přirozenému se poučení z důsledků chování (bez intervence dospělého)</a:t>
            </a:r>
          </a:p>
          <a:p>
            <a:pPr lvl="1"/>
            <a:r>
              <a:rPr lang="cs-CZ" sz="2400" dirty="0" smtClean="0"/>
              <a:t>logické důsledky vyžadují iniciativu pedagoga, ideálně ihned po chování dítěte (propojení příčina – důsledek)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3600" b="1" dirty="0" smtClean="0"/>
              <a:t>Strategie posilování resilience u dětí v riziku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cs-CZ" sz="2800" b="1" dirty="0" smtClean="0"/>
              <a:t>Potřeba důsledné disciplíny: </a:t>
            </a:r>
          </a:p>
          <a:p>
            <a:pPr lvl="1"/>
            <a:r>
              <a:rPr lang="cs-CZ" dirty="0" smtClean="0"/>
              <a:t>bez matoucích požadavků ohledně chování, </a:t>
            </a:r>
          </a:p>
          <a:p>
            <a:pPr lvl="1"/>
            <a:r>
              <a:rPr lang="cs-CZ" dirty="0" smtClean="0"/>
              <a:t>pozitivní posilování chování </a:t>
            </a:r>
          </a:p>
          <a:p>
            <a:pPr lvl="0">
              <a:buNone/>
            </a:pPr>
            <a:r>
              <a:rPr lang="cs-CZ" sz="2800" b="1" dirty="0" smtClean="0"/>
              <a:t>Trénování sociálních kompetencí </a:t>
            </a:r>
          </a:p>
          <a:p>
            <a:pPr lvl="1"/>
            <a:r>
              <a:rPr lang="cs-CZ" dirty="0" smtClean="0"/>
              <a:t>Např. navazování a udržení přátelství (skupinové projekty, plakáty přátelství, třídní noviny, kooperativní hry, knihy a videa o přátelství…) </a:t>
            </a:r>
          </a:p>
          <a:p>
            <a:pPr lvl="1"/>
            <a:r>
              <a:rPr lang="cs-CZ" dirty="0" smtClean="0"/>
              <a:t>rozeznání a vyjadřování emocí (rozšiřování slovníku emocí, rozeznávání emocí u osob, jejich výrazu…)  </a:t>
            </a:r>
          </a:p>
          <a:p>
            <a:pPr lvl="1"/>
            <a:r>
              <a:rPr lang="cs-CZ" dirty="0" smtClean="0"/>
              <a:t>řízení vzteku, zpracování konfliktů, rozvoj smyslu interní kontroly </a:t>
            </a:r>
          </a:p>
          <a:p>
            <a:pPr lvl="1"/>
            <a:endParaRPr lang="cs-CZ" sz="36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resilience - ochutnávka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19256" cy="493776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Osobnostní </a:t>
            </a:r>
            <a:r>
              <a:rPr lang="cs-CZ" b="1" dirty="0" smtClean="0"/>
              <a:t>kompetence</a:t>
            </a:r>
            <a:r>
              <a:rPr lang="cs-CZ" dirty="0" smtClean="0"/>
              <a:t> a síla, která stojí více na schopnostech a pozitivních stránkách než slabých stránkách a patologiích </a:t>
            </a:r>
          </a:p>
          <a:p>
            <a:r>
              <a:rPr lang="cs-CZ" dirty="0" smtClean="0"/>
              <a:t>Osobnostní </a:t>
            </a:r>
            <a:r>
              <a:rPr lang="cs-CZ" b="1" dirty="0" smtClean="0"/>
              <a:t>charakteristiky</a:t>
            </a:r>
            <a:r>
              <a:rPr lang="cs-CZ" dirty="0" smtClean="0"/>
              <a:t>, které snižují negativní efekt stresu a které zlepšují adaptaci na stres</a:t>
            </a:r>
          </a:p>
          <a:p>
            <a:r>
              <a:rPr lang="cs-CZ" b="1" dirty="0" smtClean="0"/>
              <a:t>Kapacita nepodlehnout</a:t>
            </a:r>
            <a:r>
              <a:rPr lang="cs-CZ" dirty="0" smtClean="0"/>
              <a:t> stresové události a udržet si patřičnou kvalitu života a pohodu</a:t>
            </a:r>
          </a:p>
          <a:p>
            <a:r>
              <a:rPr lang="cs-CZ" b="1" dirty="0" smtClean="0"/>
              <a:t>Úsilí</a:t>
            </a:r>
            <a:r>
              <a:rPr lang="cs-CZ" dirty="0" smtClean="0"/>
              <a:t> vynaložené na udržení životní rovnováhy v nepříznivé situaci. </a:t>
            </a:r>
          </a:p>
          <a:p>
            <a:r>
              <a:rPr lang="cs-CZ" dirty="0" smtClean="0"/>
              <a:t>Schopnost </a:t>
            </a:r>
            <a:r>
              <a:rPr lang="cs-CZ" b="1" dirty="0" smtClean="0"/>
              <a:t>navrátit se zpět </a:t>
            </a:r>
            <a:r>
              <a:rPr lang="cs-CZ" dirty="0" smtClean="0"/>
              <a:t>do stavu před zážitkem nepřízně</a:t>
            </a:r>
          </a:p>
          <a:p>
            <a:r>
              <a:rPr lang="cs-CZ" dirty="0" smtClean="0"/>
              <a:t>A další 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3600" b="1" dirty="0" smtClean="0"/>
              <a:t>Strategie posilování resilience u dětí v riziku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424936" cy="4824536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cs-CZ" sz="2400" b="1" dirty="0" smtClean="0"/>
              <a:t>Podpora chování: </a:t>
            </a:r>
          </a:p>
          <a:p>
            <a:pPr lvl="1"/>
            <a:r>
              <a:rPr lang="cs-CZ" sz="2400" dirty="0" smtClean="0"/>
              <a:t>Staví na respektu a důvěrných vztazích mezi učitelem  a žákem, ne na moci a bolesti. </a:t>
            </a:r>
          </a:p>
          <a:p>
            <a:pPr lvl="1"/>
            <a:r>
              <a:rPr lang="cs-CZ" sz="2400" dirty="0" smtClean="0"/>
              <a:t>Využívá modelování chování se vzorem v sociálně zdatnějších vrstevnících. Podporuje dítě v oblasti </a:t>
            </a:r>
            <a:r>
              <a:rPr lang="cs-CZ" sz="2400" dirty="0" err="1" smtClean="0"/>
              <a:t>sebeřízení</a:t>
            </a:r>
            <a:r>
              <a:rPr lang="cs-CZ" sz="2400" dirty="0" smtClean="0"/>
              <a:t> a vyjadřování pocitů, učí sociálním kompetencím. </a:t>
            </a:r>
          </a:p>
          <a:p>
            <a:pPr lvl="1"/>
            <a:r>
              <a:rPr lang="cs-CZ" sz="2400" dirty="0" smtClean="0"/>
              <a:t>Podpora chování je individualizovaná tak, aby naplnila vzdělávací potřeby každého dítěte a jejím hmatatelným výstupem je individuální plán podpory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Posilování jako celoškolský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i="1" dirty="0" smtClean="0"/>
              <a:t>Vytvořit toto prostředí pro žáky činí nutným vytvořit toto prostředí pro všechny osoby ve škole… Je těžké starat se a podporovat, mít vysoká očekávání a zapojovat žáky do rozhodování bez podpory, respektu či příležitostí pracovat kolegiálně s ostatními. Posilování resilience je </a:t>
            </a:r>
            <a:r>
              <a:rPr lang="cs-CZ" i="1" dirty="0" err="1" smtClean="0"/>
              <a:t>ultimátně</a:t>
            </a:r>
            <a:r>
              <a:rPr lang="cs-CZ" i="1" dirty="0" smtClean="0"/>
              <a:t> proces „zevnitř-ven“, který se odvíjí od toho, jak o sebe pečují pedagogové</a:t>
            </a:r>
            <a:r>
              <a:rPr lang="cs-CZ" dirty="0" smtClean="0"/>
              <a:t>“ (</a:t>
            </a:r>
            <a:r>
              <a:rPr lang="cs-CZ" dirty="0" err="1" smtClean="0"/>
              <a:t>Benard</a:t>
            </a:r>
            <a:r>
              <a:rPr lang="cs-CZ" dirty="0" smtClean="0"/>
              <a:t>, B., s. 48, 1997). 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Mezinárodní projekt Resilience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International</a:t>
            </a:r>
            <a:r>
              <a:rPr lang="cs-CZ" dirty="0" smtClean="0"/>
              <a:t> Resilience Project)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29600" cy="49377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3300" i="1" dirty="0" smtClean="0"/>
              <a:t>Pětiletý chlapec přijde domů a říká mamince: „Tamten velký kluk mě šikanuje. Bije mě a občas i kope. Říkal jsem mu, ať toho nechá, ale pomohlo to jen na chvilku. Moc se ho bojím“</a:t>
            </a:r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endParaRPr lang="cs-CZ" i="1" dirty="0" smtClean="0"/>
          </a:p>
          <a:p>
            <a:pPr lvl="0">
              <a:buNone/>
            </a:pPr>
            <a:r>
              <a:rPr lang="cs-CZ" dirty="0" smtClean="0"/>
              <a:t>ON MÁ</a:t>
            </a:r>
          </a:p>
          <a:p>
            <a:pPr lvl="0"/>
            <a:r>
              <a:rPr lang="cs-CZ" dirty="0" smtClean="0"/>
              <a:t>Osoby kterým důvěřuji a které mě mají rády</a:t>
            </a:r>
          </a:p>
          <a:p>
            <a:pPr lvl="0"/>
            <a:r>
              <a:rPr lang="cs-CZ" dirty="0" smtClean="0"/>
              <a:t>Osoby které mi pomáhají, když je mi špatně, jsem v nebezpečí</a:t>
            </a:r>
          </a:p>
          <a:p>
            <a:pPr lvl="0">
              <a:buNone/>
            </a:pPr>
            <a:r>
              <a:rPr lang="cs-CZ" dirty="0" smtClean="0"/>
              <a:t>ON JE</a:t>
            </a:r>
          </a:p>
          <a:p>
            <a:pPr lvl="0"/>
            <a:r>
              <a:rPr lang="cs-CZ" dirty="0" smtClean="0"/>
              <a:t>Člověk, kterého mohou mít lidé rádi</a:t>
            </a:r>
          </a:p>
          <a:p>
            <a:pPr lvl="0"/>
            <a:r>
              <a:rPr lang="cs-CZ" dirty="0" smtClean="0"/>
              <a:t>Si jistý, že věci dopadnou dobře</a:t>
            </a:r>
          </a:p>
          <a:p>
            <a:pPr lvl="0">
              <a:buNone/>
            </a:pPr>
            <a:r>
              <a:rPr lang="cs-CZ" dirty="0" smtClean="0"/>
              <a:t>ON UMÍ </a:t>
            </a:r>
          </a:p>
          <a:p>
            <a:pPr lvl="0"/>
            <a:r>
              <a:rPr lang="cs-CZ" dirty="0" smtClean="0"/>
              <a:t>Mluvit o věcech kterých se bojím a které mě ohrožují</a:t>
            </a:r>
          </a:p>
          <a:p>
            <a:pPr lvl="0"/>
            <a:r>
              <a:rPr lang="cs-CZ" dirty="0" smtClean="0"/>
              <a:t>Najít někoho, kdo mi pomůže, když je třeba</a:t>
            </a:r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Mezinárodní projekt Resilience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International</a:t>
            </a:r>
            <a:r>
              <a:rPr lang="cs-CZ" dirty="0" smtClean="0"/>
              <a:t> Resilience Project)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Mezinárodní projekt Resilience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faktory posilující </a:t>
            </a:r>
            <a:r>
              <a:rPr lang="cs-CZ" dirty="0" err="1" smtClean="0"/>
              <a:t>rsilienci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67544" y="1412776"/>
          <a:ext cx="8229600" cy="465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i="1" dirty="0" smtClean="0"/>
              <a:t>Petr (9 let) šel ven, i když mu to otec zakázal. Otec o odchodu nevěděl, dokud si neuvědomil, že je pozdě a syn není doma.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Jak posílit resilienci: </a:t>
            </a:r>
          </a:p>
          <a:p>
            <a:pPr>
              <a:buFontTx/>
              <a:buChar char="-"/>
            </a:pPr>
            <a:r>
              <a:rPr lang="cs-CZ" dirty="0" smtClean="0"/>
              <a:t>Promluvit si s chlapcem po návratu</a:t>
            </a:r>
          </a:p>
          <a:p>
            <a:pPr lvl="1">
              <a:buFontTx/>
              <a:buChar char="-"/>
            </a:pPr>
            <a:r>
              <a:rPr lang="cs-CZ" dirty="0" smtClean="0"/>
              <a:t>proč porušil pravidla (já mám) a že takové chování není přijatelné</a:t>
            </a:r>
          </a:p>
          <a:p>
            <a:pPr lvl="1">
              <a:buFontTx/>
              <a:buChar char="-"/>
            </a:pPr>
            <a:r>
              <a:rPr lang="cs-CZ" dirty="0" smtClean="0"/>
              <a:t>Chlapec je zodpovědný z své chování (</a:t>
            </a:r>
            <a:r>
              <a:rPr lang="cs-CZ" smtClean="0"/>
              <a:t>já </a:t>
            </a:r>
            <a:r>
              <a:rPr lang="cs-CZ" smtClean="0"/>
              <a:t>jsem</a:t>
            </a:r>
            <a:r>
              <a:rPr lang="cs-CZ" smtClean="0"/>
              <a:t>)</a:t>
            </a:r>
            <a:endParaRPr lang="cs-CZ" dirty="0" smtClean="0"/>
          </a:p>
          <a:p>
            <a:pPr lvl="1">
              <a:buFontTx/>
              <a:buChar char="-"/>
            </a:pPr>
            <a:r>
              <a:rPr lang="cs-CZ" dirty="0" smtClean="0"/>
              <a:t>Co se má udělat příště, aby k takovému chování nedošlo (já umím)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Jak neposilovat: </a:t>
            </a:r>
          </a:p>
          <a:p>
            <a:pPr>
              <a:buNone/>
            </a:pPr>
            <a:r>
              <a:rPr lang="cs-CZ" dirty="0" smtClean="0"/>
              <a:t>- výprask, nadávky, dávat pocit, že je „zlý kluk“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Mezinárodní projekt Resilience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International</a:t>
            </a:r>
            <a:r>
              <a:rPr lang="cs-CZ" dirty="0" smtClean="0"/>
              <a:t> Resilience Project)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1428736"/>
            <a:ext cx="4786346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b="1" cap="none" dirty="0" smtClean="0">
                <a:solidFill>
                  <a:schemeClr val="accent2"/>
                </a:solidFill>
              </a:rPr>
              <a:t>Resilience</a:t>
            </a:r>
            <a:br>
              <a:rPr lang="cs-CZ" b="1" cap="none" dirty="0" smtClean="0">
                <a:solidFill>
                  <a:schemeClr val="accent2"/>
                </a:solidFill>
              </a:rPr>
            </a:br>
            <a:endParaRPr lang="cs-CZ" sz="2400" b="1" cap="none" dirty="0" smtClean="0">
              <a:solidFill>
                <a:schemeClr val="accent2"/>
              </a:solidFill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00948" cy="4911741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Schopnost</a:t>
            </a:r>
            <a:r>
              <a:rPr lang="cs-CZ" sz="2400" dirty="0" smtClean="0"/>
              <a:t> jedinců, navzdory vystavení nepříznivým</a:t>
            </a:r>
          </a:p>
          <a:p>
            <a:pPr>
              <a:buNone/>
            </a:pPr>
            <a:r>
              <a:rPr lang="cs-CZ" sz="2400" dirty="0" smtClean="0"/>
              <a:t>individuálním či sociálním okolnostem, </a:t>
            </a:r>
            <a:r>
              <a:rPr lang="cs-CZ" sz="2400" b="1" dirty="0" smtClean="0"/>
              <a:t>směřovat</a:t>
            </a:r>
          </a:p>
          <a:p>
            <a:pPr>
              <a:buNone/>
            </a:pPr>
            <a:r>
              <a:rPr lang="cs-CZ" sz="2400" b="1" dirty="0" smtClean="0"/>
              <a:t>k využívání zdrojů zdraví</a:t>
            </a:r>
            <a:r>
              <a:rPr lang="cs-CZ" sz="2400" dirty="0" smtClean="0"/>
              <a:t>, včetně využívání </a:t>
            </a:r>
          </a:p>
          <a:p>
            <a:pPr>
              <a:buNone/>
            </a:pPr>
            <a:r>
              <a:rPr lang="cs-CZ" sz="2400" dirty="0" smtClean="0"/>
              <a:t>příležitostí zažívat zkušenost životní spokojenosti. 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Jednak </a:t>
            </a:r>
            <a:r>
              <a:rPr lang="cs-CZ" sz="2400" b="1" dirty="0" smtClean="0"/>
              <a:t>schopnost</a:t>
            </a:r>
            <a:r>
              <a:rPr lang="cs-CZ" sz="2400" dirty="0" smtClean="0"/>
              <a:t> rodiny, komunity a kultury </a:t>
            </a:r>
          </a:p>
          <a:p>
            <a:pPr>
              <a:buNone/>
            </a:pPr>
            <a:r>
              <a:rPr lang="cs-CZ" sz="2400" dirty="0" smtClean="0"/>
              <a:t>tyto </a:t>
            </a:r>
            <a:r>
              <a:rPr lang="cs-CZ" sz="2400" b="1" dirty="0" smtClean="0"/>
              <a:t>zdroje</a:t>
            </a:r>
            <a:r>
              <a:rPr lang="cs-CZ" sz="2400" dirty="0" smtClean="0"/>
              <a:t> jedinci </a:t>
            </a:r>
            <a:r>
              <a:rPr lang="cs-CZ" sz="2400" b="1" dirty="0" smtClean="0"/>
              <a:t>poskytnout</a:t>
            </a:r>
            <a:r>
              <a:rPr lang="cs-CZ" sz="2400" dirty="0" smtClean="0"/>
              <a:t> </a:t>
            </a:r>
          </a:p>
          <a:p>
            <a:pPr>
              <a:buNone/>
            </a:pPr>
            <a:r>
              <a:rPr lang="cs-CZ" sz="2400" dirty="0" smtClean="0"/>
              <a:t>způsobem pro danou </a:t>
            </a:r>
          </a:p>
          <a:p>
            <a:pPr>
              <a:buNone/>
            </a:pPr>
            <a:r>
              <a:rPr lang="cs-CZ" sz="2400" dirty="0" smtClean="0"/>
              <a:t>kulturu přiléhajícím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solidFill>
                  <a:schemeClr val="accent2"/>
                </a:solidFill>
              </a:rPr>
              <a:t>Teorie resilience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229600" cy="3649960"/>
          </a:xfrm>
        </p:spPr>
        <p:txBody>
          <a:bodyPr/>
          <a:lstStyle/>
          <a:p>
            <a:r>
              <a:rPr lang="cs-CZ" b="1" dirty="0" smtClean="0"/>
              <a:t>protektivní </a:t>
            </a:r>
            <a:r>
              <a:rPr lang="cs-CZ" dirty="0" smtClean="0"/>
              <a:t>+ rizikové faktory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err="1" smtClean="0"/>
              <a:t>multidimenzionální</a:t>
            </a:r>
            <a:r>
              <a:rPr lang="cs-CZ" b="1" dirty="0" smtClean="0"/>
              <a:t> komplex </a:t>
            </a:r>
            <a:endParaRPr lang="cs-CZ" b="1" dirty="0" smtClean="0"/>
          </a:p>
          <a:p>
            <a:pPr lvl="1"/>
            <a:r>
              <a:rPr lang="cs-CZ" dirty="0" smtClean="0"/>
              <a:t>vlastnosti</a:t>
            </a:r>
            <a:r>
              <a:rPr lang="cs-CZ" dirty="0" smtClean="0"/>
              <a:t>, vlivy, </a:t>
            </a:r>
            <a:r>
              <a:rPr lang="cs-CZ" dirty="0" smtClean="0"/>
              <a:t>mechanismy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dynamický, </a:t>
            </a:r>
            <a:r>
              <a:rPr lang="cs-CZ" dirty="0" smtClean="0"/>
              <a:t>s kontextem </a:t>
            </a:r>
            <a:r>
              <a:rPr lang="cs-CZ" b="1" dirty="0" smtClean="0"/>
              <a:t>interagující </a:t>
            </a:r>
            <a:r>
              <a:rPr lang="cs-CZ" dirty="0" smtClean="0"/>
              <a:t> </a:t>
            </a:r>
            <a:r>
              <a:rPr lang="cs-CZ" dirty="0" smtClean="0"/>
              <a:t>proces</a:t>
            </a:r>
          </a:p>
          <a:p>
            <a:pPr lvl="1"/>
            <a:r>
              <a:rPr lang="cs-CZ" dirty="0" smtClean="0"/>
              <a:t>příklad adopce dítěte ohroženého/bez ohrožení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/>
                </a:solidFill>
              </a:rPr>
              <a:t>Faktory resilience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PROTEKTIVNÍ</a:t>
            </a:r>
          </a:p>
          <a:p>
            <a:endParaRPr lang="cs-CZ" dirty="0" smtClean="0"/>
          </a:p>
          <a:p>
            <a:r>
              <a:rPr lang="cs-CZ" dirty="0" smtClean="0"/>
              <a:t>tlumiče proti nepřízním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aktivace k vlastnímu úsilí 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RIZIKOVÉ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faktory zvyšují pravděpodobnost vzniku PCH</a:t>
            </a:r>
          </a:p>
          <a:p>
            <a:pPr>
              <a:lnSpc>
                <a:spcPct val="150000"/>
              </a:lnSpc>
              <a:buNone/>
            </a:pPr>
            <a:endParaRPr lang="cs-CZ" dirty="0" smtClean="0"/>
          </a:p>
          <a:p>
            <a:r>
              <a:rPr lang="cs-CZ" dirty="0" smtClean="0"/>
              <a:t>ochranný skleník?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Skupina 38"/>
          <p:cNvGrpSpPr/>
          <p:nvPr/>
        </p:nvGrpSpPr>
        <p:grpSpPr>
          <a:xfrm>
            <a:off x="179512" y="2204864"/>
            <a:ext cx="8712968" cy="3454643"/>
            <a:chOff x="179512" y="1196752"/>
            <a:chExt cx="8712968" cy="3454643"/>
          </a:xfrm>
          <a:solidFill>
            <a:schemeClr val="accent2">
              <a:lumMod val="60000"/>
              <a:lumOff val="40000"/>
            </a:schemeClr>
          </a:solidFill>
        </p:grpSpPr>
        <p:grpSp>
          <p:nvGrpSpPr>
            <p:cNvPr id="31" name="Skupina 30"/>
            <p:cNvGrpSpPr/>
            <p:nvPr/>
          </p:nvGrpSpPr>
          <p:grpSpPr>
            <a:xfrm>
              <a:off x="3419872" y="1196752"/>
              <a:ext cx="5472608" cy="2592288"/>
              <a:chOff x="3419872" y="1196752"/>
              <a:chExt cx="5472608" cy="2592288"/>
            </a:xfrm>
            <a:grpFill/>
          </p:grpSpPr>
          <p:sp>
            <p:nvSpPr>
              <p:cNvPr id="27" name="TextovéPole 26"/>
              <p:cNvSpPr txBox="1"/>
              <p:nvPr/>
            </p:nvSpPr>
            <p:spPr>
              <a:xfrm>
                <a:off x="3419872" y="1196752"/>
                <a:ext cx="2304256" cy="64633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b="1" dirty="0" smtClean="0"/>
                  <a:t>Zdravý vývoj a pozitivní výsledky</a:t>
                </a:r>
                <a:endParaRPr lang="cs-CZ" b="1" dirty="0"/>
              </a:p>
            </p:txBody>
          </p:sp>
          <p:grpSp>
            <p:nvGrpSpPr>
              <p:cNvPr id="10" name="Skupina 28"/>
              <p:cNvGrpSpPr/>
              <p:nvPr/>
            </p:nvGrpSpPr>
            <p:grpSpPr>
              <a:xfrm>
                <a:off x="5724128" y="2060848"/>
                <a:ext cx="3168352" cy="1728192"/>
                <a:chOff x="755576" y="2420888"/>
                <a:chExt cx="3600400" cy="2304256"/>
              </a:xfrm>
              <a:grpFill/>
            </p:grpSpPr>
            <p:sp>
              <p:nvSpPr>
                <p:cNvPr id="30" name="Obdélník 29"/>
                <p:cNvSpPr/>
                <p:nvPr/>
              </p:nvSpPr>
              <p:spPr>
                <a:xfrm>
                  <a:off x="755576" y="2420888"/>
                  <a:ext cx="3600400" cy="2304256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grpSp>
              <p:nvGrpSpPr>
                <p:cNvPr id="11" name="Skupina 30"/>
                <p:cNvGrpSpPr/>
                <p:nvPr/>
              </p:nvGrpSpPr>
              <p:grpSpPr>
                <a:xfrm>
                  <a:off x="837403" y="2420888"/>
                  <a:ext cx="3458838" cy="2234571"/>
                  <a:chOff x="837403" y="2420888"/>
                  <a:chExt cx="3458838" cy="2234571"/>
                </a:xfrm>
                <a:grpFill/>
              </p:grpSpPr>
              <p:sp>
                <p:nvSpPr>
                  <p:cNvPr id="32" name="Čtyřstranná šipka 31"/>
                  <p:cNvSpPr/>
                  <p:nvPr/>
                </p:nvSpPr>
                <p:spPr>
                  <a:xfrm>
                    <a:off x="2228467" y="3188973"/>
                    <a:ext cx="1008113" cy="1000128"/>
                  </a:xfrm>
                  <a:prstGeom prst="quadArrow">
                    <a:avLst>
                      <a:gd name="adj1" fmla="val 11535"/>
                      <a:gd name="adj2" fmla="val 17756"/>
                      <a:gd name="adj3" fmla="val 17018"/>
                    </a:avLst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ln cmpd="sng"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3" name="TextovéPole 32"/>
                  <p:cNvSpPr txBox="1"/>
                  <p:nvPr/>
                </p:nvSpPr>
                <p:spPr>
                  <a:xfrm>
                    <a:off x="1573849" y="2420888"/>
                    <a:ext cx="1882027" cy="697627"/>
                  </a:xfrm>
                  <a:prstGeom prst="rect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ln cmpd="sng"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400" b="1" dirty="0" smtClean="0"/>
                      <a:t>Individuální charakteristiky</a:t>
                    </a:r>
                    <a:endParaRPr lang="cs-CZ" sz="1400" b="1" dirty="0"/>
                  </a:p>
                </p:txBody>
              </p:sp>
              <p:sp>
                <p:nvSpPr>
                  <p:cNvPr id="34" name="TextovéPole 33"/>
                  <p:cNvSpPr txBox="1"/>
                  <p:nvPr/>
                </p:nvSpPr>
                <p:spPr>
                  <a:xfrm>
                    <a:off x="1573849" y="4245090"/>
                    <a:ext cx="1947489" cy="410369"/>
                  </a:xfrm>
                  <a:prstGeom prst="rect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ln cmpd="sng"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400" b="1" dirty="0" smtClean="0"/>
                      <a:t>Škola a vrstevníci </a:t>
                    </a:r>
                    <a:endParaRPr lang="cs-CZ" sz="1400" b="1" dirty="0"/>
                  </a:p>
                </p:txBody>
              </p:sp>
              <p:sp>
                <p:nvSpPr>
                  <p:cNvPr id="35" name="TextovéPole 34"/>
                  <p:cNvSpPr txBox="1"/>
                  <p:nvPr/>
                </p:nvSpPr>
                <p:spPr>
                  <a:xfrm>
                    <a:off x="837403" y="3380995"/>
                    <a:ext cx="1309237" cy="697627"/>
                  </a:xfrm>
                  <a:prstGeom prst="rect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ln cmpd="sng"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400" b="1" dirty="0" smtClean="0"/>
                      <a:t>Komunita, společnost</a:t>
                    </a:r>
                    <a:endParaRPr lang="cs-CZ" sz="1400" b="1" dirty="0"/>
                  </a:p>
                </p:txBody>
              </p:sp>
              <p:sp>
                <p:nvSpPr>
                  <p:cNvPr id="36" name="TextovéPole 35"/>
                  <p:cNvSpPr txBox="1"/>
                  <p:nvPr/>
                </p:nvSpPr>
                <p:spPr>
                  <a:xfrm>
                    <a:off x="3203847" y="3429000"/>
                    <a:ext cx="1092394" cy="410369"/>
                  </a:xfrm>
                  <a:prstGeom prst="rect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ln cmpd="sng"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400" b="1" dirty="0" smtClean="0"/>
                      <a:t>Rodina </a:t>
                    </a:r>
                    <a:endParaRPr lang="cs-CZ" sz="1400" b="1" dirty="0"/>
                  </a:p>
                </p:txBody>
              </p:sp>
            </p:grpSp>
          </p:grpSp>
          <p:sp>
            <p:nvSpPr>
              <p:cNvPr id="26" name="TextovéPole 25"/>
              <p:cNvSpPr txBox="1"/>
              <p:nvPr/>
            </p:nvSpPr>
            <p:spPr>
              <a:xfrm>
                <a:off x="4067944" y="2708920"/>
                <a:ext cx="936104" cy="46166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b="1" dirty="0" smtClean="0"/>
                  <a:t>Dítě </a:t>
                </a:r>
                <a:endParaRPr lang="cs-CZ" sz="2400" b="1" dirty="0"/>
              </a:p>
            </p:txBody>
          </p:sp>
        </p:grpSp>
        <p:grpSp>
          <p:nvGrpSpPr>
            <p:cNvPr id="38" name="Skupina 37"/>
            <p:cNvGrpSpPr/>
            <p:nvPr/>
          </p:nvGrpSpPr>
          <p:grpSpPr>
            <a:xfrm>
              <a:off x="179512" y="1844824"/>
              <a:ext cx="5616624" cy="2806571"/>
              <a:chOff x="179512" y="1844824"/>
              <a:chExt cx="5616624" cy="2806571"/>
            </a:xfrm>
            <a:grpFill/>
          </p:grpSpPr>
          <p:grpSp>
            <p:nvGrpSpPr>
              <p:cNvPr id="29" name="Skupina 28"/>
              <p:cNvGrpSpPr/>
              <p:nvPr/>
            </p:nvGrpSpPr>
            <p:grpSpPr>
              <a:xfrm>
                <a:off x="179512" y="2060848"/>
                <a:ext cx="5616624" cy="2590547"/>
                <a:chOff x="179512" y="2060848"/>
                <a:chExt cx="5616624" cy="2590547"/>
              </a:xfrm>
              <a:grpFill/>
            </p:grpSpPr>
            <p:grpSp>
              <p:nvGrpSpPr>
                <p:cNvPr id="7" name="Skupina 8"/>
                <p:cNvGrpSpPr/>
                <p:nvPr/>
              </p:nvGrpSpPr>
              <p:grpSpPr>
                <a:xfrm>
                  <a:off x="179512" y="2060848"/>
                  <a:ext cx="3168352" cy="1728192"/>
                  <a:chOff x="755576" y="2420888"/>
                  <a:chExt cx="3600400" cy="2304256"/>
                </a:xfrm>
                <a:grpFill/>
              </p:grpSpPr>
              <p:sp>
                <p:nvSpPr>
                  <p:cNvPr id="8" name="Obdélník 7"/>
                  <p:cNvSpPr/>
                  <p:nvPr/>
                </p:nvSpPr>
                <p:spPr>
                  <a:xfrm>
                    <a:off x="755576" y="2420888"/>
                    <a:ext cx="3600400" cy="2304256"/>
                  </a:xfrm>
                  <a:prstGeom prst="rect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2000" dirty="0"/>
                  </a:p>
                </p:txBody>
              </p:sp>
              <p:grpSp>
                <p:nvGrpSpPr>
                  <p:cNvPr id="9" name="Skupina 6"/>
                  <p:cNvGrpSpPr/>
                  <p:nvPr/>
                </p:nvGrpSpPr>
                <p:grpSpPr>
                  <a:xfrm>
                    <a:off x="827584" y="2420888"/>
                    <a:ext cx="3299276" cy="2234572"/>
                    <a:chOff x="827584" y="2420888"/>
                    <a:chExt cx="3299276" cy="2234572"/>
                  </a:xfrm>
                  <a:grpFill/>
                </p:grpSpPr>
                <p:sp>
                  <p:nvSpPr>
                    <p:cNvPr id="2" name="Čtyřstranná šipka 1"/>
                    <p:cNvSpPr/>
                    <p:nvPr/>
                  </p:nvSpPr>
                  <p:spPr>
                    <a:xfrm>
                      <a:off x="2064812" y="3188973"/>
                      <a:ext cx="1008112" cy="1000128"/>
                    </a:xfrm>
                    <a:prstGeom prst="quadArrow">
                      <a:avLst>
                        <a:gd name="adj1" fmla="val 11535"/>
                        <a:gd name="adj2" fmla="val 17756"/>
                        <a:gd name="adj3" fmla="val 17018"/>
                      </a:avLst>
                    </a:prstGeom>
                    <a:grpFill/>
                    <a:ln cmpd="sng"/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" name="TextovéPole 2"/>
                    <p:cNvSpPr txBox="1"/>
                    <p:nvPr/>
                  </p:nvSpPr>
                  <p:spPr>
                    <a:xfrm>
                      <a:off x="1573849" y="2420888"/>
                      <a:ext cx="1882027" cy="697627"/>
                    </a:xfrm>
                    <a:prstGeom prst="rect">
                      <a:avLst/>
                    </a:prstGeom>
                    <a:grpFill/>
                    <a:ln cmpd="sng">
                      <a:solidFill>
                        <a:schemeClr val="tx1"/>
                      </a:solidFill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cs-CZ" sz="1400" b="1" dirty="0" smtClean="0"/>
                        <a:t>Individuální  charakteristiky</a:t>
                      </a:r>
                      <a:endParaRPr lang="cs-CZ" sz="1400" b="1" dirty="0"/>
                    </a:p>
                  </p:txBody>
                </p:sp>
                <p:sp>
                  <p:nvSpPr>
                    <p:cNvPr id="4" name="TextovéPole 3"/>
                    <p:cNvSpPr txBox="1"/>
                    <p:nvPr/>
                  </p:nvSpPr>
                  <p:spPr>
                    <a:xfrm>
                      <a:off x="1492021" y="4245091"/>
                      <a:ext cx="2029316" cy="410369"/>
                    </a:xfrm>
                    <a:prstGeom prst="rect">
                      <a:avLst/>
                    </a:prstGeom>
                    <a:grpFill/>
                    <a:ln cmpd="sng">
                      <a:solidFill>
                        <a:schemeClr val="tx1"/>
                      </a:solidFill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cs-CZ" sz="1400" b="1" dirty="0" smtClean="0"/>
                        <a:t>Škola a vrstevníci </a:t>
                      </a:r>
                      <a:endParaRPr lang="cs-CZ" sz="1400" b="1" dirty="0"/>
                    </a:p>
                  </p:txBody>
                </p:sp>
                <p:sp>
                  <p:nvSpPr>
                    <p:cNvPr id="5" name="TextovéPole 4"/>
                    <p:cNvSpPr txBox="1"/>
                    <p:nvPr/>
                  </p:nvSpPr>
                  <p:spPr>
                    <a:xfrm>
                      <a:off x="827584" y="3356992"/>
                      <a:ext cx="1237228" cy="697627"/>
                    </a:xfrm>
                    <a:prstGeom prst="rect">
                      <a:avLst/>
                    </a:prstGeom>
                    <a:grpFill/>
                    <a:ln cmpd="sng">
                      <a:solidFill>
                        <a:schemeClr val="tx1"/>
                      </a:solidFill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cs-CZ" sz="1400" b="1" dirty="0" smtClean="0"/>
                        <a:t>Komunita,  společnost</a:t>
                      </a:r>
                      <a:endParaRPr lang="cs-CZ" sz="1400" b="1" dirty="0"/>
                    </a:p>
                  </p:txBody>
                </p:sp>
                <p:sp>
                  <p:nvSpPr>
                    <p:cNvPr id="6" name="TextovéPole 5"/>
                    <p:cNvSpPr txBox="1"/>
                    <p:nvPr/>
                  </p:nvSpPr>
                  <p:spPr>
                    <a:xfrm>
                      <a:off x="3046740" y="3477005"/>
                      <a:ext cx="1080120" cy="410369"/>
                    </a:xfrm>
                    <a:prstGeom prst="rect">
                      <a:avLst/>
                    </a:prstGeom>
                    <a:grpFill/>
                    <a:ln cmpd="sng">
                      <a:solidFill>
                        <a:schemeClr val="tx1"/>
                      </a:solidFill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cs-CZ" sz="1400" b="1" dirty="0" smtClean="0"/>
                        <a:t>Rodina </a:t>
                      </a:r>
                      <a:endParaRPr lang="cs-CZ" sz="1400" b="1" dirty="0"/>
                    </a:p>
                  </p:txBody>
                </p:sp>
              </p:grpSp>
            </p:grpSp>
            <p:sp>
              <p:nvSpPr>
                <p:cNvPr id="28" name="TextovéPole 27"/>
                <p:cNvSpPr txBox="1"/>
                <p:nvPr/>
              </p:nvSpPr>
              <p:spPr>
                <a:xfrm>
                  <a:off x="3275856" y="4005064"/>
                  <a:ext cx="2520280" cy="646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cs-CZ" b="1" dirty="0" smtClean="0"/>
                    <a:t>Špatné přizpůsobení a slabé výsledky </a:t>
                  </a:r>
                  <a:endParaRPr lang="cs-CZ" b="1" dirty="0"/>
                </a:p>
              </p:txBody>
            </p:sp>
          </p:grpSp>
          <p:grpSp>
            <p:nvGrpSpPr>
              <p:cNvPr id="37" name="Skupina 36"/>
              <p:cNvGrpSpPr/>
              <p:nvPr/>
            </p:nvGrpSpPr>
            <p:grpSpPr>
              <a:xfrm>
                <a:off x="3347864" y="1844824"/>
                <a:ext cx="2376264" cy="2160240"/>
                <a:chOff x="3347864" y="1844824"/>
                <a:chExt cx="2376264" cy="2160240"/>
              </a:xfrm>
              <a:grpFill/>
            </p:grpSpPr>
            <p:sp>
              <p:nvSpPr>
                <p:cNvPr id="49" name="Šipka nahoru 48"/>
                <p:cNvSpPr/>
                <p:nvPr/>
              </p:nvSpPr>
              <p:spPr>
                <a:xfrm rot="10800000">
                  <a:off x="4283968" y="3140968"/>
                  <a:ext cx="504056" cy="864096"/>
                </a:xfrm>
                <a:prstGeom prst="upArrow">
                  <a:avLst>
                    <a:gd name="adj1" fmla="val 38208"/>
                    <a:gd name="adj2" fmla="val 37552"/>
                  </a:avLst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45" name="Obousměrná vodorovná šipka 44"/>
                <p:cNvSpPr/>
                <p:nvPr/>
              </p:nvSpPr>
              <p:spPr>
                <a:xfrm>
                  <a:off x="3347864" y="2708920"/>
                  <a:ext cx="720080" cy="484632"/>
                </a:xfrm>
                <a:prstGeom prst="leftRightArrow">
                  <a:avLst>
                    <a:gd name="adj1" fmla="val 37421"/>
                    <a:gd name="adj2" fmla="val 37225"/>
                  </a:avLst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sp>
              <p:nvSpPr>
                <p:cNvPr id="47" name="Obousměrná vodorovná šipka 46"/>
                <p:cNvSpPr/>
                <p:nvPr/>
              </p:nvSpPr>
              <p:spPr>
                <a:xfrm>
                  <a:off x="5004048" y="2708920"/>
                  <a:ext cx="720080" cy="484632"/>
                </a:xfrm>
                <a:prstGeom prst="leftRightArrow">
                  <a:avLst>
                    <a:gd name="adj1" fmla="val 37421"/>
                    <a:gd name="adj2" fmla="val 37225"/>
                  </a:avLst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sp>
              <p:nvSpPr>
                <p:cNvPr id="50" name="Šipka nahoru 49"/>
                <p:cNvSpPr/>
                <p:nvPr/>
              </p:nvSpPr>
              <p:spPr>
                <a:xfrm>
                  <a:off x="4283968" y="1844824"/>
                  <a:ext cx="504056" cy="864096"/>
                </a:xfrm>
                <a:prstGeom prst="upArrow">
                  <a:avLst>
                    <a:gd name="adj1" fmla="val 38208"/>
                    <a:gd name="adj2" fmla="val 37552"/>
                  </a:avLst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</p:grpSp>
      <p:sp>
        <p:nvSpPr>
          <p:cNvPr id="51" name="TextovéPole 50"/>
          <p:cNvSpPr txBox="1"/>
          <p:nvPr/>
        </p:nvSpPr>
        <p:spPr>
          <a:xfrm>
            <a:off x="467544" y="249289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Rizikové faktory</a:t>
            </a:r>
            <a:endParaRPr lang="cs-CZ" b="1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6084168" y="2564904"/>
            <a:ext cx="269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Protektivní faktory</a:t>
            </a:r>
            <a:endParaRPr lang="cs-CZ" b="1" dirty="0"/>
          </a:p>
        </p:txBody>
      </p:sp>
      <p:sp>
        <p:nvSpPr>
          <p:cNvPr id="40" name="Obdélník 39"/>
          <p:cNvSpPr/>
          <p:nvPr/>
        </p:nvSpPr>
        <p:spPr>
          <a:xfrm>
            <a:off x="611560" y="692696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Dynamický model resilience (dle Ch. Murray, 2003)</a:t>
            </a:r>
            <a:endParaRPr lang="cs-CZ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sz="quarter" idx="1"/>
          </p:nvPr>
        </p:nvGraphicFramePr>
        <p:xfrm>
          <a:off x="0" y="1"/>
          <a:ext cx="9144000" cy="68579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59632"/>
                <a:gridCol w="4032448"/>
                <a:gridCol w="3851920"/>
              </a:tblGrid>
              <a:tr h="46997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kern="1200" dirty="0" smtClean="0"/>
                        <a:t>Rizikové faktory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kern="1200" dirty="0" err="1" smtClean="0"/>
                        <a:t>Protektivní</a:t>
                      </a:r>
                      <a:r>
                        <a:rPr lang="cs-CZ" sz="2400" kern="1200" dirty="0" smtClean="0"/>
                        <a:t> faktory</a:t>
                      </a:r>
                      <a:endParaRPr lang="cs-CZ" sz="2400" dirty="0"/>
                    </a:p>
                  </a:txBody>
                  <a:tcPr/>
                </a:tc>
              </a:tr>
              <a:tr h="1347247">
                <a:tc rowSpan="6">
                  <a:txBody>
                    <a:bodyPr/>
                    <a:lstStyle/>
                    <a:p>
                      <a:r>
                        <a:rPr lang="cs-CZ" sz="2400" b="1" dirty="0" smtClean="0"/>
                        <a:t>INDIVIDUÁLNÍ</a:t>
                      </a:r>
                      <a:endParaRPr lang="cs-CZ" sz="2400" b="1" dirty="0"/>
                    </a:p>
                  </a:txBody>
                  <a:tcPr vert="wordArtVert" anchor="ctr"/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/>
                        <a:t>Komplikované těhotenství a porod</a:t>
                      </a:r>
                    </a:p>
                    <a:p>
                      <a:r>
                        <a:rPr lang="cs-CZ" sz="2000" kern="1200" dirty="0" smtClean="0"/>
                        <a:t>Neurologické problémy</a:t>
                      </a:r>
                    </a:p>
                    <a:p>
                      <a:r>
                        <a:rPr lang="cs-CZ" sz="2000" kern="1200" dirty="0" smtClean="0"/>
                        <a:t>Raný deprivační syndrom </a:t>
                      </a:r>
                    </a:p>
                    <a:p>
                      <a:r>
                        <a:rPr lang="cs-CZ" sz="2000" kern="1200" dirty="0" smtClean="0"/>
                        <a:t>Psychické trauma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/>
                        <a:t>Pozitivní temperament</a:t>
                      </a:r>
                    </a:p>
                    <a:p>
                      <a:r>
                        <a:rPr lang="cs-CZ" sz="2000" kern="1200" dirty="0" smtClean="0"/>
                        <a:t>Odolný neurobiologický systém</a:t>
                      </a:r>
                      <a:endParaRPr lang="cs-CZ" sz="2000" dirty="0"/>
                    </a:p>
                  </a:txBody>
                  <a:tcPr/>
                </a:tc>
              </a:tr>
              <a:tr h="2030005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/>
                        <a:t>Raná poškození CNS, ADHD, neklid, impulzivita, poruchy koncentrace</a:t>
                      </a:r>
                    </a:p>
                    <a:p>
                      <a:r>
                        <a:rPr lang="cs-CZ" sz="2000" kern="1200" dirty="0" smtClean="0"/>
                        <a:t>Zvýšená pohotovost k agresi</a:t>
                      </a:r>
                    </a:p>
                    <a:p>
                      <a:r>
                        <a:rPr lang="cs-CZ" sz="2000" kern="1200" dirty="0" smtClean="0"/>
                        <a:t>Nedostatečná sebekontrola</a:t>
                      </a:r>
                    </a:p>
                    <a:p>
                      <a:r>
                        <a:rPr lang="cs-CZ" sz="2000" kern="1200" dirty="0" smtClean="0"/>
                        <a:t>Zvýšená potřeba extrémních zážitků</a:t>
                      </a:r>
                    </a:p>
                    <a:p>
                      <a:r>
                        <a:rPr lang="cs-CZ" sz="2000" kern="1200" dirty="0" smtClean="0"/>
                        <a:t>Emoční labilita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kern="1200" dirty="0" err="1" smtClean="0"/>
                        <a:t>Prosociální</a:t>
                      </a:r>
                      <a:r>
                        <a:rPr lang="cs-CZ" sz="2000" kern="1200" dirty="0" smtClean="0"/>
                        <a:t> orientace</a:t>
                      </a:r>
                    </a:p>
                    <a:p>
                      <a:r>
                        <a:rPr lang="cs-CZ" sz="2000" kern="1200" dirty="0" smtClean="0"/>
                        <a:t>Pozitivní </a:t>
                      </a:r>
                      <a:r>
                        <a:rPr lang="cs-CZ" sz="2000" kern="1200" dirty="0" err="1" smtClean="0"/>
                        <a:t>sebepojetí</a:t>
                      </a:r>
                      <a:r>
                        <a:rPr lang="cs-CZ" sz="2000" kern="1200" dirty="0" smtClean="0"/>
                        <a:t>, sebekontrola</a:t>
                      </a:r>
                    </a:p>
                    <a:p>
                      <a:r>
                        <a:rPr lang="cs-CZ" sz="2000" kern="1200" dirty="0" smtClean="0"/>
                        <a:t>Smysl pro humor</a:t>
                      </a:r>
                    </a:p>
                    <a:p>
                      <a:r>
                        <a:rPr lang="cs-CZ" sz="2000" kern="1200" dirty="0" smtClean="0"/>
                        <a:t>Pozitivní orientace do budoucnosti </a:t>
                      </a:r>
                    </a:p>
                    <a:p>
                      <a:r>
                        <a:rPr lang="cs-CZ" sz="2000" kern="1200" dirty="0" smtClean="0"/>
                        <a:t>Emoční stabilita</a:t>
                      </a:r>
                    </a:p>
                    <a:p>
                      <a:r>
                        <a:rPr lang="cs-CZ" sz="2000" kern="1200" dirty="0" smtClean="0"/>
                        <a:t>Frustrační tolerance</a:t>
                      </a:r>
                      <a:endParaRPr lang="cs-CZ" sz="2000" dirty="0"/>
                    </a:p>
                  </a:txBody>
                  <a:tcPr/>
                </a:tc>
              </a:tr>
              <a:tr h="407307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/>
                        <a:t>Mužské pohlaví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/>
                        <a:t>Ženské pohlaví</a:t>
                      </a:r>
                      <a:endParaRPr lang="cs-CZ" sz="2000" dirty="0"/>
                    </a:p>
                  </a:txBody>
                  <a:tcPr/>
                </a:tc>
              </a:tr>
              <a:tr h="743729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/>
                        <a:t>Rizikové chování </a:t>
                      </a:r>
                    </a:p>
                    <a:p>
                      <a:r>
                        <a:rPr lang="cs-CZ" sz="2000" kern="1200" dirty="0" smtClean="0"/>
                        <a:t>Expozice mediálnímu násilí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/>
                        <a:t>Intolerantní postoj k delikvenci</a:t>
                      </a:r>
                    </a:p>
                    <a:p>
                      <a:r>
                        <a:rPr lang="cs-CZ" sz="2000" kern="1200" dirty="0" smtClean="0"/>
                        <a:t>Hodnotový systém, úroveň morálky </a:t>
                      </a:r>
                      <a:endParaRPr lang="cs-CZ" sz="2000" dirty="0"/>
                    </a:p>
                  </a:txBody>
                  <a:tcPr/>
                </a:tc>
              </a:tr>
              <a:tr h="1033934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/>
                        <a:t>Nízká úroveň kognitivních dispozic a potencialit k učení, jazyková bariéra, sociální nezralost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/>
                        <a:t>Kognitivní potenciál</a:t>
                      </a:r>
                    </a:p>
                    <a:p>
                      <a:r>
                        <a:rPr lang="cs-CZ" sz="2000" kern="1200" dirty="0" smtClean="0"/>
                        <a:t>Komunikační dovednosti</a:t>
                      </a:r>
                      <a:endParaRPr lang="cs-CZ" sz="2000" dirty="0"/>
                    </a:p>
                  </a:txBody>
                  <a:tcPr/>
                </a:tc>
              </a:tr>
              <a:tr h="82580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/>
                        <a:t>Nízká schopnost empatie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/>
                        <a:t>Empatie a citlivost k druhým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0" y="1"/>
          <a:ext cx="9144000" cy="704559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71600"/>
                <a:gridCol w="4032448"/>
                <a:gridCol w="4139952"/>
              </a:tblGrid>
              <a:tr h="48710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kern="1200" dirty="0" smtClean="0"/>
                        <a:t>Rizikové faktory</a:t>
                      </a:r>
                      <a:endParaRPr lang="cs-CZ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kern="1200" dirty="0" err="1" smtClean="0"/>
                        <a:t>Protektivní</a:t>
                      </a:r>
                      <a:r>
                        <a:rPr lang="cs-CZ" sz="2400" kern="1200" baseline="0" dirty="0" smtClean="0"/>
                        <a:t> </a:t>
                      </a:r>
                      <a:r>
                        <a:rPr lang="cs-CZ" sz="2400" kern="1200" dirty="0" smtClean="0"/>
                        <a:t>faktory</a:t>
                      </a:r>
                      <a:endParaRPr lang="cs-CZ" sz="2400" dirty="0" smtClean="0"/>
                    </a:p>
                  </a:txBody>
                  <a:tcPr/>
                </a:tc>
              </a:tr>
              <a:tr h="1561406">
                <a:tc rowSpan="5">
                  <a:txBody>
                    <a:bodyPr/>
                    <a:lstStyle/>
                    <a:p>
                      <a:r>
                        <a:rPr lang="cs-CZ" sz="2400" b="1" dirty="0" smtClean="0"/>
                        <a:t>RODINNÝ SYSTÉM</a:t>
                      </a:r>
                      <a:endParaRPr lang="cs-CZ" sz="2400" b="1" dirty="0"/>
                    </a:p>
                  </a:txBody>
                  <a:tcPr vert="wordArtVert"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Slabá nebo chybějící vazba (</a:t>
                      </a:r>
                      <a:r>
                        <a:rPr lang="cs-CZ" sz="2000" dirty="0" err="1" smtClean="0"/>
                        <a:t>attachment</a:t>
                      </a:r>
                      <a:r>
                        <a:rPr lang="cs-CZ" sz="2000" dirty="0" smtClean="0"/>
                        <a:t>)</a:t>
                      </a:r>
                    </a:p>
                    <a:p>
                      <a:r>
                        <a:rPr lang="cs-CZ" sz="2000" dirty="0" smtClean="0"/>
                        <a:t>Negativní emoční vztah rodič – dítě (odmítání)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Jistá vazba (</a:t>
                      </a:r>
                      <a:r>
                        <a:rPr lang="cs-CZ" sz="2000" dirty="0" err="1" smtClean="0"/>
                        <a:t>attachment</a:t>
                      </a:r>
                      <a:r>
                        <a:rPr lang="cs-CZ" sz="2000" dirty="0" smtClean="0"/>
                        <a:t>)</a:t>
                      </a:r>
                    </a:p>
                    <a:p>
                      <a:r>
                        <a:rPr lang="cs-CZ" sz="2000" dirty="0" smtClean="0"/>
                        <a:t>Pozitivní akceptující vztah rodič – dítě</a:t>
                      </a:r>
                    </a:p>
                    <a:p>
                      <a:r>
                        <a:rPr lang="cs-CZ" sz="2000" dirty="0" smtClean="0"/>
                        <a:t>Pečující klíčová osoba</a:t>
                      </a:r>
                      <a:endParaRPr lang="cs-CZ" sz="2000" dirty="0"/>
                    </a:p>
                  </a:txBody>
                  <a:tcPr/>
                </a:tc>
              </a:tr>
              <a:tr h="156140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Trestající, laxní nebo nekonzistentní disciplína</a:t>
                      </a:r>
                    </a:p>
                    <a:p>
                      <a:r>
                        <a:rPr lang="cs-CZ" sz="2000" dirty="0" smtClean="0"/>
                        <a:t>Nízká supervize a participace</a:t>
                      </a:r>
                    </a:p>
                    <a:p>
                      <a:r>
                        <a:rPr lang="cs-CZ" sz="2000" dirty="0" smtClean="0"/>
                        <a:t>Život v sociálně vyloučené lokalitě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Přiměřená rodičovská supervize</a:t>
                      </a:r>
                    </a:p>
                    <a:p>
                      <a:r>
                        <a:rPr lang="cs-CZ" sz="2000" dirty="0" smtClean="0"/>
                        <a:t>Důsledná disciplína s jasnými pravidly</a:t>
                      </a:r>
                      <a:endParaRPr lang="cs-CZ" sz="2000" dirty="0"/>
                    </a:p>
                  </a:txBody>
                  <a:tcPr/>
                </a:tc>
              </a:tr>
              <a:tr h="1033511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Dlouhodobý rodinný konflikt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Manželská</a:t>
                      </a:r>
                      <a:r>
                        <a:rPr lang="cs-CZ" sz="2000" baseline="0" dirty="0" smtClean="0"/>
                        <a:t> opora</a:t>
                      </a:r>
                    </a:p>
                    <a:p>
                      <a:r>
                        <a:rPr lang="cs-CZ" sz="2000" baseline="0" dirty="0" smtClean="0"/>
                        <a:t>Funkční komunikační systém</a:t>
                      </a:r>
                      <a:endParaRPr lang="cs-CZ" sz="2000" dirty="0"/>
                    </a:p>
                  </a:txBody>
                  <a:tcPr/>
                </a:tc>
              </a:tr>
              <a:tr h="1201082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Nestabilita rodinného prostředí</a:t>
                      </a:r>
                    </a:p>
                    <a:p>
                      <a:r>
                        <a:rPr lang="cs-CZ" sz="2000" dirty="0" smtClean="0"/>
                        <a:t>Separace</a:t>
                      </a:r>
                      <a:r>
                        <a:rPr lang="cs-CZ" sz="2000" baseline="0" dirty="0" smtClean="0"/>
                        <a:t> od rodičů, úmrtí</a:t>
                      </a:r>
                    </a:p>
                    <a:p>
                      <a:r>
                        <a:rPr lang="cs-CZ" sz="2000" baseline="0" dirty="0" smtClean="0"/>
                        <a:t>Nedostatečně diferencované role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Rodičovská participace a pozitivní hodnocení</a:t>
                      </a:r>
                    </a:p>
                    <a:p>
                      <a:r>
                        <a:rPr lang="cs-CZ" sz="2000" dirty="0" smtClean="0"/>
                        <a:t>Jasné vymezení rolí</a:t>
                      </a:r>
                      <a:endParaRPr lang="cs-CZ" sz="2000" dirty="0"/>
                    </a:p>
                  </a:txBody>
                  <a:tcPr/>
                </a:tc>
              </a:tr>
              <a:tr h="1201082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Nízký SES, chudoba,</a:t>
                      </a:r>
                      <a:r>
                        <a:rPr lang="cs-CZ" sz="2000" baseline="0" dirty="0" smtClean="0"/>
                        <a:t> nezaměstnanost</a:t>
                      </a:r>
                    </a:p>
                    <a:p>
                      <a:r>
                        <a:rPr lang="cs-CZ" sz="2000" baseline="0" dirty="0" smtClean="0"/>
                        <a:t>Kriminální chování, závislosti, zanedbávání, týrání v rodině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Vřelá</a:t>
                      </a:r>
                      <a:r>
                        <a:rPr lang="cs-CZ" sz="2000" baseline="0" dirty="0" smtClean="0"/>
                        <a:t> emoční a podporující výchova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07704"/>
                <a:gridCol w="4188296"/>
                <a:gridCol w="3048000"/>
              </a:tblGrid>
              <a:tr h="54428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kern="1200" dirty="0" smtClean="0"/>
                        <a:t>Rizikové faktory</a:t>
                      </a:r>
                      <a:endParaRPr lang="cs-CZ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kern="1200" dirty="0" err="1" smtClean="0"/>
                        <a:t>Protektivní</a:t>
                      </a:r>
                      <a:r>
                        <a:rPr lang="cs-CZ" sz="2400" kern="1200" dirty="0" smtClean="0"/>
                        <a:t> faktory</a:t>
                      </a:r>
                      <a:endParaRPr lang="cs-CZ" sz="2400" dirty="0" smtClean="0"/>
                    </a:p>
                  </a:txBody>
                  <a:tcPr/>
                </a:tc>
              </a:tr>
              <a:tr h="762000">
                <a:tc rowSpan="2">
                  <a:txBody>
                    <a:bodyPr/>
                    <a:lstStyle/>
                    <a:p>
                      <a:r>
                        <a:rPr lang="cs-CZ" sz="2400" dirty="0" smtClean="0"/>
                        <a:t>ŠKOLA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Problematický</a:t>
                      </a:r>
                      <a:r>
                        <a:rPr lang="cs-CZ" sz="2000" baseline="0" dirty="0" smtClean="0"/>
                        <a:t> vztah ke škole, nízká motivace, slabý školní výkon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Vysoká hodnota vzdělání, závazek ke škole</a:t>
                      </a:r>
                      <a:endParaRPr lang="cs-CZ" sz="2000" dirty="0"/>
                    </a:p>
                  </a:txBody>
                  <a:tcPr/>
                </a:tc>
              </a:tr>
              <a:tr h="1741714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Opakovaný neúspěch</a:t>
                      </a:r>
                    </a:p>
                    <a:p>
                      <a:r>
                        <a:rPr lang="cs-CZ" sz="2000" dirty="0" smtClean="0"/>
                        <a:t>Syndrom</a:t>
                      </a:r>
                      <a:r>
                        <a:rPr lang="cs-CZ" sz="2000" baseline="0" dirty="0" smtClean="0"/>
                        <a:t> naučené bezmocnosti</a:t>
                      </a:r>
                    </a:p>
                    <a:p>
                      <a:r>
                        <a:rPr lang="cs-CZ" sz="2000" baseline="0" dirty="0" smtClean="0"/>
                        <a:t>Nepodporující učitel</a:t>
                      </a:r>
                    </a:p>
                    <a:p>
                      <a:r>
                        <a:rPr lang="cs-CZ" sz="2000" baseline="0" dirty="0" smtClean="0"/>
                        <a:t>Vyčlenění z kolektivu spolužáků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Úspěch, uznání a účast v</a:t>
                      </a:r>
                      <a:r>
                        <a:rPr lang="cs-CZ" sz="2000" baseline="0" dirty="0" smtClean="0"/>
                        <a:t> aktivitách</a:t>
                      </a:r>
                    </a:p>
                    <a:p>
                      <a:r>
                        <a:rPr lang="cs-CZ" sz="2000" baseline="0" dirty="0" smtClean="0"/>
                        <a:t>Prožívání školy jako akceptující a smysluplné</a:t>
                      </a:r>
                    </a:p>
                    <a:p>
                      <a:r>
                        <a:rPr lang="cs-CZ" sz="2000" baseline="0" dirty="0" smtClean="0"/>
                        <a:t>Podporující učitel</a:t>
                      </a:r>
                      <a:endParaRPr lang="cs-CZ" sz="2000" dirty="0"/>
                    </a:p>
                  </a:txBody>
                  <a:tcPr/>
                </a:tc>
              </a:tr>
              <a:tr h="2068286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VRSTEVNÍCI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Role odmítaného</a:t>
                      </a:r>
                    </a:p>
                    <a:p>
                      <a:r>
                        <a:rPr lang="cs-CZ" sz="2000" dirty="0" smtClean="0"/>
                        <a:t>Oslabené sociální vazby</a:t>
                      </a:r>
                    </a:p>
                    <a:p>
                      <a:r>
                        <a:rPr lang="cs-CZ" sz="2000" dirty="0" smtClean="0"/>
                        <a:t>Nevhodné trávení</a:t>
                      </a:r>
                      <a:r>
                        <a:rPr lang="cs-CZ" sz="2000" baseline="0" dirty="0" smtClean="0"/>
                        <a:t> volného času, nuda</a:t>
                      </a:r>
                    </a:p>
                    <a:p>
                      <a:r>
                        <a:rPr lang="cs-CZ" sz="2000" baseline="0" dirty="0" smtClean="0"/>
                        <a:t>Delikventní  vrstevníci</a:t>
                      </a:r>
                    </a:p>
                    <a:p>
                      <a:r>
                        <a:rPr lang="cs-CZ" sz="2000" baseline="0" dirty="0" smtClean="0"/>
                        <a:t>Členství v gangu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Přátelské vztahy s vrstevníky (zapojení v aktivitách)</a:t>
                      </a:r>
                      <a:endParaRPr lang="cs-CZ" sz="2000" dirty="0"/>
                    </a:p>
                  </a:txBody>
                  <a:tcPr/>
                </a:tc>
              </a:tr>
              <a:tr h="1741714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KOMUNITA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Restriktivně a negativně formulované právní i neformální očekávání chování</a:t>
                      </a:r>
                    </a:p>
                    <a:p>
                      <a:r>
                        <a:rPr lang="cs-CZ" sz="2000" dirty="0" smtClean="0"/>
                        <a:t>Kriminalita a drogy v okolí</a:t>
                      </a:r>
                    </a:p>
                    <a:p>
                      <a:r>
                        <a:rPr lang="cs-CZ" sz="2000" dirty="0" smtClean="0"/>
                        <a:t>Špatné životní prostředí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Existence a dostupnost sociální</a:t>
                      </a:r>
                      <a:r>
                        <a:rPr lang="cs-CZ" sz="2000" baseline="0" dirty="0" smtClean="0"/>
                        <a:t> opory</a:t>
                      </a:r>
                    </a:p>
                    <a:p>
                      <a:r>
                        <a:rPr lang="cs-CZ" sz="2000" baseline="0" dirty="0" smtClean="0"/>
                        <a:t>Dovednost mobilizace zdrojů sociální sítě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826</TotalTime>
  <Words>1754</Words>
  <Application>Microsoft Office PowerPoint</Application>
  <PresentationFormat>Předvádění na obrazovce (4:3)</PresentationFormat>
  <Paragraphs>356</Paragraphs>
  <Slides>25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Původ</vt:lpstr>
      <vt:lpstr>Resilience a resilienční přístupy -                         teorie a praxe </vt:lpstr>
      <vt:lpstr>Definice resilience - ochutnávka</vt:lpstr>
      <vt:lpstr>Resilience </vt:lpstr>
      <vt:lpstr>Teorie resilience</vt:lpstr>
      <vt:lpstr>Faktory resilience</vt:lpstr>
      <vt:lpstr>Snímek 6</vt:lpstr>
      <vt:lpstr>Snímek 7</vt:lpstr>
      <vt:lpstr>Snímek 8</vt:lpstr>
      <vt:lpstr>Snímek 9</vt:lpstr>
      <vt:lpstr>Resilienční systémy  dle Masten a Obradovič (2006)</vt:lpstr>
      <vt:lpstr>Koncepty resilience  dle Grafton, E., Gillespie, B., Henderson, S. (2010)</vt:lpstr>
      <vt:lpstr>Snímek 12</vt:lpstr>
      <vt:lpstr>Snímek 13</vt:lpstr>
      <vt:lpstr>Resilienční přístupy</vt:lpstr>
      <vt:lpstr>Posilování resilience </vt:lpstr>
      <vt:lpstr>Kolo resilience  dle N. Henderson a M. Milstein (1996, in Vasquez, V. 2000)</vt:lpstr>
      <vt:lpstr>Strategie posilování edukační resilience dle J. A. Downey (2008)</vt:lpstr>
      <vt:lpstr>Strategie posilování resilience u dětí v riziku</vt:lpstr>
      <vt:lpstr>Strategie posilování resilience u dětí v riziku</vt:lpstr>
      <vt:lpstr>Strategie posilování resilience u dětí v riziku</vt:lpstr>
      <vt:lpstr>Posilování jako celoškolský přístup</vt:lpstr>
      <vt:lpstr>Mezinárodní projekt Resilience  (The International Resilience Project)</vt:lpstr>
      <vt:lpstr>Mezinárodní projekt Resilience  (The International Resilience Project)</vt:lpstr>
      <vt:lpstr>Mezinárodní projekt Resilience  faktory posilující rsilienci</vt:lpstr>
      <vt:lpstr>Mezinárodní projekt Resilience  (The International Resilience Project)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Resilience a resilienční přístupy</dc:title>
  <dc:creator>Jarče</dc:creator>
  <cp:lastModifiedBy>Jarče</cp:lastModifiedBy>
  <cp:revision>96</cp:revision>
  <dcterms:created xsi:type="dcterms:W3CDTF">2013-10-19T17:55:09Z</dcterms:created>
  <dcterms:modified xsi:type="dcterms:W3CDTF">2013-11-19T19:31:25Z</dcterms:modified>
</cp:coreProperties>
</file>